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369" r:id="rId4"/>
    <p:sldId id="370" r:id="rId6"/>
    <p:sldId id="371" r:id="rId7"/>
    <p:sldId id="372" r:id="rId8"/>
    <p:sldId id="373" r:id="rId9"/>
    <p:sldId id="374" r:id="rId10"/>
    <p:sldId id="375" r:id="rId11"/>
    <p:sldId id="376" r:id="rId12"/>
    <p:sldId id="377" r:id="rId13"/>
    <p:sldId id="378" r:id="rId14"/>
    <p:sldId id="379" r:id="rId15"/>
    <p:sldId id="380" r:id="rId16"/>
    <p:sldId id="381" r:id="rId17"/>
    <p:sldId id="382" r:id="rId18"/>
    <p:sldId id="383" r:id="rId19"/>
    <p:sldId id="384" r:id="rId20"/>
    <p:sldId id="385" r:id="rId21"/>
    <p:sldId id="386" r:id="rId22"/>
    <p:sldId id="387" r:id="rId23"/>
    <p:sldId id="388" r:id="rId24"/>
    <p:sldId id="389" r:id="rId25"/>
    <p:sldId id="390" r:id="rId26"/>
    <p:sldId id="391" r:id="rId27"/>
    <p:sldId id="256" r:id="rId28"/>
    <p:sldId id="302" r:id="rId29"/>
    <p:sldId id="346" r:id="rId30"/>
    <p:sldId id="257" r:id="rId31"/>
    <p:sldId id="324" r:id="rId32"/>
    <p:sldId id="274" r:id="rId33"/>
    <p:sldId id="275" r:id="rId34"/>
    <p:sldId id="326" r:id="rId35"/>
    <p:sldId id="325" r:id="rId36"/>
    <p:sldId id="277" r:id="rId37"/>
    <p:sldId id="278" r:id="rId38"/>
    <p:sldId id="279" r:id="rId39"/>
    <p:sldId id="287" r:id="rId40"/>
    <p:sldId id="288" r:id="rId41"/>
    <p:sldId id="289" r:id="rId42"/>
    <p:sldId id="290" r:id="rId43"/>
    <p:sldId id="291" r:id="rId44"/>
    <p:sldId id="292" r:id="rId45"/>
    <p:sldId id="293" r:id="rId46"/>
    <p:sldId id="294" r:id="rId47"/>
    <p:sldId id="303" r:id="rId48"/>
    <p:sldId id="295" r:id="rId49"/>
    <p:sldId id="296" r:id="rId50"/>
    <p:sldId id="271" r:id="rId51"/>
    <p:sldId id="272" r:id="rId5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lvl1pPr>
    <a:lvl2pPr marL="0" marR="0" indent="2286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lvl2pPr>
    <a:lvl3pPr marL="0" marR="0" indent="4572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lvl3pPr>
    <a:lvl4pPr marL="0" marR="0" indent="6858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lvl4pPr>
    <a:lvl5pPr marL="0" marR="0" indent="9144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lvl5pPr>
    <a:lvl6pPr marL="0" marR="0" indent="11430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lvl6pPr>
    <a:lvl7pPr marL="0" marR="0" indent="13716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lvl7pPr>
    <a:lvl8pPr marL="0" marR="0" indent="16002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lvl8pPr>
    <a:lvl9pPr marL="0" marR="0" indent="18288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7" Type="http://schemas.openxmlformats.org/officeDocument/2006/relationships/customXml" Target="../customXml/item1.xml"/><Relationship Id="rId56" Type="http://schemas.openxmlformats.org/officeDocument/2006/relationships/customXmlProps" Target="../customXml/itemProps1.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p:txBody>
      </p:sp>
      <p:sp>
        <p:nvSpPr>
          <p:cNvPr id="135" name="Shape 135"/>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br>
              <a:rPr lang="en-US" altLang="zh-CN" dirty="0"/>
            </a:b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lang="en-US" altLang="zh-CN" dirty="0"/>
          </a:p>
          <a:p>
            <a:pPr marL="0" marR="0" lvl="0" indent="0" defTabSz="457200" eaLnBrk="1" fontAlgn="auto" latinLnBrk="0" hangingPunct="1">
              <a:lnSpc>
                <a:spcPct val="118000"/>
              </a:lnSpc>
              <a:spcBef>
                <a:spcPts val="0"/>
              </a:spcBef>
              <a:spcAft>
                <a:spcPts val="0"/>
              </a:spcAft>
              <a:buClrTx/>
              <a:buSzTx/>
              <a:buFontTx/>
              <a:buNone/>
              <a:defRPr/>
            </a:pPr>
            <a:endParaRPr lang="en-US" altLang="zh-CN" sz="1100" dirty="0">
              <a:solidFill>
                <a:schemeClr val="tx1"/>
              </a:solidFill>
              <a:latin typeface="微软雅黑" panose="020B0503020204020204" charset="-122"/>
              <a:ea typeface="微软雅黑" panose="020B050302020402020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dirty="0">
              <a:solidFill>
                <a:schemeClr val="tx1"/>
              </a:solidFill>
              <a:latin typeface="微软雅黑" panose="020B0503020204020204" charset="-122"/>
              <a:ea typeface="微软雅黑" panose="020B050302020402020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eaLnBrk="1" fontAlgn="auto" latinLnBrk="0" hangingPunct="1">
              <a:lnSpc>
                <a:spcPct val="118000"/>
              </a:lnSpc>
              <a:spcBef>
                <a:spcPts val="0"/>
              </a:spcBef>
              <a:spcAft>
                <a:spcPts val="0"/>
              </a:spcAft>
              <a:buClrTx/>
              <a:buSzTx/>
              <a:buFontTx/>
              <a:buNone/>
              <a:defRPr/>
            </a:pP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eaLnBrk="1" fontAlgn="auto" latinLnBrk="0" hangingPunct="1">
              <a:lnSpc>
                <a:spcPct val="118000"/>
              </a:lnSpc>
              <a:spcBef>
                <a:spcPts val="0"/>
              </a:spcBef>
              <a:spcAft>
                <a:spcPts val="0"/>
              </a:spcAft>
              <a:buClrTx/>
              <a:buSzTx/>
              <a:buFontTx/>
              <a:buNone/>
              <a:defRPr/>
            </a:pPr>
            <a:endParaRPr lang="en-US" altLang="zh-CN" sz="1100" dirty="0">
              <a:latin typeface="Helvetica Neue" panose="02000503000000020004"/>
              <a:ea typeface="微软雅黑" panose="020B0503020204020204" charset="-122"/>
              <a:sym typeface="Helvetica Neue" panose="020005030000000200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eaLnBrk="1" fontAlgn="auto" latinLnBrk="0" hangingPunct="1">
              <a:lnSpc>
                <a:spcPct val="118000"/>
              </a:lnSpc>
              <a:spcBef>
                <a:spcPts val="0"/>
              </a:spcBef>
              <a:spcAft>
                <a:spcPts val="0"/>
              </a:spcAft>
              <a:buClrTx/>
              <a:buSzTx/>
              <a:buFontTx/>
              <a:buNone/>
              <a:defRPr/>
            </a:pPr>
            <a:endParaRPr lang="en-US" altLang="zh-CN" sz="1100" dirty="0">
              <a:latin typeface="Helvetica Neue" panose="02000503000000020004"/>
              <a:ea typeface="微软雅黑" panose="020B0503020204020204" charset="-122"/>
              <a:sym typeface="Helvetica Neue" panose="020005030000000200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lang="en-US" altLang="zh-CN" dirty="0">
              <a:solidFill>
                <a:schemeClr val="tx1"/>
              </a:solidFill>
              <a:latin typeface="微软雅黑" panose="020B0503020204020204" charset="-122"/>
              <a:ea typeface="微软雅黑" panose="020B050302020402020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本例中，在k = 1时，视网膜病变(CCS代码87,ICD9代码362)在CCS和ICD中的PageRank评分均为0.0052。k = 5时，CCS为0.0047,ICD为0.0051。虽然在许多情况下，视网膜病变与其他共病有联系，但随着我们考虑更多的历史，其重要性会下降。相比之下，CCS代码211(软组织和结缔组织疾病)评分从k = 1时的0.0282增加到k = 5时的0.0371，这表明这样的诊断可能是其他共病进展的更重要指标。</a:t>
            </a:r>
            <a:endParaRPr lang="zh-CN" altLang="en-US"/>
          </a:p>
          <a:p>
            <a:r>
              <a:rPr lang="zh-CN" altLang="en-US"/>
              <a:t>内分泌、营养和代谢疾病</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lang="zh-CN" altLang="en-US" sz="1100" dirty="0">
              <a:effectLst/>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lang="en-US" altLang="zh-CN" sz="1100" dirty="0">
              <a:latin typeface="Helvetica Neue" panose="02000503000000020004"/>
              <a:ea typeface="微软雅黑" panose="020B0503020204020204" charset="-122"/>
              <a:sym typeface="Helvetica Neue" panose="020005030000000200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lang="en-US" altLang="zh-CN" sz="1100" dirty="0">
              <a:latin typeface="Helvetica Neue" panose="02000503000000020004"/>
              <a:ea typeface="微软雅黑" panose="020B0503020204020204" charset="-122"/>
              <a:sym typeface="Helvetica Neue" panose="020005030000000200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solidFill>
                <a:srgbClr val="E52138"/>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457200" eaLnBrk="1" fontAlgn="auto" latinLnBrk="0" hangingPunct="1">
              <a:lnSpc>
                <a:spcPct val="118000"/>
              </a:lnSpc>
              <a:spcBef>
                <a:spcPts val="0"/>
              </a:spcBef>
              <a:spcAft>
                <a:spcPts val="0"/>
              </a:spcAft>
              <a:buClrTx/>
              <a:buSzTx/>
              <a:buFontTx/>
              <a:buNone/>
              <a:defRPr/>
            </a:pPr>
            <a:endParaRPr lang="en-US" altLang="zh-CN" sz="1800" dirty="0">
              <a:solidFill>
                <a:srgbClr val="E52138"/>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2" name="线条"/>
          <p:cNvSpPr/>
          <p:nvPr/>
        </p:nvSpPr>
        <p:spPr>
          <a:xfrm>
            <a:off x="571500" y="4749800"/>
            <a:ext cx="11868094"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 name="标题文本"/>
          <p:cNvSpPr txBox="1"/>
          <p:nvPr>
            <p:ph type="title" hasCustomPrompt="1"/>
          </p:nvPr>
        </p:nvSpPr>
        <p:spPr>
          <a:xfrm>
            <a:off x="571500" y="1320800"/>
            <a:ext cx="11861800" cy="3175000"/>
          </a:xfrm>
          <a:prstGeom prst="rect">
            <a:avLst/>
          </a:prstGeom>
        </p:spPr>
        <p:txBody>
          <a:bodyPr/>
          <a:lstStyle/>
          <a:p>
            <a:r>
              <a:t>标题文本</a:t>
            </a:r>
          </a:p>
        </p:txBody>
      </p:sp>
      <p:sp>
        <p:nvSpPr>
          <p:cNvPr id="14" name="正文级别 1…"/>
          <p:cNvSpPr txBox="1"/>
          <p:nvPr>
            <p:ph type="body" sz="quarter" idx="1" hasCustomPrompt="1"/>
          </p:nvPr>
        </p:nvSpPr>
        <p:spPr>
          <a:xfrm>
            <a:off x="571500" y="5016500"/>
            <a:ext cx="11861800" cy="1016000"/>
          </a:xfrm>
          <a:prstGeom prst="rect">
            <a:avLst/>
          </a:prstGeom>
        </p:spPr>
        <p:txBody>
          <a:bodyPr/>
          <a:lstStyle>
            <a:lvl1pPr marL="0" indent="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1pPr>
            <a:lvl2pPr marL="0" indent="2286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2pPr>
            <a:lvl3pPr marL="0" indent="4572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3pPr>
            <a:lvl4pPr marL="0" indent="6858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4pPr>
            <a:lvl5pPr marL="0" indent="9144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1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101" name="–Johnny Appleseed"/>
          <p:cNvSpPr txBox="1"/>
          <p:nvPr>
            <p:ph type="body" sz="quarter" idx="13" hasCustomPrompt="1"/>
          </p:nvPr>
        </p:nvSpPr>
        <p:spPr>
          <a:xfrm>
            <a:off x="1270000" y="6362700"/>
            <a:ext cx="10464800" cy="498422"/>
          </a:xfrm>
          <a:prstGeom prst="rect">
            <a:avLst/>
          </a:prstGeom>
        </p:spPr>
        <p:txBody>
          <a:bodyPr>
            <a:spAutoFit/>
          </a:bodyPr>
          <a:lstStyle>
            <a:lvl1pPr marL="0" indent="0" algn="ctr" defTabSz="457200">
              <a:spcBef>
                <a:spcPts val="0"/>
              </a:spcBef>
              <a:buSzTx/>
              <a:buFontTx/>
              <a:buNone/>
              <a:defRPr sz="26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–Johnny Appleseed</a:t>
            </a:r>
          </a:p>
        </p:txBody>
      </p:sp>
      <p:sp>
        <p:nvSpPr>
          <p:cNvPr id="102" name="“在此键入引文。”"/>
          <p:cNvSpPr txBox="1"/>
          <p:nvPr>
            <p:ph type="body" sz="quarter" idx="14" hasCustomPrompt="1"/>
          </p:nvPr>
        </p:nvSpPr>
        <p:spPr>
          <a:xfrm>
            <a:off x="1270000" y="4241799"/>
            <a:ext cx="10464800" cy="812801"/>
          </a:xfrm>
          <a:prstGeom prst="rect">
            <a:avLst/>
          </a:prstGeom>
        </p:spPr>
        <p:txBody>
          <a:bodyPr anchor="ctr">
            <a:spAutoFit/>
          </a:bodyPr>
          <a:lstStyle>
            <a:lvl1pPr marL="0" indent="0" algn="ctr" defTabSz="457200">
              <a:spcBef>
                <a:spcPts val="2400"/>
              </a:spcBef>
              <a:buSzTx/>
              <a:buFontTx/>
              <a:buNone/>
              <a:defRPr sz="4000"/>
            </a:lvl1pPr>
          </a:lstStyle>
          <a:p>
            <a:r>
              <a:t>“在此键入引文。”</a:t>
            </a:r>
          </a:p>
        </p:txBody>
      </p:sp>
      <p:sp>
        <p:nvSpPr>
          <p:cNvPr id="10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10" name="图像"/>
          <p:cNvSpPr/>
          <p:nvPr>
            <p:ph type="pic" idx="13"/>
          </p:nvPr>
        </p:nvSpPr>
        <p:spPr>
          <a:xfrm>
            <a:off x="-177800" y="0"/>
            <a:ext cx="13373100" cy="9753600"/>
          </a:xfrm>
          <a:prstGeom prst="rect">
            <a:avLst/>
          </a:prstGeom>
        </p:spPr>
        <p:txBody>
          <a:bodyPr lIns="91439" tIns="45719" rIns="91439" bIns="45719">
            <a:noAutofit/>
          </a:bodyPr>
          <a:lstStyle/>
          <a:p/>
        </p:txBody>
      </p:sp>
      <p:sp>
        <p:nvSpPr>
          <p:cNvPr id="11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sp>
        <p:nvSpPr>
          <p:cNvPr id="11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125" name="Shape 2"/>
          <p:cNvSpPr/>
          <p:nvPr/>
        </p:nvSpPr>
        <p:spPr>
          <a:xfrm>
            <a:off x="571500" y="1968501"/>
            <a:ext cx="11868106" cy="127"/>
          </a:xfrm>
          <a:prstGeom prst="line">
            <a:avLst/>
          </a:prstGeom>
          <a:ln w="12700">
            <a:solidFill>
              <a:srgbClr val="9A9A9A"/>
            </a:solidFill>
            <a:miter lim="400000"/>
          </a:ln>
        </p:spPr>
        <p:txBody>
          <a:bodyPr lIns="45718" tIns="45718" rIns="45718" bIns="45718"/>
          <a:lstStyle/>
          <a:p/>
        </p:txBody>
      </p:sp>
      <p:sp>
        <p:nvSpPr>
          <p:cNvPr id="126" name="标题文本"/>
          <p:cNvSpPr txBox="1"/>
          <p:nvPr>
            <p:ph type="title" hasCustomPrompt="1"/>
          </p:nvPr>
        </p:nvSpPr>
        <p:spPr>
          <a:prstGeom prst="rect">
            <a:avLst/>
          </a:prstGeom>
        </p:spPr>
        <p:txBody>
          <a:bodyPr/>
          <a:lstStyle/>
          <a:p>
            <a:r>
              <a:t>标题文本</a:t>
            </a:r>
          </a:p>
        </p:txBody>
      </p:sp>
      <p:sp>
        <p:nvSpPr>
          <p:cNvPr id="127"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8" name="幻灯片编号"/>
          <p:cNvSpPr txBox="1"/>
          <p:nvPr>
            <p:ph type="sldNum" sz="quarter" idx="2"/>
          </p:nvPr>
        </p:nvSpPr>
        <p:spPr>
          <a:xfrm>
            <a:off x="12268200" y="9194800"/>
            <a:ext cx="312015" cy="299822"/>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2" name="线条"/>
          <p:cNvSpPr/>
          <p:nvPr/>
        </p:nvSpPr>
        <p:spPr>
          <a:xfrm>
            <a:off x="571500" y="4749800"/>
            <a:ext cx="11868094"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sz="3600"/>
          </a:p>
        </p:txBody>
      </p:sp>
      <p:sp>
        <p:nvSpPr>
          <p:cNvPr id="13" name="标题文本"/>
          <p:cNvSpPr txBox="1"/>
          <p:nvPr>
            <p:ph type="title" hasCustomPrompt="1"/>
          </p:nvPr>
        </p:nvSpPr>
        <p:spPr>
          <a:xfrm>
            <a:off x="571500" y="1320800"/>
            <a:ext cx="11861800" cy="3175000"/>
          </a:xfrm>
          <a:prstGeom prst="rect">
            <a:avLst/>
          </a:prstGeom>
        </p:spPr>
        <p:txBody>
          <a:bodyPr/>
          <a:lstStyle/>
          <a:p>
            <a:r>
              <a:t>标题文本</a:t>
            </a:r>
          </a:p>
        </p:txBody>
      </p:sp>
      <p:sp>
        <p:nvSpPr>
          <p:cNvPr id="14" name="正文级别 1…"/>
          <p:cNvSpPr txBox="1"/>
          <p:nvPr>
            <p:ph type="body" sz="quarter" idx="1" hasCustomPrompt="1"/>
          </p:nvPr>
        </p:nvSpPr>
        <p:spPr>
          <a:xfrm>
            <a:off x="571500" y="5016500"/>
            <a:ext cx="11861800" cy="1016000"/>
          </a:xfrm>
          <a:prstGeom prst="rect">
            <a:avLst/>
          </a:prstGeom>
        </p:spPr>
        <p:txBody>
          <a:bodyPr/>
          <a:lstStyle>
            <a:lvl1pPr marL="0" indent="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1pPr>
            <a:lvl2pPr marL="0" indent="2286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2pPr>
            <a:lvl3pPr marL="0" indent="4572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3pPr>
            <a:lvl4pPr marL="0" indent="6858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4pPr>
            <a:lvl5pPr marL="0" indent="9144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1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2" name="线条"/>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sz="3600"/>
          </a:p>
        </p:txBody>
      </p:sp>
      <p:sp>
        <p:nvSpPr>
          <p:cNvPr id="23" name="图像"/>
          <p:cNvSpPr/>
          <p:nvPr>
            <p:ph type="pic" idx="13"/>
          </p:nvPr>
        </p:nvSpPr>
        <p:spPr>
          <a:xfrm>
            <a:off x="0" y="-25400"/>
            <a:ext cx="13004800" cy="7725360"/>
          </a:xfrm>
          <a:prstGeom prst="rect">
            <a:avLst/>
          </a:prstGeom>
        </p:spPr>
        <p:txBody>
          <a:bodyPr lIns="91439" tIns="45719" rIns="91439" bIns="45719">
            <a:noAutofit/>
          </a:bodyPr>
          <a:lstStyle/>
          <a:p/>
        </p:txBody>
      </p:sp>
      <p:sp>
        <p:nvSpPr>
          <p:cNvPr id="24" name="标题文本"/>
          <p:cNvSpPr txBox="1"/>
          <p:nvPr>
            <p:ph type="title" hasCustomPrompt="1"/>
          </p:nvPr>
        </p:nvSpPr>
        <p:spPr>
          <a:xfrm>
            <a:off x="1409700" y="7785100"/>
            <a:ext cx="5791200" cy="1701800"/>
          </a:xfrm>
          <a:prstGeom prst="rect">
            <a:avLst/>
          </a:prstGeom>
        </p:spPr>
        <p:txBody>
          <a:bodyPr anchor="ctr"/>
          <a:lstStyle>
            <a:lvl1pPr algn="r"/>
          </a:lstStyle>
          <a:p>
            <a:r>
              <a:t>标题文本</a:t>
            </a:r>
          </a:p>
        </p:txBody>
      </p:sp>
      <p:sp>
        <p:nvSpPr>
          <p:cNvPr id="25" name="正文级别 1…"/>
          <p:cNvSpPr txBox="1"/>
          <p:nvPr>
            <p:ph type="body" sz="quarter" idx="1" hasCustomPrompt="1"/>
          </p:nvPr>
        </p:nvSpPr>
        <p:spPr>
          <a:xfrm>
            <a:off x="7848600" y="8470900"/>
            <a:ext cx="4953000" cy="508000"/>
          </a:xfrm>
          <a:prstGeom prst="rect">
            <a:avLst/>
          </a:prstGeom>
        </p:spPr>
        <p:txBody>
          <a:bodyPr/>
          <a:lstStyle>
            <a:lvl1pPr marL="0" indent="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1pPr>
            <a:lvl2pPr marL="0" indent="2286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2pPr>
            <a:lvl3pPr marL="0" indent="4572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3pPr>
            <a:lvl4pPr marL="0" indent="6858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4pPr>
            <a:lvl5pPr marL="0" indent="9144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sp>
        <p:nvSpPr>
          <p:cNvPr id="33" name="标题文本"/>
          <p:cNvSpPr txBox="1"/>
          <p:nvPr>
            <p:ph type="title" hasCustomPrompt="1"/>
          </p:nvPr>
        </p:nvSpPr>
        <p:spPr>
          <a:xfrm>
            <a:off x="571500" y="3289300"/>
            <a:ext cx="11861800" cy="3175000"/>
          </a:xfrm>
          <a:prstGeom prst="rect">
            <a:avLst/>
          </a:prstGeom>
        </p:spPr>
        <p:txBody>
          <a:bodyPr anchor="ctr"/>
          <a:lstStyle/>
          <a:p>
            <a:r>
              <a:t>标题文本</a:t>
            </a:r>
          </a:p>
        </p:txBody>
      </p:sp>
      <p:sp>
        <p:nvSpPr>
          <p:cNvPr id="3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p:cSld name="照片 - 垂直">
    <p:spTree>
      <p:nvGrpSpPr>
        <p:cNvPr id="1" name=""/>
        <p:cNvGrpSpPr/>
        <p:nvPr/>
      </p:nvGrpSpPr>
      <p:grpSpPr>
        <a:xfrm>
          <a:off x="0" y="0"/>
          <a:ext cx="0" cy="0"/>
          <a:chOff x="0" y="0"/>
          <a:chExt cx="0" cy="0"/>
        </a:xfrm>
      </p:grpSpPr>
      <p:sp>
        <p:nvSpPr>
          <p:cNvPr id="41" name="线条"/>
          <p:cNvSpPr/>
          <p:nvPr/>
        </p:nvSpPr>
        <p:spPr>
          <a:xfrm>
            <a:off x="571500" y="4864100"/>
            <a:ext cx="5334476" cy="5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sz="3600"/>
          </a:p>
        </p:txBody>
      </p:sp>
      <p:sp>
        <p:nvSpPr>
          <p:cNvPr id="42" name="图像"/>
          <p:cNvSpPr/>
          <p:nvPr>
            <p:ph type="pic" idx="13"/>
          </p:nvPr>
        </p:nvSpPr>
        <p:spPr>
          <a:xfrm>
            <a:off x="4775200" y="0"/>
            <a:ext cx="15392400" cy="9766300"/>
          </a:xfrm>
          <a:prstGeom prst="rect">
            <a:avLst/>
          </a:prstGeom>
        </p:spPr>
        <p:txBody>
          <a:bodyPr lIns="91439" tIns="45719" rIns="91439" bIns="45719">
            <a:noAutofit/>
          </a:bodyPr>
          <a:lstStyle/>
          <a:p/>
        </p:txBody>
      </p:sp>
      <p:sp>
        <p:nvSpPr>
          <p:cNvPr id="43" name="标题文本"/>
          <p:cNvSpPr txBox="1"/>
          <p:nvPr>
            <p:ph type="title" hasCustomPrompt="1"/>
          </p:nvPr>
        </p:nvSpPr>
        <p:spPr>
          <a:xfrm>
            <a:off x="571500" y="1435100"/>
            <a:ext cx="5334000" cy="3175000"/>
          </a:xfrm>
          <a:prstGeom prst="rect">
            <a:avLst/>
          </a:prstGeom>
        </p:spPr>
        <p:txBody>
          <a:bodyPr/>
          <a:lstStyle/>
          <a:p>
            <a:r>
              <a:t>标题文本</a:t>
            </a:r>
          </a:p>
        </p:txBody>
      </p:sp>
      <p:sp>
        <p:nvSpPr>
          <p:cNvPr id="44" name="正文级别 1…"/>
          <p:cNvSpPr txBox="1"/>
          <p:nvPr>
            <p:ph type="body" sz="quarter" idx="1" hasCustomPrompt="1"/>
          </p:nvPr>
        </p:nvSpPr>
        <p:spPr>
          <a:xfrm>
            <a:off x="571500" y="5130800"/>
            <a:ext cx="5334000" cy="3175000"/>
          </a:xfrm>
          <a:prstGeom prst="rect">
            <a:avLst/>
          </a:prstGeom>
        </p:spPr>
        <p:txBody>
          <a:bodyPr/>
          <a:lstStyle>
            <a:lvl1pPr marL="0" indent="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1pPr>
            <a:lvl2pPr marL="0" indent="2286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2pPr>
            <a:lvl3pPr marL="0" indent="4572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3pPr>
            <a:lvl4pPr marL="0" indent="6858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4pPr>
            <a:lvl5pPr marL="0" indent="9144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52" name="标题文本"/>
          <p:cNvSpPr txBox="1"/>
          <p:nvPr>
            <p:ph type="title" hasCustomPrompt="1"/>
          </p:nvPr>
        </p:nvSpPr>
        <p:spPr>
          <a:prstGeom prst="rect">
            <a:avLst/>
          </a:prstGeom>
        </p:spPr>
        <p:txBody>
          <a:bodyPr/>
          <a:lstStyle/>
          <a:p>
            <a:r>
              <a:t>标题文本</a:t>
            </a:r>
          </a:p>
        </p:txBody>
      </p:sp>
      <p:sp>
        <p:nvSpPr>
          <p:cNvPr id="5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60" name="标题文本"/>
          <p:cNvSpPr txBox="1"/>
          <p:nvPr>
            <p:ph type="title" hasCustomPrompt="1"/>
          </p:nvPr>
        </p:nvSpPr>
        <p:spPr>
          <a:prstGeom prst="rect">
            <a:avLst/>
          </a:prstGeom>
        </p:spPr>
        <p:txBody>
          <a:bodyPr/>
          <a:lstStyle/>
          <a:p>
            <a:r>
              <a:t>标题文本</a:t>
            </a:r>
          </a:p>
        </p:txBody>
      </p:sp>
      <p:sp>
        <p:nvSpPr>
          <p:cNvPr id="61"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2" name="线条"/>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3" name="图像"/>
          <p:cNvSpPr/>
          <p:nvPr>
            <p:ph type="pic" idx="13"/>
          </p:nvPr>
        </p:nvSpPr>
        <p:spPr>
          <a:xfrm>
            <a:off x="0" y="-25400"/>
            <a:ext cx="13004800" cy="7725360"/>
          </a:xfrm>
          <a:prstGeom prst="rect">
            <a:avLst/>
          </a:prstGeom>
        </p:spPr>
        <p:txBody>
          <a:bodyPr lIns="91439" tIns="45719" rIns="91439" bIns="45719">
            <a:noAutofit/>
          </a:bodyPr>
          <a:lstStyle/>
          <a:p/>
        </p:txBody>
      </p:sp>
      <p:sp>
        <p:nvSpPr>
          <p:cNvPr id="24" name="标题文本"/>
          <p:cNvSpPr txBox="1"/>
          <p:nvPr>
            <p:ph type="title" hasCustomPrompt="1"/>
          </p:nvPr>
        </p:nvSpPr>
        <p:spPr>
          <a:xfrm>
            <a:off x="1409700" y="7785100"/>
            <a:ext cx="5791200" cy="1701800"/>
          </a:xfrm>
          <a:prstGeom prst="rect">
            <a:avLst/>
          </a:prstGeom>
        </p:spPr>
        <p:txBody>
          <a:bodyPr anchor="ctr"/>
          <a:lstStyle>
            <a:lvl1pPr algn="r"/>
          </a:lstStyle>
          <a:p>
            <a:r>
              <a:t>标题文本</a:t>
            </a:r>
          </a:p>
        </p:txBody>
      </p:sp>
      <p:sp>
        <p:nvSpPr>
          <p:cNvPr id="25" name="正文级别 1…"/>
          <p:cNvSpPr txBox="1"/>
          <p:nvPr>
            <p:ph type="body" sz="quarter" idx="1" hasCustomPrompt="1"/>
          </p:nvPr>
        </p:nvSpPr>
        <p:spPr>
          <a:xfrm>
            <a:off x="7848600" y="8470900"/>
            <a:ext cx="4953000" cy="508000"/>
          </a:xfrm>
          <a:prstGeom prst="rect">
            <a:avLst/>
          </a:prstGeom>
        </p:spPr>
        <p:txBody>
          <a:bodyPr/>
          <a:lstStyle>
            <a:lvl1pPr marL="0" indent="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1pPr>
            <a:lvl2pPr marL="0" indent="2286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2pPr>
            <a:lvl3pPr marL="0" indent="4572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3pPr>
            <a:lvl4pPr marL="0" indent="6858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4pPr>
            <a:lvl5pPr marL="0" indent="9144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9" name="线条"/>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sz="3600"/>
          </a:p>
        </p:txBody>
      </p:sp>
      <p:sp>
        <p:nvSpPr>
          <p:cNvPr id="70" name="图像"/>
          <p:cNvSpPr/>
          <p:nvPr>
            <p:ph type="pic" idx="13"/>
          </p:nvPr>
        </p:nvSpPr>
        <p:spPr>
          <a:xfrm>
            <a:off x="6477000" y="-152400"/>
            <a:ext cx="6654800" cy="9906000"/>
          </a:xfrm>
          <a:prstGeom prst="rect">
            <a:avLst/>
          </a:prstGeom>
        </p:spPr>
        <p:txBody>
          <a:bodyPr lIns="91439" tIns="45719" rIns="91439" bIns="45719">
            <a:noAutofit/>
          </a:bodyPr>
          <a:lstStyle/>
          <a:p/>
        </p:txBody>
      </p:sp>
      <p:sp>
        <p:nvSpPr>
          <p:cNvPr id="71" name="标题文本"/>
          <p:cNvSpPr txBox="1"/>
          <p:nvPr>
            <p:ph type="title" hasCustomPrompt="1"/>
          </p:nvPr>
        </p:nvSpPr>
        <p:spPr>
          <a:xfrm>
            <a:off x="571500" y="330200"/>
            <a:ext cx="5080000" cy="1397000"/>
          </a:xfrm>
          <a:prstGeom prst="rect">
            <a:avLst/>
          </a:prstGeom>
        </p:spPr>
        <p:txBody>
          <a:bodyPr/>
          <a:lstStyle/>
          <a:p>
            <a:r>
              <a:t>标题文本</a:t>
            </a:r>
          </a:p>
        </p:txBody>
      </p:sp>
      <p:sp>
        <p:nvSpPr>
          <p:cNvPr id="72" name="正文级别 1…"/>
          <p:cNvSpPr txBox="1"/>
          <p:nvPr>
            <p:ph type="body" sz="half" idx="1" hasCustomPrompt="1"/>
          </p:nvPr>
        </p:nvSpPr>
        <p:spPr>
          <a:xfrm>
            <a:off x="571500" y="2222500"/>
            <a:ext cx="5080000" cy="6667500"/>
          </a:xfrm>
          <a:prstGeom prst="rect">
            <a:avLst/>
          </a:prstGeom>
        </p:spPr>
        <p:txBody>
          <a:bodyPr/>
          <a:lstStyle>
            <a:lvl1pPr marL="330200" indent="-330200">
              <a:spcBef>
                <a:spcPts val="3000"/>
              </a:spcBef>
              <a:defRPr sz="2600">
                <a:latin typeface="Helvetica Neue" panose="02000503000000020004"/>
                <a:ea typeface="Helvetica Neue" panose="02000503000000020004"/>
                <a:cs typeface="Helvetica Neue" panose="02000503000000020004"/>
                <a:sym typeface="Helvetica Neue" panose="02000503000000020004"/>
              </a:defRPr>
            </a:lvl1pPr>
            <a:lvl2pPr marL="660400" indent="-330200">
              <a:spcBef>
                <a:spcPts val="3000"/>
              </a:spcBef>
              <a:defRPr sz="2600">
                <a:latin typeface="Helvetica Neue" panose="02000503000000020004"/>
                <a:ea typeface="Helvetica Neue" panose="02000503000000020004"/>
                <a:cs typeface="Helvetica Neue" panose="02000503000000020004"/>
                <a:sym typeface="Helvetica Neue" panose="02000503000000020004"/>
              </a:defRPr>
            </a:lvl2pPr>
            <a:lvl3pPr marL="990600" indent="-330200">
              <a:spcBef>
                <a:spcPts val="3000"/>
              </a:spcBef>
              <a:defRPr sz="2600">
                <a:latin typeface="Helvetica Neue" panose="02000503000000020004"/>
                <a:ea typeface="Helvetica Neue" panose="02000503000000020004"/>
                <a:cs typeface="Helvetica Neue" panose="02000503000000020004"/>
                <a:sym typeface="Helvetica Neue" panose="02000503000000020004"/>
              </a:defRPr>
            </a:lvl3pPr>
            <a:lvl4pPr marL="1320800" indent="-330200">
              <a:spcBef>
                <a:spcPts val="3000"/>
              </a:spcBef>
              <a:defRPr sz="2600">
                <a:latin typeface="Helvetica Neue" panose="02000503000000020004"/>
                <a:ea typeface="Helvetica Neue" panose="02000503000000020004"/>
                <a:cs typeface="Helvetica Neue" panose="02000503000000020004"/>
                <a:sym typeface="Helvetica Neue" panose="02000503000000020004"/>
              </a:defRPr>
            </a:lvl4pPr>
            <a:lvl5pPr marL="1651000" indent="-330200">
              <a:spcBef>
                <a:spcPts val="3000"/>
              </a:spcBef>
              <a:defRPr sz="26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73" name="幻灯片编号"/>
          <p:cNvSpPr txBox="1"/>
          <p:nvPr>
            <p:ph type="sldNum" sz="quarter" idx="2"/>
          </p:nvPr>
        </p:nvSpPr>
        <p:spPr>
          <a:xfrm>
            <a:off x="510743" y="9194800"/>
            <a:ext cx="312014" cy="299822"/>
          </a:xfrm>
          <a:prstGeom prst="rect">
            <a:avLst/>
          </a:prstGeom>
        </p:spPr>
        <p:txBody>
          <a:bodyPr/>
          <a:lstStyle>
            <a:lvl1pPr algn="l"/>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80" name="正文级别 1…"/>
          <p:cNvSpPr txBox="1"/>
          <p:nvPr>
            <p:ph type="body" idx="1" hasCustomPrompt="1"/>
          </p:nvPr>
        </p:nvSpPr>
        <p:spPr>
          <a:xfrm>
            <a:off x="889000" y="889000"/>
            <a:ext cx="11214100" cy="79629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8" name="线条"/>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sz="3600"/>
          </a:p>
        </p:txBody>
      </p:sp>
      <p:sp>
        <p:nvSpPr>
          <p:cNvPr id="89" name="线条"/>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sz="3600"/>
          </a:p>
        </p:txBody>
      </p:sp>
      <p:sp>
        <p:nvSpPr>
          <p:cNvPr id="90" name="图像"/>
          <p:cNvSpPr/>
          <p:nvPr>
            <p:ph type="pic" sz="half" idx="13"/>
          </p:nvPr>
        </p:nvSpPr>
        <p:spPr>
          <a:xfrm>
            <a:off x="9168011" y="4584788"/>
            <a:ext cx="6506665" cy="4343401"/>
          </a:xfrm>
          <a:prstGeom prst="rect">
            <a:avLst/>
          </a:prstGeom>
        </p:spPr>
        <p:txBody>
          <a:bodyPr lIns="91439" tIns="45719" rIns="91439" bIns="45719">
            <a:noAutofit/>
          </a:bodyPr>
          <a:lstStyle/>
          <a:p/>
        </p:txBody>
      </p:sp>
      <p:sp>
        <p:nvSpPr>
          <p:cNvPr id="91" name="图像"/>
          <p:cNvSpPr/>
          <p:nvPr>
            <p:ph type="pic" sz="quarter" idx="14"/>
          </p:nvPr>
        </p:nvSpPr>
        <p:spPr>
          <a:xfrm>
            <a:off x="9182100" y="-101600"/>
            <a:ext cx="3365500" cy="5003800"/>
          </a:xfrm>
          <a:prstGeom prst="rect">
            <a:avLst/>
          </a:prstGeom>
        </p:spPr>
        <p:txBody>
          <a:bodyPr lIns="91439" tIns="45719" rIns="91439" bIns="45719">
            <a:noAutofit/>
          </a:bodyPr>
          <a:lstStyle/>
          <a:p/>
        </p:txBody>
      </p:sp>
      <p:sp>
        <p:nvSpPr>
          <p:cNvPr id="92" name="图像"/>
          <p:cNvSpPr/>
          <p:nvPr>
            <p:ph type="pic" idx="15"/>
          </p:nvPr>
        </p:nvSpPr>
        <p:spPr>
          <a:xfrm>
            <a:off x="-800100" y="469900"/>
            <a:ext cx="11049000" cy="8053993"/>
          </a:xfrm>
          <a:prstGeom prst="rect">
            <a:avLst/>
          </a:prstGeom>
        </p:spPr>
        <p:txBody>
          <a:bodyPr lIns="91439" tIns="45719" rIns="91439" bIns="45719">
            <a:noAutofit/>
          </a:bodyPr>
          <a:lstStyle/>
          <a:p/>
        </p:txBody>
      </p:sp>
      <p:sp>
        <p:nvSpPr>
          <p:cNvPr id="93" name="正文级别 1…"/>
          <p:cNvSpPr txBox="1"/>
          <p:nvPr>
            <p:ph type="body" sz="quarter" idx="1" hasCustomPrompt="1"/>
          </p:nvPr>
        </p:nvSpPr>
        <p:spPr>
          <a:xfrm>
            <a:off x="520700" y="8661400"/>
            <a:ext cx="8369300" cy="939800"/>
          </a:xfrm>
          <a:prstGeom prst="rect">
            <a:avLst/>
          </a:prstGeom>
        </p:spPr>
        <p:txBody>
          <a:bodyPr/>
          <a:lstStyle>
            <a:lvl1pPr marL="0" indent="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1pPr>
            <a:lvl2pPr marL="0" indent="2286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2pPr>
            <a:lvl3pPr marL="0" indent="4572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3pPr>
            <a:lvl4pPr marL="0" indent="6858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4pPr>
            <a:lvl5pPr marL="0" indent="9144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101" name="–Johnny Appleseed"/>
          <p:cNvSpPr txBox="1"/>
          <p:nvPr>
            <p:ph type="body" sz="quarter" idx="13" hasCustomPrompt="1"/>
          </p:nvPr>
        </p:nvSpPr>
        <p:spPr>
          <a:xfrm>
            <a:off x="1270000" y="6362700"/>
            <a:ext cx="10464800" cy="498422"/>
          </a:xfrm>
          <a:prstGeom prst="rect">
            <a:avLst/>
          </a:prstGeom>
        </p:spPr>
        <p:txBody>
          <a:bodyPr>
            <a:spAutoFit/>
          </a:bodyPr>
          <a:lstStyle>
            <a:lvl1pPr marL="0" indent="0" algn="ctr" defTabSz="457200">
              <a:spcBef>
                <a:spcPts val="0"/>
              </a:spcBef>
              <a:buSzTx/>
              <a:buFontTx/>
              <a:buNone/>
              <a:defRPr sz="26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–Johnny Appleseed</a:t>
            </a:r>
          </a:p>
        </p:txBody>
      </p:sp>
      <p:sp>
        <p:nvSpPr>
          <p:cNvPr id="102" name="“在此键入引文。”"/>
          <p:cNvSpPr txBox="1"/>
          <p:nvPr>
            <p:ph type="body" sz="quarter" idx="14" hasCustomPrompt="1"/>
          </p:nvPr>
        </p:nvSpPr>
        <p:spPr>
          <a:xfrm>
            <a:off x="1270000" y="4241799"/>
            <a:ext cx="10464800" cy="812801"/>
          </a:xfrm>
          <a:prstGeom prst="rect">
            <a:avLst/>
          </a:prstGeom>
        </p:spPr>
        <p:txBody>
          <a:bodyPr anchor="ctr">
            <a:spAutoFit/>
          </a:bodyPr>
          <a:lstStyle>
            <a:lvl1pPr marL="0" indent="0" algn="ctr" defTabSz="457200">
              <a:spcBef>
                <a:spcPts val="2400"/>
              </a:spcBef>
              <a:buSzTx/>
              <a:buFontTx/>
              <a:buNone/>
              <a:defRPr sz="4000"/>
            </a:lvl1pPr>
          </a:lstStyle>
          <a:p>
            <a:r>
              <a:t>“在此键入引文。”</a:t>
            </a:r>
          </a:p>
        </p:txBody>
      </p:sp>
      <p:sp>
        <p:nvSpPr>
          <p:cNvPr id="10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10" name="图像"/>
          <p:cNvSpPr/>
          <p:nvPr>
            <p:ph type="pic" idx="13"/>
          </p:nvPr>
        </p:nvSpPr>
        <p:spPr>
          <a:xfrm>
            <a:off x="-177800" y="0"/>
            <a:ext cx="13373100" cy="9753600"/>
          </a:xfrm>
          <a:prstGeom prst="rect">
            <a:avLst/>
          </a:prstGeom>
        </p:spPr>
        <p:txBody>
          <a:bodyPr lIns="91439" tIns="45719" rIns="91439" bIns="45719">
            <a:noAutofit/>
          </a:bodyPr>
          <a:lstStyle/>
          <a:p/>
        </p:txBody>
      </p:sp>
      <p:sp>
        <p:nvSpPr>
          <p:cNvPr id="11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sp>
        <p:nvSpPr>
          <p:cNvPr id="11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125" name="Shape 2"/>
          <p:cNvSpPr/>
          <p:nvPr/>
        </p:nvSpPr>
        <p:spPr>
          <a:xfrm>
            <a:off x="571500" y="1968501"/>
            <a:ext cx="11868106" cy="127"/>
          </a:xfrm>
          <a:prstGeom prst="line">
            <a:avLst/>
          </a:prstGeom>
          <a:ln w="12700">
            <a:solidFill>
              <a:srgbClr val="9A9A9A"/>
            </a:solidFill>
            <a:miter lim="400000"/>
          </a:ln>
        </p:spPr>
        <p:txBody>
          <a:bodyPr lIns="45718" tIns="45718" rIns="45718" bIns="45718"/>
          <a:lstStyle/>
          <a:p/>
        </p:txBody>
      </p:sp>
      <p:sp>
        <p:nvSpPr>
          <p:cNvPr id="126" name="标题文本"/>
          <p:cNvSpPr txBox="1"/>
          <p:nvPr>
            <p:ph type="title" hasCustomPrompt="1"/>
          </p:nvPr>
        </p:nvSpPr>
        <p:spPr>
          <a:prstGeom prst="rect">
            <a:avLst/>
          </a:prstGeom>
        </p:spPr>
        <p:txBody>
          <a:bodyPr/>
          <a:lstStyle/>
          <a:p>
            <a:r>
              <a:t>标题文本</a:t>
            </a:r>
          </a:p>
        </p:txBody>
      </p:sp>
      <p:sp>
        <p:nvSpPr>
          <p:cNvPr id="127"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8" name="幻灯片编号"/>
          <p:cNvSpPr txBox="1"/>
          <p:nvPr>
            <p:ph type="sldNum" sz="quarter" idx="2"/>
          </p:nvPr>
        </p:nvSpPr>
        <p:spPr>
          <a:xfrm>
            <a:off x="12268200" y="9194800"/>
            <a:ext cx="312015" cy="299822"/>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sp>
        <p:nvSpPr>
          <p:cNvPr id="33" name="标题文本"/>
          <p:cNvSpPr txBox="1"/>
          <p:nvPr>
            <p:ph type="title" hasCustomPrompt="1"/>
          </p:nvPr>
        </p:nvSpPr>
        <p:spPr>
          <a:xfrm>
            <a:off x="571500" y="3289300"/>
            <a:ext cx="11861800" cy="3175000"/>
          </a:xfrm>
          <a:prstGeom prst="rect">
            <a:avLst/>
          </a:prstGeom>
        </p:spPr>
        <p:txBody>
          <a:bodyPr anchor="ctr"/>
          <a:lstStyle/>
          <a:p>
            <a:r>
              <a:t>标题文本</a:t>
            </a:r>
          </a:p>
        </p:txBody>
      </p:sp>
      <p:sp>
        <p:nvSpPr>
          <p:cNvPr id="3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照片 - 垂直">
    <p:spTree>
      <p:nvGrpSpPr>
        <p:cNvPr id="1" name=""/>
        <p:cNvGrpSpPr/>
        <p:nvPr/>
      </p:nvGrpSpPr>
      <p:grpSpPr>
        <a:xfrm>
          <a:off x="0" y="0"/>
          <a:ext cx="0" cy="0"/>
          <a:chOff x="0" y="0"/>
          <a:chExt cx="0" cy="0"/>
        </a:xfrm>
      </p:grpSpPr>
      <p:sp>
        <p:nvSpPr>
          <p:cNvPr id="41" name="线条"/>
          <p:cNvSpPr/>
          <p:nvPr/>
        </p:nvSpPr>
        <p:spPr>
          <a:xfrm>
            <a:off x="571500" y="4864100"/>
            <a:ext cx="5334476" cy="5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2" name="图像"/>
          <p:cNvSpPr/>
          <p:nvPr>
            <p:ph type="pic" idx="13"/>
          </p:nvPr>
        </p:nvSpPr>
        <p:spPr>
          <a:xfrm>
            <a:off x="4775200" y="0"/>
            <a:ext cx="15392400" cy="9766300"/>
          </a:xfrm>
          <a:prstGeom prst="rect">
            <a:avLst/>
          </a:prstGeom>
        </p:spPr>
        <p:txBody>
          <a:bodyPr lIns="91439" tIns="45719" rIns="91439" bIns="45719">
            <a:noAutofit/>
          </a:bodyPr>
          <a:lstStyle/>
          <a:p/>
        </p:txBody>
      </p:sp>
      <p:sp>
        <p:nvSpPr>
          <p:cNvPr id="43" name="标题文本"/>
          <p:cNvSpPr txBox="1"/>
          <p:nvPr>
            <p:ph type="title" hasCustomPrompt="1"/>
          </p:nvPr>
        </p:nvSpPr>
        <p:spPr>
          <a:xfrm>
            <a:off x="571500" y="1435100"/>
            <a:ext cx="5334000" cy="3175000"/>
          </a:xfrm>
          <a:prstGeom prst="rect">
            <a:avLst/>
          </a:prstGeom>
        </p:spPr>
        <p:txBody>
          <a:bodyPr/>
          <a:lstStyle/>
          <a:p>
            <a:r>
              <a:t>标题文本</a:t>
            </a:r>
          </a:p>
        </p:txBody>
      </p:sp>
      <p:sp>
        <p:nvSpPr>
          <p:cNvPr id="44" name="正文级别 1…"/>
          <p:cNvSpPr txBox="1"/>
          <p:nvPr>
            <p:ph type="body" sz="quarter" idx="1" hasCustomPrompt="1"/>
          </p:nvPr>
        </p:nvSpPr>
        <p:spPr>
          <a:xfrm>
            <a:off x="571500" y="5130800"/>
            <a:ext cx="5334000" cy="3175000"/>
          </a:xfrm>
          <a:prstGeom prst="rect">
            <a:avLst/>
          </a:prstGeom>
        </p:spPr>
        <p:txBody>
          <a:bodyPr/>
          <a:lstStyle>
            <a:lvl1pPr marL="0" indent="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1pPr>
            <a:lvl2pPr marL="0" indent="2286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2pPr>
            <a:lvl3pPr marL="0" indent="4572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3pPr>
            <a:lvl4pPr marL="0" indent="6858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4pPr>
            <a:lvl5pPr marL="0" indent="9144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52" name="标题文本"/>
          <p:cNvSpPr txBox="1"/>
          <p:nvPr>
            <p:ph type="title" hasCustomPrompt="1"/>
          </p:nvPr>
        </p:nvSpPr>
        <p:spPr>
          <a:prstGeom prst="rect">
            <a:avLst/>
          </a:prstGeom>
        </p:spPr>
        <p:txBody>
          <a:bodyPr/>
          <a:lstStyle/>
          <a:p>
            <a:r>
              <a:t>标题文本</a:t>
            </a:r>
          </a:p>
        </p:txBody>
      </p:sp>
      <p:sp>
        <p:nvSpPr>
          <p:cNvPr id="5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60" name="标题文本"/>
          <p:cNvSpPr txBox="1"/>
          <p:nvPr>
            <p:ph type="title" hasCustomPrompt="1"/>
          </p:nvPr>
        </p:nvSpPr>
        <p:spPr>
          <a:prstGeom prst="rect">
            <a:avLst/>
          </a:prstGeom>
        </p:spPr>
        <p:txBody>
          <a:bodyPr/>
          <a:lstStyle/>
          <a:p>
            <a:r>
              <a:t>标题文本</a:t>
            </a:r>
          </a:p>
        </p:txBody>
      </p:sp>
      <p:sp>
        <p:nvSpPr>
          <p:cNvPr id="61"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9" name="线条"/>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70" name="图像"/>
          <p:cNvSpPr/>
          <p:nvPr>
            <p:ph type="pic" idx="13"/>
          </p:nvPr>
        </p:nvSpPr>
        <p:spPr>
          <a:xfrm>
            <a:off x="6477000" y="-152400"/>
            <a:ext cx="6654800" cy="9906000"/>
          </a:xfrm>
          <a:prstGeom prst="rect">
            <a:avLst/>
          </a:prstGeom>
        </p:spPr>
        <p:txBody>
          <a:bodyPr lIns="91439" tIns="45719" rIns="91439" bIns="45719">
            <a:noAutofit/>
          </a:bodyPr>
          <a:lstStyle/>
          <a:p/>
        </p:txBody>
      </p:sp>
      <p:sp>
        <p:nvSpPr>
          <p:cNvPr id="71" name="标题文本"/>
          <p:cNvSpPr txBox="1"/>
          <p:nvPr>
            <p:ph type="title" hasCustomPrompt="1"/>
          </p:nvPr>
        </p:nvSpPr>
        <p:spPr>
          <a:xfrm>
            <a:off x="571500" y="330200"/>
            <a:ext cx="5080000" cy="1397000"/>
          </a:xfrm>
          <a:prstGeom prst="rect">
            <a:avLst/>
          </a:prstGeom>
        </p:spPr>
        <p:txBody>
          <a:bodyPr/>
          <a:lstStyle/>
          <a:p>
            <a:r>
              <a:t>标题文本</a:t>
            </a:r>
          </a:p>
        </p:txBody>
      </p:sp>
      <p:sp>
        <p:nvSpPr>
          <p:cNvPr id="72" name="正文级别 1…"/>
          <p:cNvSpPr txBox="1"/>
          <p:nvPr>
            <p:ph type="body" sz="half" idx="1" hasCustomPrompt="1"/>
          </p:nvPr>
        </p:nvSpPr>
        <p:spPr>
          <a:xfrm>
            <a:off x="571500" y="2222500"/>
            <a:ext cx="5080000" cy="6667500"/>
          </a:xfrm>
          <a:prstGeom prst="rect">
            <a:avLst/>
          </a:prstGeom>
        </p:spPr>
        <p:txBody>
          <a:bodyPr/>
          <a:lstStyle>
            <a:lvl1pPr marL="330200" indent="-330200">
              <a:spcBef>
                <a:spcPts val="3000"/>
              </a:spcBef>
              <a:defRPr sz="2600">
                <a:latin typeface="Helvetica Neue" panose="02000503000000020004"/>
                <a:ea typeface="Helvetica Neue" panose="02000503000000020004"/>
                <a:cs typeface="Helvetica Neue" panose="02000503000000020004"/>
                <a:sym typeface="Helvetica Neue" panose="02000503000000020004"/>
              </a:defRPr>
            </a:lvl1pPr>
            <a:lvl2pPr marL="660400" indent="-330200">
              <a:spcBef>
                <a:spcPts val="3000"/>
              </a:spcBef>
              <a:defRPr sz="2600">
                <a:latin typeface="Helvetica Neue" panose="02000503000000020004"/>
                <a:ea typeface="Helvetica Neue" panose="02000503000000020004"/>
                <a:cs typeface="Helvetica Neue" panose="02000503000000020004"/>
                <a:sym typeface="Helvetica Neue" panose="02000503000000020004"/>
              </a:defRPr>
            </a:lvl2pPr>
            <a:lvl3pPr marL="990600" indent="-330200">
              <a:spcBef>
                <a:spcPts val="3000"/>
              </a:spcBef>
              <a:defRPr sz="2600">
                <a:latin typeface="Helvetica Neue" panose="02000503000000020004"/>
                <a:ea typeface="Helvetica Neue" panose="02000503000000020004"/>
                <a:cs typeface="Helvetica Neue" panose="02000503000000020004"/>
                <a:sym typeface="Helvetica Neue" panose="02000503000000020004"/>
              </a:defRPr>
            </a:lvl3pPr>
            <a:lvl4pPr marL="1320800" indent="-330200">
              <a:spcBef>
                <a:spcPts val="3000"/>
              </a:spcBef>
              <a:defRPr sz="2600">
                <a:latin typeface="Helvetica Neue" panose="02000503000000020004"/>
                <a:ea typeface="Helvetica Neue" panose="02000503000000020004"/>
                <a:cs typeface="Helvetica Neue" panose="02000503000000020004"/>
                <a:sym typeface="Helvetica Neue" panose="02000503000000020004"/>
              </a:defRPr>
            </a:lvl4pPr>
            <a:lvl5pPr marL="1651000" indent="-330200">
              <a:spcBef>
                <a:spcPts val="3000"/>
              </a:spcBef>
              <a:defRPr sz="26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73" name="幻灯片编号"/>
          <p:cNvSpPr txBox="1"/>
          <p:nvPr>
            <p:ph type="sldNum" sz="quarter" idx="2"/>
          </p:nvPr>
        </p:nvSpPr>
        <p:spPr>
          <a:xfrm>
            <a:off x="510743" y="9194800"/>
            <a:ext cx="312014" cy="299822"/>
          </a:xfrm>
          <a:prstGeom prst="rect">
            <a:avLst/>
          </a:prstGeom>
        </p:spPr>
        <p:txBody>
          <a:bodyPr/>
          <a:lstStyle>
            <a:lvl1pPr algn="l"/>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80" name="正文级别 1…"/>
          <p:cNvSpPr txBox="1"/>
          <p:nvPr>
            <p:ph type="body" idx="1" hasCustomPrompt="1"/>
          </p:nvPr>
        </p:nvSpPr>
        <p:spPr>
          <a:xfrm>
            <a:off x="889000" y="889000"/>
            <a:ext cx="11214100" cy="79629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8" name="线条"/>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9" name="线条"/>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90" name="图像"/>
          <p:cNvSpPr/>
          <p:nvPr>
            <p:ph type="pic" sz="half" idx="13"/>
          </p:nvPr>
        </p:nvSpPr>
        <p:spPr>
          <a:xfrm>
            <a:off x="9168011" y="4584788"/>
            <a:ext cx="6506665" cy="4343401"/>
          </a:xfrm>
          <a:prstGeom prst="rect">
            <a:avLst/>
          </a:prstGeom>
        </p:spPr>
        <p:txBody>
          <a:bodyPr lIns="91439" tIns="45719" rIns="91439" bIns="45719">
            <a:noAutofit/>
          </a:bodyPr>
          <a:lstStyle/>
          <a:p/>
        </p:txBody>
      </p:sp>
      <p:sp>
        <p:nvSpPr>
          <p:cNvPr id="91" name="图像"/>
          <p:cNvSpPr/>
          <p:nvPr>
            <p:ph type="pic" sz="quarter" idx="14"/>
          </p:nvPr>
        </p:nvSpPr>
        <p:spPr>
          <a:xfrm>
            <a:off x="9182100" y="-101600"/>
            <a:ext cx="3365500" cy="5003800"/>
          </a:xfrm>
          <a:prstGeom prst="rect">
            <a:avLst/>
          </a:prstGeom>
        </p:spPr>
        <p:txBody>
          <a:bodyPr lIns="91439" tIns="45719" rIns="91439" bIns="45719">
            <a:noAutofit/>
          </a:bodyPr>
          <a:lstStyle/>
          <a:p/>
        </p:txBody>
      </p:sp>
      <p:sp>
        <p:nvSpPr>
          <p:cNvPr id="92" name="图像"/>
          <p:cNvSpPr/>
          <p:nvPr>
            <p:ph type="pic" idx="15"/>
          </p:nvPr>
        </p:nvSpPr>
        <p:spPr>
          <a:xfrm>
            <a:off x="-800100" y="469900"/>
            <a:ext cx="11049000" cy="8053993"/>
          </a:xfrm>
          <a:prstGeom prst="rect">
            <a:avLst/>
          </a:prstGeom>
        </p:spPr>
        <p:txBody>
          <a:bodyPr lIns="91439" tIns="45719" rIns="91439" bIns="45719">
            <a:noAutofit/>
          </a:bodyPr>
          <a:lstStyle/>
          <a:p/>
        </p:txBody>
      </p:sp>
      <p:sp>
        <p:nvSpPr>
          <p:cNvPr id="93" name="正文级别 1…"/>
          <p:cNvSpPr txBox="1"/>
          <p:nvPr>
            <p:ph type="body" sz="quarter" idx="1" hasCustomPrompt="1"/>
          </p:nvPr>
        </p:nvSpPr>
        <p:spPr>
          <a:xfrm>
            <a:off x="520700" y="8661400"/>
            <a:ext cx="8369300" cy="939800"/>
          </a:xfrm>
          <a:prstGeom prst="rect">
            <a:avLst/>
          </a:prstGeom>
        </p:spPr>
        <p:txBody>
          <a:bodyPr/>
          <a:lstStyle>
            <a:lvl1pPr marL="0" indent="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1pPr>
            <a:lvl2pPr marL="0" indent="2286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2pPr>
            <a:lvl3pPr marL="0" indent="4572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3pPr>
            <a:lvl4pPr marL="0" indent="6858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4pPr>
            <a:lvl5pPr marL="0" indent="914400">
              <a:spcBef>
                <a:spcPts val="0"/>
              </a:spcBef>
              <a:buSzTx/>
              <a:buFontTx/>
              <a:buNone/>
              <a:defRPr sz="2600">
                <a:latin typeface="Helvetica Neue" panose="02000503000000020004"/>
                <a:ea typeface="Helvetica Neue" panose="02000503000000020004"/>
                <a:cs typeface="Helvetica Neue" panose="02000503000000020004"/>
                <a:sym typeface="Helvetica Neue"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标题文本"/>
          <p:cNvSpPr txBox="1"/>
          <p:nvPr>
            <p:ph type="title"/>
          </p:nvPr>
        </p:nvSpPr>
        <p:spPr>
          <a:xfrm>
            <a:off x="571500" y="330200"/>
            <a:ext cx="11861800" cy="1397000"/>
          </a:xfrm>
          <a:prstGeom prst="rect">
            <a:avLst/>
          </a:prstGeom>
          <a:ln w="12700">
            <a:miter lim="400000"/>
          </a:ln>
        </p:spPr>
        <p:txBody>
          <a:bodyPr lIns="50800" tIns="50800" rIns="50800" bIns="50800" anchor="b">
            <a:normAutofit/>
          </a:bodyPr>
          <a:lstStyle/>
          <a:p>
            <a:r>
              <a:t>标题文本</a:t>
            </a:r>
          </a:p>
        </p:txBody>
      </p:sp>
      <p:sp>
        <p:nvSpPr>
          <p:cNvPr id="4" name="正文级别 1…"/>
          <p:cNvSpPr txBox="1"/>
          <p:nvPr>
            <p:ph type="body" idx="1"/>
          </p:nvPr>
        </p:nvSpPr>
        <p:spPr>
          <a:xfrm>
            <a:off x="571500" y="2222500"/>
            <a:ext cx="11861800" cy="6667500"/>
          </a:xfrm>
          <a:prstGeom prst="rect">
            <a:avLst/>
          </a:prstGeom>
          <a:ln w="12700">
            <a:miter lim="400000"/>
          </a:ln>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Helvetica Neue" panose="02000503000000020004"/>
                <a:ea typeface="Helvetica Neue" panose="02000503000000020004"/>
                <a:cs typeface="Helvetica Neue" panose="02000503000000020004"/>
                <a:sym typeface="Helvetica Neue"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1pPr>
      <a:lvl2pPr marL="0" marR="0" indent="2286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2pPr>
      <a:lvl3pPr marL="0" marR="0" indent="4572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3pPr>
      <a:lvl4pPr marL="0" marR="0" indent="6858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4pPr>
      <a:lvl5pPr marL="0" marR="0" indent="9144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5pPr>
      <a:lvl6pPr marL="0" marR="0" indent="11430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6pPr>
      <a:lvl7pPr marL="0" marR="0" indent="13716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7pPr>
      <a:lvl8pPr marL="0" marR="0" indent="16002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8pPr>
      <a:lvl9pPr marL="0" marR="0" indent="18288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9pPr>
    </p:titleStyle>
    <p:body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p:bodyStyle>
    <p:otherStyle>
      <a:lvl1pPr marL="0" marR="0" indent="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1pPr>
      <a:lvl2pPr marL="0" marR="0" indent="2286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2pPr>
      <a:lvl3pPr marL="0" marR="0" indent="4572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3pPr>
      <a:lvl4pPr marL="0" marR="0" indent="6858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4pPr>
      <a:lvl5pPr marL="0" marR="0" indent="9144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5pPr>
      <a:lvl6pPr marL="0" marR="0" indent="11430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6pPr>
      <a:lvl7pPr marL="0" marR="0" indent="13716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7pPr>
      <a:lvl8pPr marL="0" marR="0" indent="16002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8pPr>
      <a:lvl9pPr marL="0" marR="0" indent="18288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sz="3600"/>
          </a:p>
        </p:txBody>
      </p:sp>
      <p:sp>
        <p:nvSpPr>
          <p:cNvPr id="3" name="标题文本"/>
          <p:cNvSpPr txBox="1"/>
          <p:nvPr>
            <p:ph type="title"/>
          </p:nvPr>
        </p:nvSpPr>
        <p:spPr>
          <a:xfrm>
            <a:off x="571500" y="330200"/>
            <a:ext cx="11861800" cy="1397000"/>
          </a:xfrm>
          <a:prstGeom prst="rect">
            <a:avLst/>
          </a:prstGeom>
          <a:ln w="12700">
            <a:miter lim="400000"/>
          </a:ln>
        </p:spPr>
        <p:txBody>
          <a:bodyPr lIns="50800" tIns="50800" rIns="50800" bIns="50800" anchor="b">
            <a:normAutofit/>
          </a:bodyPr>
          <a:lstStyle/>
          <a:p>
            <a:r>
              <a:t>标题文本</a:t>
            </a:r>
          </a:p>
        </p:txBody>
      </p:sp>
      <p:sp>
        <p:nvSpPr>
          <p:cNvPr id="4" name="正文级别 1…"/>
          <p:cNvSpPr txBox="1"/>
          <p:nvPr>
            <p:ph type="body" idx="1"/>
          </p:nvPr>
        </p:nvSpPr>
        <p:spPr>
          <a:xfrm>
            <a:off x="571500" y="2222500"/>
            <a:ext cx="11861800" cy="6667500"/>
          </a:xfrm>
          <a:prstGeom prst="rect">
            <a:avLst/>
          </a:prstGeom>
          <a:ln w="12700">
            <a:miter lim="400000"/>
          </a:ln>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Helvetica Neue" panose="02000503000000020004"/>
                <a:ea typeface="Helvetica Neue" panose="02000503000000020004"/>
                <a:cs typeface="Helvetica Neue" panose="02000503000000020004"/>
                <a:sym typeface="Helvetica Neue"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spd="med"/>
  <p:txStyles>
    <p:titleStyle>
      <a:lvl1pPr marL="0" marR="0" indent="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1pPr>
      <a:lvl2pPr marL="0" marR="0" indent="2286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2pPr>
      <a:lvl3pPr marL="0" marR="0" indent="4572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3pPr>
      <a:lvl4pPr marL="0" marR="0" indent="6858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4pPr>
      <a:lvl5pPr marL="0" marR="0" indent="9144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5pPr>
      <a:lvl6pPr marL="0" marR="0" indent="11430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6pPr>
      <a:lvl7pPr marL="0" marR="0" indent="13716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7pPr>
      <a:lvl8pPr marL="0" marR="0" indent="16002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8pPr>
      <a:lvl9pPr marL="0" marR="0" indent="1828800" algn="l" defTabSz="584200" rtl="0" latinLnBrk="0">
        <a:lnSpc>
          <a:spcPct val="100000"/>
        </a:lnSpc>
        <a:spcBef>
          <a:spcPts val="0"/>
        </a:spcBef>
        <a:spcAft>
          <a:spcPts val="0"/>
        </a:spcAft>
        <a:buClrTx/>
        <a:buSzTx/>
        <a:buFontTx/>
        <a:buNone/>
        <a:defRPr sz="4200" b="0" i="0" u="none" strike="noStrike" cap="none" spc="0" baseline="0">
          <a:solidFill>
            <a:srgbClr val="000000"/>
          </a:solidFill>
          <a:uFillTx/>
          <a:latin typeface="+mn-lt"/>
          <a:ea typeface="+mn-ea"/>
          <a:cs typeface="+mn-cs"/>
          <a:sym typeface="Helvetica Neue Light" panose="02000503000000020004"/>
        </a:defRPr>
      </a:lvl9pPr>
    </p:titleStyle>
    <p:body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p:bodyStyle>
    <p:otherStyle>
      <a:lvl1pPr marL="0" marR="0" indent="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1pPr>
      <a:lvl2pPr marL="0" marR="0" indent="2286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2pPr>
      <a:lvl3pPr marL="0" marR="0" indent="4572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3pPr>
      <a:lvl4pPr marL="0" marR="0" indent="6858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4pPr>
      <a:lvl5pPr marL="0" marR="0" indent="9144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5pPr>
      <a:lvl6pPr marL="0" marR="0" indent="11430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6pPr>
      <a:lvl7pPr marL="0" marR="0" indent="13716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7pPr>
      <a:lvl8pPr marL="0" marR="0" indent="16002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8pPr>
      <a:lvl9pPr marL="0" marR="0" indent="1828800" algn="r" defTabSz="58420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6.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6.xml"/><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2.png"/><Relationship Id="rId15" Type="http://schemas.openxmlformats.org/officeDocument/2006/relationships/slideLayout" Target="../slideLayouts/slideLayout19.xml"/><Relationship Id="rId14" Type="http://schemas.openxmlformats.org/officeDocument/2006/relationships/image" Target="../media/image63.png"/><Relationship Id="rId13" Type="http://schemas.openxmlformats.org/officeDocument/2006/relationships/image" Target="../media/image62.png"/><Relationship Id="rId12" Type="http://schemas.openxmlformats.org/officeDocument/2006/relationships/image" Target="../media/image61.png"/><Relationship Id="rId11" Type="http://schemas.openxmlformats.org/officeDocument/2006/relationships/image" Target="../media/image60.png"/><Relationship Id="rId10" Type="http://schemas.openxmlformats.org/officeDocument/2006/relationships/image" Target="../media/image59.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52.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9.xml"/><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9" Type="http://schemas.openxmlformats.org/officeDocument/2006/relationships/image" Target="../media/image78.png"/><Relationship Id="rId8" Type="http://schemas.openxmlformats.org/officeDocument/2006/relationships/image" Target="../media/image77.png"/><Relationship Id="rId7" Type="http://schemas.openxmlformats.org/officeDocument/2006/relationships/image" Target="../media/image76.png"/><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2.png"/><Relationship Id="rId10" Type="http://schemas.openxmlformats.org/officeDocument/2006/relationships/slideLayout" Target="../slideLayouts/slideLayout19.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84.png"/><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2.png"/><Relationship Id="rId12" Type="http://schemas.openxmlformats.org/officeDocument/2006/relationships/slideLayout" Target="../slideLayouts/slideLayout19.xml"/><Relationship Id="rId11" Type="http://schemas.openxmlformats.org/officeDocument/2006/relationships/image" Target="../media/image87.png"/><Relationship Id="rId10" Type="http://schemas.openxmlformats.org/officeDocument/2006/relationships/image" Target="../media/image86.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9" Type="http://schemas.openxmlformats.org/officeDocument/2006/relationships/image" Target="../media/image96.png"/><Relationship Id="rId8" Type="http://schemas.openxmlformats.org/officeDocument/2006/relationships/image" Target="../media/image95.png"/><Relationship Id="rId7" Type="http://schemas.openxmlformats.org/officeDocument/2006/relationships/image" Target="../media/image94.png"/><Relationship Id="rId6" Type="http://schemas.openxmlformats.org/officeDocument/2006/relationships/image" Target="../media/image93.png"/><Relationship Id="rId5" Type="http://schemas.openxmlformats.org/officeDocument/2006/relationships/image" Target="../media/image90.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2.png"/><Relationship Id="rId12" Type="http://schemas.openxmlformats.org/officeDocument/2006/relationships/slideLayout" Target="../slideLayouts/slideLayout19.xml"/><Relationship Id="rId11" Type="http://schemas.openxmlformats.org/officeDocument/2006/relationships/image" Target="../media/image98.png"/><Relationship Id="rId10" Type="http://schemas.openxmlformats.org/officeDocument/2006/relationships/image" Target="../media/image97.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9.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2.png"/><Relationship Id="rId11" Type="http://schemas.openxmlformats.org/officeDocument/2006/relationships/slideLayout" Target="../slideLayouts/slideLayout19.xml"/><Relationship Id="rId10" Type="http://schemas.openxmlformats.org/officeDocument/2006/relationships/image" Target="../media/image109.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9" Type="http://schemas.openxmlformats.org/officeDocument/2006/relationships/image" Target="../media/image116.png"/><Relationship Id="rId8" Type="http://schemas.openxmlformats.org/officeDocument/2006/relationships/image" Target="../media/image115.png"/><Relationship Id="rId7" Type="http://schemas.openxmlformats.org/officeDocument/2006/relationships/image" Target="../media/image114.png"/><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2.png"/><Relationship Id="rId10" Type="http://schemas.openxmlformats.org/officeDocument/2006/relationships/slideLayout" Target="../slideLayouts/slideLayout19.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image" Target="../media/image122.png"/><Relationship Id="rId7" Type="http://schemas.openxmlformats.org/officeDocument/2006/relationships/image" Target="../media/image121.png"/><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2.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image" Target="../media/image12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6.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论文题目"/>
          <p:cNvSpPr txBox="1">
            <a:spLocks noGrp="1"/>
          </p:cNvSpPr>
          <p:nvPr>
            <p:ph type="ctrTitle"/>
          </p:nvPr>
        </p:nvSpPr>
        <p:spPr>
          <a:xfrm>
            <a:off x="571500" y="1292027"/>
            <a:ext cx="11861800" cy="3203773"/>
          </a:xfrm>
          <a:prstGeom prst="rect">
            <a:avLst/>
          </a:prstGeom>
        </p:spPr>
        <p:txBody>
          <a:bodyPr>
            <a:normAutofit/>
          </a:bodyPr>
          <a:lstStyle/>
          <a:p>
            <a:r>
              <a:rPr lang="zh-CN" altLang="en-US" dirty="0"/>
              <a:t>面向依赖关系的高阶网络建模方法与应用</a:t>
            </a:r>
            <a:br>
              <a:rPr lang="en-US" altLang="zh-CN" dirty="0"/>
            </a:br>
            <a:br>
              <a:rPr lang="en-US" dirty="0"/>
            </a:br>
            <a:r>
              <a:rPr lang="en-US" dirty="0"/>
              <a:t>Representing higher-order dependencies</a:t>
            </a:r>
            <a:br>
              <a:rPr lang="en-US" dirty="0"/>
            </a:br>
            <a:r>
              <a:rPr lang="en-US" dirty="0"/>
              <a:t>in networks</a:t>
            </a:r>
            <a:endParaRPr dirty="0"/>
          </a:p>
        </p:txBody>
      </p:sp>
      <p:sp>
        <p:nvSpPr>
          <p:cNvPr id="138" name="报告人：张江…"/>
          <p:cNvSpPr txBox="1">
            <a:spLocks noGrp="1"/>
          </p:cNvSpPr>
          <p:nvPr>
            <p:ph type="subTitle" sz="quarter" idx="1"/>
          </p:nvPr>
        </p:nvSpPr>
        <p:spPr>
          <a:xfrm>
            <a:off x="571500" y="5016500"/>
            <a:ext cx="10846545" cy="1558988"/>
          </a:xfrm>
          <a:prstGeom prst="rect">
            <a:avLst/>
          </a:prstGeom>
        </p:spPr>
        <p:txBody>
          <a:bodyPr/>
          <a:lstStyle/>
          <a:p>
            <a:pPr defTabSz="502285">
              <a:lnSpc>
                <a:spcPct val="150000"/>
              </a:lnSpc>
              <a:defRPr sz="2235"/>
            </a:pPr>
            <a:r>
              <a:rPr dirty="0" err="1"/>
              <a:t>报告人</a:t>
            </a:r>
            <a:r>
              <a:rPr dirty="0"/>
              <a:t>：</a:t>
            </a:r>
            <a:r>
              <a:rPr lang="zh-CN" altLang="en-US" dirty="0"/>
              <a:t>李佳旭</a:t>
            </a:r>
            <a:endParaRPr lang="en-US" altLang="zh-CN" dirty="0"/>
          </a:p>
          <a:p>
            <a:pPr defTabSz="502285">
              <a:lnSpc>
                <a:spcPct val="150000"/>
              </a:lnSpc>
              <a:defRPr sz="2235"/>
            </a:pPr>
            <a:r>
              <a:rPr lang="zh-CN" altLang="en-US" dirty="0"/>
              <a:t>国防科技大学系统工程学院</a:t>
            </a:r>
            <a:r>
              <a:rPr lang="en-US" altLang="zh-CN" dirty="0"/>
              <a:t>2022</a:t>
            </a:r>
            <a:r>
              <a:rPr lang="zh-CN" altLang="en-US" dirty="0"/>
              <a:t>级博士研究生</a:t>
            </a:r>
            <a:endParaRPr dirty="0"/>
          </a:p>
        </p:txBody>
      </p:sp>
      <p:sp>
        <p:nvSpPr>
          <p:cNvPr id="139" name="复杂系统自动建模系列读书会"/>
          <p:cNvSpPr txBox="1"/>
          <p:nvPr/>
        </p:nvSpPr>
        <p:spPr>
          <a:xfrm>
            <a:off x="571500" y="749300"/>
            <a:ext cx="9769724" cy="542727"/>
          </a:xfrm>
          <a:prstGeom prst="rect">
            <a:avLst/>
          </a:prstGeom>
          <a:ln w="12700">
            <a:miter lim="400000"/>
          </a:ln>
        </p:spPr>
        <p:txBody>
          <a:bodyPr lIns="50800" tIns="50800" rIns="50800" bIns="50800">
            <a:normAutofit/>
          </a:bodyPr>
          <a:lstStyle>
            <a:lvl1pPr algn="l" defTabSz="560705">
              <a:defRPr sz="2495">
                <a:solidFill>
                  <a:srgbClr val="747474"/>
                </a:solidFill>
                <a:latin typeface="Helvetica Neue" panose="02000503000000020004"/>
                <a:ea typeface="Helvetica Neue" panose="02000503000000020004"/>
                <a:cs typeface="Helvetica Neue" panose="02000503000000020004"/>
                <a:sym typeface="Helvetica Neue" panose="02000503000000020004"/>
              </a:defRPr>
            </a:lvl1pPr>
          </a:lstStyle>
          <a:p>
            <a:r>
              <a:rPr lang="zh-CN" altLang="en-US" dirty="0"/>
              <a:t>高阶网络</a:t>
            </a:r>
            <a:r>
              <a:rPr dirty="0" err="1"/>
              <a:t>读书会</a:t>
            </a:r>
            <a:endParaRPr dirty="0"/>
          </a:p>
        </p:txBody>
      </p:sp>
      <p:grpSp>
        <p:nvGrpSpPr>
          <p:cNvPr id="2" name="组合 1"/>
          <p:cNvGrpSpPr/>
          <p:nvPr/>
        </p:nvGrpSpPr>
        <p:grpSpPr>
          <a:xfrm>
            <a:off x="10405440" y="8664683"/>
            <a:ext cx="2371500" cy="691934"/>
            <a:chOff x="10405440" y="8664683"/>
            <a:chExt cx="2371500" cy="691934"/>
          </a:xfrm>
        </p:grpSpPr>
        <p:pic>
          <p:nvPicPr>
            <p:cNvPr id="141" name="pattern_logo1.png" descr="pattern_logo1.png"/>
            <p:cNvPicPr>
              <a:picLocks noChangeAspect="1"/>
            </p:cNvPicPr>
            <p:nvPr/>
          </p:nvPicPr>
          <p:blipFill>
            <a:blip r:embed="rId1"/>
            <a:stretch>
              <a:fillRect/>
            </a:stretch>
          </p:blipFill>
          <p:spPr>
            <a:xfrm>
              <a:off x="10405440" y="8664683"/>
              <a:ext cx="718144" cy="691934"/>
            </a:xfrm>
            <a:prstGeom prst="rect">
              <a:avLst/>
            </a:prstGeom>
            <a:ln w="12700">
              <a:miter lim="400000"/>
              <a:headEnd/>
              <a:tailEnd/>
            </a:ln>
          </p:spPr>
        </p:pic>
        <p:pic>
          <p:nvPicPr>
            <p:cNvPr id="142" name="text.png" descr="text.png"/>
            <p:cNvPicPr>
              <a:picLocks noChangeAspect="1"/>
            </p:cNvPicPr>
            <p:nvPr/>
          </p:nvPicPr>
          <p:blipFill>
            <a:blip r:embed="rId2"/>
            <a:stretch>
              <a:fillRect/>
            </a:stretch>
          </p:blipFill>
          <p:spPr>
            <a:xfrm>
              <a:off x="11137945" y="8664683"/>
              <a:ext cx="1638995" cy="691934"/>
            </a:xfrm>
            <a:prstGeom prst="rect">
              <a:avLst/>
            </a:prstGeom>
            <a:ln w="12700">
              <a:miter lim="400000"/>
              <a:headEnd/>
              <a:tailEnd/>
            </a:ln>
          </p:spPr>
        </p:pic>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解决的科学问题（1-2页）"/>
          <p:cNvSpPr txBox="1">
            <a:spLocks noGrp="1"/>
          </p:cNvSpPr>
          <p:nvPr>
            <p:ph type="title"/>
          </p:nvPr>
        </p:nvSpPr>
        <p:spPr>
          <a:prstGeom prst="rect">
            <a:avLst/>
          </a:prstGeom>
        </p:spPr>
        <p:txBody>
          <a:bodyPr/>
          <a:lstStyle/>
          <a:p>
            <a:r>
              <a:rPr lang="zh-CN" altLang="en-US" dirty="0"/>
              <a:t>研究意义</a:t>
            </a:r>
            <a:endParaRPr dirty="0"/>
          </a:p>
        </p:txBody>
      </p:sp>
      <p:sp>
        <p:nvSpPr>
          <p:cNvPr id="168" name="该文章聚焦的问题是什么？…"/>
          <p:cNvSpPr txBox="1">
            <a:spLocks noGrp="1"/>
          </p:cNvSpPr>
          <p:nvPr>
            <p:ph type="body" sz="half" idx="1"/>
          </p:nvPr>
        </p:nvSpPr>
        <p:spPr>
          <a:xfrm>
            <a:off x="571500" y="2222500"/>
            <a:ext cx="11696699" cy="1806575"/>
          </a:xfrm>
          <a:prstGeom prst="rect">
            <a:avLst/>
          </a:prstGeom>
        </p:spPr>
        <p:txBody>
          <a:bodyPr>
            <a:normAutofit/>
          </a:bodyPr>
          <a:lstStyle/>
          <a:p>
            <a:pPr marL="0" indent="0">
              <a:lnSpc>
                <a:spcPct val="125000"/>
              </a:lnSpc>
              <a:spcBef>
                <a:spcPts val="0"/>
              </a:spcBef>
              <a:buNone/>
            </a:pPr>
            <a:r>
              <a:rPr lang="zh-CN" altLang="en-US" sz="2800" dirty="0">
                <a:solidFill>
                  <a:schemeClr val="tx1"/>
                </a:solidFill>
                <a:latin typeface="微软雅黑" panose="020B0503020204020204" charset="-122"/>
                <a:ea typeface="微软雅黑" panose="020B0503020204020204" charset="-122"/>
              </a:rPr>
              <a:t>针对以往研究中存在的问题，提出了一个</a:t>
            </a:r>
            <a:r>
              <a:rPr lang="en-US" altLang="zh-CN" sz="2800" dirty="0" err="1">
                <a:solidFill>
                  <a:schemeClr val="tx1"/>
                </a:solidFill>
                <a:latin typeface="微软雅黑" panose="020B0503020204020204" charset="-122"/>
                <a:ea typeface="微软雅黑" panose="020B0503020204020204" charset="-122"/>
              </a:rPr>
              <a:t>BuildHON</a:t>
            </a:r>
            <a:r>
              <a:rPr lang="zh-CN" altLang="en-US" sz="2800" dirty="0">
                <a:solidFill>
                  <a:schemeClr val="tx1"/>
                </a:solidFill>
                <a:latin typeface="微软雅黑" panose="020B0503020204020204" charset="-122"/>
                <a:ea typeface="微软雅黑" panose="020B0503020204020204" charset="-122"/>
              </a:rPr>
              <a:t>模型：</a:t>
            </a:r>
            <a:endParaRPr lang="en-US" altLang="zh-CN" sz="2800" dirty="0">
              <a:solidFill>
                <a:schemeClr val="tx1"/>
              </a:solidFill>
              <a:latin typeface="微软雅黑" panose="020B0503020204020204" charset="-122"/>
              <a:ea typeface="微软雅黑" panose="020B0503020204020204" charset="-122"/>
            </a:endParaRPr>
          </a:p>
          <a:p>
            <a:pPr marL="514350" indent="-514350">
              <a:lnSpc>
                <a:spcPct val="125000"/>
              </a:lnSpc>
              <a:spcBef>
                <a:spcPts val="0"/>
              </a:spcBef>
              <a:buAutoNum type="arabicPeriod"/>
            </a:pPr>
            <a:r>
              <a:rPr lang="zh-CN" altLang="en-US" sz="2800" dirty="0">
                <a:solidFill>
                  <a:schemeClr val="tx1"/>
                </a:solidFill>
                <a:latin typeface="微软雅黑" panose="020B0503020204020204" charset="-122"/>
                <a:ea typeface="微软雅黑" panose="020B0503020204020204" charset="-122"/>
              </a:rPr>
              <a:t>包含可变阶数的依赖关系（</a:t>
            </a:r>
            <a:r>
              <a:rPr lang="en-US" altLang="zh-CN" sz="2800" dirty="0">
                <a:solidFill>
                  <a:schemeClr val="tx1"/>
                </a:solidFill>
                <a:latin typeface="微软雅黑" panose="020B0503020204020204" charset="-122"/>
                <a:ea typeface="微软雅黑" panose="020B0503020204020204" charset="-122"/>
              </a:rPr>
              <a:t>variable orders of dependencies</a:t>
            </a:r>
            <a:r>
              <a:rPr lang="zh-CN" altLang="en-US" sz="2800" dirty="0">
                <a:solidFill>
                  <a:schemeClr val="tx1"/>
                </a:solidFill>
                <a:latin typeface="微软雅黑" panose="020B0503020204020204" charset="-122"/>
                <a:ea typeface="微软雅黑" panose="020B0503020204020204" charset="-122"/>
              </a:rPr>
              <a:t>）</a:t>
            </a:r>
            <a:endParaRPr lang="en-US" altLang="zh-CN" sz="2800" dirty="0">
              <a:solidFill>
                <a:schemeClr val="tx1"/>
              </a:solidFill>
              <a:latin typeface="微软雅黑" panose="020B0503020204020204" charset="-122"/>
              <a:ea typeface="微软雅黑" panose="020B0503020204020204" charset="-122"/>
            </a:endParaRPr>
          </a:p>
          <a:p>
            <a:pPr marL="514350" indent="-514350">
              <a:lnSpc>
                <a:spcPct val="125000"/>
              </a:lnSpc>
              <a:spcBef>
                <a:spcPts val="0"/>
              </a:spcBef>
              <a:buFont typeface="Helvetica Neue" panose="02000503000000020004"/>
              <a:buAutoNum type="arabicPeriod"/>
            </a:pPr>
            <a:r>
              <a:rPr lang="zh-CN" altLang="en-US" sz="2800" dirty="0">
                <a:solidFill>
                  <a:schemeClr val="tx1"/>
                </a:solidFill>
                <a:latin typeface="微软雅黑" panose="020B0503020204020204" charset="-122"/>
                <a:ea typeface="微软雅黑" panose="020B0503020204020204" charset="-122"/>
              </a:rPr>
              <a:t>高准确性、高扩展性、兼容性</a:t>
            </a:r>
            <a:endParaRPr lang="en-US" altLang="zh-CN" sz="2800" dirty="0">
              <a:solidFill>
                <a:schemeClr val="tx1"/>
              </a:solidFill>
              <a:latin typeface="微软雅黑" panose="020B0503020204020204" charset="-122"/>
              <a:ea typeface="微软雅黑" panose="020B0503020204020204" charset="-122"/>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pic>
        <p:nvPicPr>
          <p:cNvPr id="13" name="Picture 5"/>
          <p:cNvPicPr>
            <a:picLocks noChangeAspect="1"/>
          </p:cNvPicPr>
          <p:nvPr/>
        </p:nvPicPr>
        <p:blipFill rotWithShape="1">
          <a:blip r:embed="rId1"/>
          <a:srcRect l="6888" t="54261" r="2198"/>
          <a:stretch>
            <a:fillRect/>
          </a:stretch>
        </p:blipFill>
        <p:spPr>
          <a:xfrm>
            <a:off x="6285639" y="4520881"/>
            <a:ext cx="6612273" cy="3728167"/>
          </a:xfrm>
          <a:prstGeom prst="rect">
            <a:avLst/>
          </a:prstGeom>
        </p:spPr>
      </p:pic>
      <p:pic>
        <p:nvPicPr>
          <p:cNvPr id="14" name="Picture 4"/>
          <p:cNvPicPr>
            <a:picLocks noChangeAspect="1"/>
          </p:cNvPicPr>
          <p:nvPr/>
        </p:nvPicPr>
        <p:blipFill rotWithShape="1">
          <a:blip r:embed="rId1"/>
          <a:srcRect l="6311" r="9195" b="46248"/>
          <a:stretch>
            <a:fillRect/>
          </a:stretch>
        </p:blipFill>
        <p:spPr>
          <a:xfrm>
            <a:off x="236197" y="4520881"/>
            <a:ext cx="5916953" cy="3774034"/>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解决问题的思路（1～3页）"/>
          <p:cNvSpPr txBox="1">
            <a:spLocks noGrp="1"/>
          </p:cNvSpPr>
          <p:nvPr>
            <p:ph type="title"/>
          </p:nvPr>
        </p:nvSpPr>
        <p:spPr>
          <a:prstGeom prst="rect">
            <a:avLst/>
          </a:prstGeom>
        </p:spPr>
        <p:txBody>
          <a:bodyPr/>
          <a:lstStyle/>
          <a:p>
            <a:r>
              <a:rPr lang="en-US" dirty="0" err="1"/>
              <a:t>BuildHON</a:t>
            </a:r>
            <a:r>
              <a:rPr lang="zh-CN" altLang="en-US" dirty="0"/>
              <a:t>模型</a:t>
            </a:r>
            <a:endParaRPr dirty="0"/>
          </a:p>
        </p:txBody>
      </p:sp>
      <p:sp>
        <p:nvSpPr>
          <p:cNvPr id="186" name="解决科学问题的思路是什么？…"/>
          <p:cNvSpPr txBox="1">
            <a:spLocks noGrp="1"/>
          </p:cNvSpPr>
          <p:nvPr>
            <p:ph type="body" sz="half" idx="1"/>
          </p:nvPr>
        </p:nvSpPr>
        <p:spPr>
          <a:xfrm>
            <a:off x="571499" y="2222500"/>
            <a:ext cx="2860323" cy="644857"/>
          </a:xfrm>
          <a:prstGeom prst="rect">
            <a:avLst/>
          </a:prstGeom>
        </p:spPr>
        <p:txBody>
          <a:bodyPr>
            <a:normAutofit/>
          </a:bodyPr>
          <a:lstStyle/>
          <a:p>
            <a:pPr marL="0" indent="0">
              <a:buNone/>
            </a:pPr>
            <a:r>
              <a:rPr lang="zh-CN" altLang="en-US" sz="2800" b="1" dirty="0">
                <a:solidFill>
                  <a:schemeClr val="tx1"/>
                </a:solidFill>
                <a:latin typeface="微软雅黑" panose="020B0503020204020204" charset="-122"/>
                <a:ea typeface="微软雅黑" panose="020B0503020204020204" charset="-122"/>
              </a:rPr>
              <a:t>模型的总体思路</a:t>
            </a:r>
            <a:r>
              <a:rPr lang="zh-CN" altLang="en-US" sz="2800" dirty="0">
                <a:solidFill>
                  <a:schemeClr val="tx1"/>
                </a:solidFill>
                <a:latin typeface="微软雅黑" panose="020B0503020204020204" charset="-122"/>
                <a:ea typeface="微软雅黑" panose="020B0503020204020204" charset="-122"/>
              </a:rPr>
              <a:t>：</a:t>
            </a:r>
            <a:endParaRPr sz="2800" dirty="0">
              <a:solidFill>
                <a:schemeClr val="tx1"/>
              </a:solidFill>
              <a:latin typeface="微软雅黑" panose="020B0503020204020204" charset="-122"/>
              <a:ea typeface="微软雅黑" panose="020B0503020204020204" charset="-122"/>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pic>
        <p:nvPicPr>
          <p:cNvPr id="1026" name="Picture 2" descr="Raw data &#10;• Sequential data &#10;Rule &#10;extraction &#10;• Which to &#10;sput into higher- &#10;order nodes. and &#10;high tho &#10;Network &#10;wiring &#10;• Connect nodes &#10;nti &#10;t orders &#10;HON &#10;• use HON like &#10;ana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22458" y="2884541"/>
            <a:ext cx="7959883" cy="2023699"/>
          </a:xfrm>
          <a:prstGeom prst="rect">
            <a:avLst/>
          </a:prstGeom>
          <a:noFill/>
          <a:extLst>
            <a:ext uri="{909E8E84-426E-40DD-AFC4-6F175D3DCCD1}">
              <a14:hiddenFill xmlns:a14="http://schemas.microsoft.com/office/drawing/2010/main">
                <a:solidFill>
                  <a:srgbClr val="FFFFFF"/>
                </a:solidFill>
              </a14:hiddenFill>
            </a:ext>
          </a:extLst>
        </p:spPr>
      </p:pic>
      <p:sp>
        <p:nvSpPr>
          <p:cNvPr id="11" name="解决科学问题的思路是什么？…"/>
          <p:cNvSpPr txBox="1"/>
          <p:nvPr/>
        </p:nvSpPr>
        <p:spPr>
          <a:xfrm>
            <a:off x="571499" y="4891141"/>
            <a:ext cx="3409952" cy="644857"/>
          </a:xfrm>
          <a:prstGeom prst="rect">
            <a:avLst/>
          </a:prstGeom>
          <a:ln w="12700">
            <a:miter lim="400000"/>
          </a:ln>
        </p:spPr>
        <p:txBody>
          <a:bodyPr lIns="50800" tIns="50800" rIns="50800" bIns="50800">
            <a:normAutofit/>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marL="0" indent="0" hangingPunct="1">
              <a:buFont typeface="Helvetica Neue" panose="02000503000000020004"/>
              <a:buNone/>
            </a:pPr>
            <a:r>
              <a:rPr lang="zh-CN" altLang="en-US" sz="2800" b="1" dirty="0">
                <a:solidFill>
                  <a:schemeClr val="tx1"/>
                </a:solidFill>
                <a:latin typeface="微软雅黑" panose="020B0503020204020204" charset="-122"/>
                <a:ea typeface="微软雅黑" panose="020B0503020204020204" charset="-122"/>
              </a:rPr>
              <a:t>输入</a:t>
            </a:r>
            <a:r>
              <a:rPr lang="zh-CN" altLang="en-US" sz="2800" dirty="0">
                <a:solidFill>
                  <a:schemeClr val="tx1"/>
                </a:solidFill>
                <a:latin typeface="微软雅黑" panose="020B0503020204020204" charset="-122"/>
                <a:ea typeface="微软雅黑" panose="020B0503020204020204" charset="-122"/>
              </a:rPr>
              <a:t>：时间序列数据</a:t>
            </a:r>
            <a:endParaRPr lang="zh-CN" altLang="en-US" sz="2800" dirty="0">
              <a:solidFill>
                <a:schemeClr val="tx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tretch>
            <a:fillRect/>
          </a:stretch>
        </p:blipFill>
        <p:spPr>
          <a:xfrm>
            <a:off x="7229966" y="7308125"/>
            <a:ext cx="5422733" cy="1412579"/>
          </a:xfrm>
          <a:prstGeom prst="rect">
            <a:avLst/>
          </a:prstGeom>
        </p:spPr>
      </p:pic>
      <p:sp>
        <p:nvSpPr>
          <p:cNvPr id="13" name="解决科学问题的思路是什么？…"/>
          <p:cNvSpPr txBox="1"/>
          <p:nvPr/>
        </p:nvSpPr>
        <p:spPr>
          <a:xfrm>
            <a:off x="571499" y="5699618"/>
            <a:ext cx="3409952" cy="2472832"/>
          </a:xfrm>
          <a:prstGeom prst="rect">
            <a:avLst/>
          </a:prstGeom>
          <a:ln w="12700">
            <a:miter lim="400000"/>
          </a:ln>
        </p:spPr>
        <p:txBody>
          <a:bodyPr lIns="50800" tIns="50800" rIns="50800" bIns="50800">
            <a:normAutofit fontScale="92500" lnSpcReduction="20000"/>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marL="0" indent="0" hangingPunct="1">
              <a:lnSpc>
                <a:spcPct val="135000"/>
              </a:lnSpc>
              <a:spcBef>
                <a:spcPts val="0"/>
              </a:spcBef>
              <a:buFont typeface="Helvetica Neue" panose="02000503000000020004"/>
              <a:buNone/>
            </a:pPr>
            <a:r>
              <a:rPr lang="zh-CN" altLang="en-US" sz="2800" b="1" dirty="0">
                <a:solidFill>
                  <a:schemeClr val="tx1"/>
                </a:solidFill>
                <a:latin typeface="微软雅黑" panose="020B0503020204020204" charset="-122"/>
                <a:ea typeface="微软雅黑" panose="020B0503020204020204" charset="-122"/>
              </a:rPr>
              <a:t>输出</a:t>
            </a:r>
            <a:r>
              <a:rPr lang="zh-CN" altLang="en-US" sz="2800" dirty="0">
                <a:solidFill>
                  <a:schemeClr val="tx1"/>
                </a:solidFill>
                <a:latin typeface="微软雅黑" panose="020B0503020204020204" charset="-122"/>
                <a:ea typeface="微软雅黑" panose="020B0503020204020204" charset="-122"/>
              </a:rPr>
              <a:t>：</a:t>
            </a:r>
            <a:endParaRPr lang="en-US" altLang="zh-CN" sz="2800" dirty="0">
              <a:solidFill>
                <a:schemeClr val="tx1"/>
              </a:solidFill>
              <a:latin typeface="微软雅黑" panose="020B0503020204020204" charset="-122"/>
              <a:ea typeface="微软雅黑" panose="020B0503020204020204" charset="-122"/>
            </a:endParaRPr>
          </a:p>
          <a:p>
            <a:pPr marL="514350" indent="-514350" hangingPunct="1">
              <a:lnSpc>
                <a:spcPct val="135000"/>
              </a:lnSpc>
              <a:spcBef>
                <a:spcPts val="0"/>
              </a:spcBef>
              <a:buFont typeface="Helvetica Neue" panose="02000503000000020004"/>
              <a:buAutoNum type="arabicPeriod"/>
            </a:pPr>
            <a:r>
              <a:rPr lang="zh-CN" altLang="en-US" sz="2800" dirty="0">
                <a:solidFill>
                  <a:schemeClr val="tx1"/>
                </a:solidFill>
                <a:latin typeface="微软雅黑" panose="020B0503020204020204" charset="-122"/>
                <a:ea typeface="微软雅黑" panose="020B0503020204020204" charset="-122"/>
              </a:rPr>
              <a:t>高阶依赖规则集</a:t>
            </a:r>
            <a:r>
              <a:rPr lang="en-US" altLang="zh-CN" sz="2800" dirty="0">
                <a:solidFill>
                  <a:schemeClr val="tx1"/>
                </a:solidFill>
                <a:latin typeface="微软雅黑" panose="020B0503020204020204" charset="-122"/>
                <a:ea typeface="微软雅黑" panose="020B0503020204020204" charset="-122"/>
              </a:rPr>
              <a:t>Rules</a:t>
            </a:r>
            <a:endParaRPr lang="en-US" altLang="zh-CN" sz="2800" dirty="0">
              <a:solidFill>
                <a:schemeClr val="tx1"/>
              </a:solidFill>
              <a:latin typeface="微软雅黑" panose="020B0503020204020204" charset="-122"/>
              <a:ea typeface="微软雅黑" panose="020B0503020204020204" charset="-122"/>
            </a:endParaRPr>
          </a:p>
          <a:p>
            <a:pPr marL="514350" indent="-514350" hangingPunct="1">
              <a:lnSpc>
                <a:spcPct val="135000"/>
              </a:lnSpc>
              <a:spcBef>
                <a:spcPts val="0"/>
              </a:spcBef>
              <a:buFont typeface="Helvetica Neue" panose="02000503000000020004"/>
              <a:buAutoNum type="arabicPeriod"/>
            </a:pPr>
            <a:r>
              <a:rPr lang="zh-CN" altLang="en-US" sz="2800" dirty="0">
                <a:solidFill>
                  <a:schemeClr val="tx1"/>
                </a:solidFill>
                <a:latin typeface="微软雅黑" panose="020B0503020204020204" charset="-122"/>
                <a:ea typeface="微软雅黑" panose="020B0503020204020204" charset="-122"/>
              </a:rPr>
              <a:t>组成高阶网络的高阶节点和高阶边</a:t>
            </a:r>
            <a:endParaRPr lang="en-US" altLang="zh-CN" sz="2800" dirty="0">
              <a:solidFill>
                <a:schemeClr val="tx1"/>
              </a:solidFill>
              <a:latin typeface="微软雅黑" panose="020B0503020204020204" charset="-122"/>
              <a:ea typeface="微软雅黑" panose="020B0503020204020204" charset="-122"/>
            </a:endParaRPr>
          </a:p>
          <a:p>
            <a:pPr marL="0" indent="0" hangingPunct="1">
              <a:lnSpc>
                <a:spcPct val="135000"/>
              </a:lnSpc>
              <a:buFont typeface="Helvetica Neue" panose="02000503000000020004"/>
              <a:buNone/>
            </a:pPr>
            <a:endParaRPr lang="zh-CN" altLang="en-US" sz="2800" dirty="0">
              <a:solidFill>
                <a:schemeClr val="tx1"/>
              </a:solidFill>
              <a:latin typeface="微软雅黑" panose="020B0503020204020204" charset="-122"/>
              <a:ea typeface="微软雅黑" panose="020B0503020204020204" charset="-122"/>
            </a:endParaRPr>
          </a:p>
        </p:txBody>
      </p:sp>
      <p:sp>
        <p:nvSpPr>
          <p:cNvPr id="15" name="文本框 14"/>
          <p:cNvSpPr txBox="1"/>
          <p:nvPr/>
        </p:nvSpPr>
        <p:spPr>
          <a:xfrm>
            <a:off x="5774835" y="7363668"/>
            <a:ext cx="1542132" cy="646331"/>
          </a:xfrm>
          <a:prstGeom prst="rect">
            <a:avLst/>
          </a:prstGeom>
          <a:noFill/>
        </p:spPr>
        <p:txBody>
          <a:bodyPr wrap="square">
            <a:spAutoFit/>
          </a:bodyPr>
          <a:lstStyle/>
          <a:p>
            <a:pPr algn="ctr">
              <a:lnSpc>
                <a:spcPct val="100000"/>
              </a:lnSpc>
            </a:pPr>
            <a:r>
              <a:rPr lang="zh-CN" altLang="en-US" sz="1800" b="1" dirty="0">
                <a:latin typeface="微软雅黑" panose="020B0503020204020204" charset="-122"/>
                <a:ea typeface="微软雅黑" panose="020B0503020204020204" charset="-122"/>
                <a:cs typeface="等线"/>
              </a:rPr>
              <a:t>处理之后的轨迹数据</a:t>
            </a:r>
            <a:endParaRPr lang="zh-CN" altLang="en-US" sz="1800" b="1" dirty="0">
              <a:latin typeface="微软雅黑" panose="020B0503020204020204" charset="-122"/>
              <a:ea typeface="微软雅黑" panose="020B0503020204020204" charset="-122"/>
              <a:cs typeface="等线"/>
            </a:endParaRPr>
          </a:p>
        </p:txBody>
      </p:sp>
      <p:pic>
        <p:nvPicPr>
          <p:cNvPr id="4" name="图片 3"/>
          <p:cNvPicPr>
            <a:picLocks noChangeAspect="1"/>
          </p:cNvPicPr>
          <p:nvPr/>
        </p:nvPicPr>
        <p:blipFill>
          <a:blip r:embed="rId3"/>
          <a:stretch>
            <a:fillRect/>
          </a:stretch>
        </p:blipFill>
        <p:spPr>
          <a:xfrm>
            <a:off x="5854118" y="5322785"/>
            <a:ext cx="6798581" cy="1584575"/>
          </a:xfrm>
          <a:prstGeom prst="rect">
            <a:avLst/>
          </a:prstGeom>
        </p:spPr>
      </p:pic>
      <p:sp>
        <p:nvSpPr>
          <p:cNvPr id="6" name="箭头: 下 5"/>
          <p:cNvSpPr/>
          <p:nvPr/>
        </p:nvSpPr>
        <p:spPr>
          <a:xfrm>
            <a:off x="9787466" y="6918672"/>
            <a:ext cx="519289" cy="378140"/>
          </a:xfrm>
          <a:prstGeom prst="downArrow">
            <a:avLst/>
          </a:prstGeom>
          <a:solidFill>
            <a:schemeClr val="accent1">
              <a:satOff val="12166"/>
              <a:lumOff val="-1304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sp>
        <p:nvSpPr>
          <p:cNvPr id="20" name="矩形 19"/>
          <p:cNvSpPr/>
          <p:nvPr/>
        </p:nvSpPr>
        <p:spPr>
          <a:xfrm>
            <a:off x="4559145" y="2873197"/>
            <a:ext cx="2006523" cy="900936"/>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sp>
        <p:nvSpPr>
          <p:cNvPr id="21" name="矩形 20"/>
          <p:cNvSpPr/>
          <p:nvPr/>
        </p:nvSpPr>
        <p:spPr>
          <a:xfrm>
            <a:off x="2552622" y="2867357"/>
            <a:ext cx="2006523" cy="900936"/>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sp>
        <p:nvSpPr>
          <p:cNvPr id="22" name="矩形 21"/>
          <p:cNvSpPr/>
          <p:nvPr/>
        </p:nvSpPr>
        <p:spPr>
          <a:xfrm>
            <a:off x="6580078" y="2867357"/>
            <a:ext cx="1865579" cy="900936"/>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sp>
        <p:nvSpPr>
          <p:cNvPr id="23" name="矩形 22"/>
          <p:cNvSpPr/>
          <p:nvPr/>
        </p:nvSpPr>
        <p:spPr>
          <a:xfrm>
            <a:off x="8445657" y="2867357"/>
            <a:ext cx="1865579" cy="900936"/>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20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ntr" presetSubtype="0" fill="hold" grpId="0" nodeType="withEffect">
                                  <p:stCondLst>
                                    <p:cond delay="20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分模块介绍（3～10页）"/>
          <p:cNvSpPr txBox="1">
            <a:spLocks noGrp="1"/>
          </p:cNvSpPr>
          <p:nvPr>
            <p:ph type="title"/>
          </p:nvPr>
        </p:nvSpPr>
        <p:spPr>
          <a:xfrm>
            <a:off x="571500" y="505867"/>
            <a:ext cx="4686300" cy="1397000"/>
          </a:xfrm>
          <a:prstGeom prst="rect">
            <a:avLst/>
          </a:prstGeom>
        </p:spPr>
        <p:txBody>
          <a:bodyPr/>
          <a:lstStyle/>
          <a:p>
            <a:r>
              <a:rPr lang="en-US" dirty="0"/>
              <a:t>Rule extraction</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sp>
        <p:nvSpPr>
          <p:cNvPr id="15" name="解决科学问题的思路是什么？…"/>
          <p:cNvSpPr txBox="1"/>
          <p:nvPr/>
        </p:nvSpPr>
        <p:spPr>
          <a:xfrm>
            <a:off x="571500" y="2032493"/>
            <a:ext cx="4686300" cy="1129807"/>
          </a:xfrm>
          <a:prstGeom prst="rect">
            <a:avLst/>
          </a:prstGeom>
          <a:ln w="12700">
            <a:miter lim="400000"/>
          </a:ln>
        </p:spPr>
        <p:txBody>
          <a:bodyPr lIns="50800" tIns="50800" rIns="50800" bIns="50800">
            <a:normAutofit/>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marL="0" indent="0" hangingPunct="1">
              <a:lnSpc>
                <a:spcPct val="125000"/>
              </a:lnSpc>
              <a:spcBef>
                <a:spcPts val="0"/>
              </a:spcBef>
              <a:buFont typeface="Helvetica Neue" panose="02000503000000020004"/>
              <a:buNone/>
            </a:pPr>
            <a:r>
              <a:rPr lang="zh-CN" altLang="en-US" sz="2800" b="1" dirty="0">
                <a:solidFill>
                  <a:schemeClr val="tx1"/>
                </a:solidFill>
                <a:latin typeface="微软雅黑" panose="020B0503020204020204" charset="-122"/>
                <a:ea typeface="微软雅黑" panose="020B0503020204020204" charset="-122"/>
              </a:rPr>
              <a:t>输入：</a:t>
            </a:r>
            <a:r>
              <a:rPr lang="zh-CN" altLang="en-US" sz="2800" dirty="0">
                <a:solidFill>
                  <a:schemeClr val="tx1"/>
                </a:solidFill>
                <a:latin typeface="微软雅黑" panose="020B0503020204020204" charset="-122"/>
                <a:ea typeface="微软雅黑" panose="020B0503020204020204" charset="-122"/>
              </a:rPr>
              <a:t>轨迹数据</a:t>
            </a:r>
            <a:endParaRPr lang="en-US" altLang="zh-CN" sz="2800" dirty="0">
              <a:solidFill>
                <a:schemeClr val="tx1"/>
              </a:solidFill>
              <a:latin typeface="微软雅黑" panose="020B0503020204020204" charset="-122"/>
              <a:ea typeface="微软雅黑" panose="020B0503020204020204" charset="-122"/>
            </a:endParaRPr>
          </a:p>
          <a:p>
            <a:pPr marL="0" indent="0" hangingPunct="1">
              <a:lnSpc>
                <a:spcPct val="125000"/>
              </a:lnSpc>
              <a:spcBef>
                <a:spcPts val="0"/>
              </a:spcBef>
              <a:buFont typeface="Helvetica Neue" panose="02000503000000020004"/>
              <a:buNone/>
            </a:pPr>
            <a:r>
              <a:rPr lang="zh-CN" altLang="en-US" sz="2800" b="1" dirty="0">
                <a:solidFill>
                  <a:schemeClr val="tx1"/>
                </a:solidFill>
                <a:latin typeface="微软雅黑" panose="020B0503020204020204" charset="-122"/>
                <a:ea typeface="微软雅黑" panose="020B0503020204020204" charset="-122"/>
              </a:rPr>
              <a:t>输出：</a:t>
            </a:r>
            <a:r>
              <a:rPr lang="zh-CN" altLang="en-US" sz="2800" dirty="0">
                <a:solidFill>
                  <a:schemeClr val="tx1"/>
                </a:solidFill>
                <a:latin typeface="微软雅黑" panose="020B0503020204020204" charset="-122"/>
                <a:ea typeface="微软雅黑" panose="020B0503020204020204" charset="-122"/>
              </a:rPr>
              <a:t>高阶依赖规则集</a:t>
            </a:r>
            <a:r>
              <a:rPr lang="en-US" altLang="zh-CN" sz="2800" dirty="0">
                <a:solidFill>
                  <a:schemeClr val="tx1"/>
                </a:solidFill>
                <a:latin typeface="微软雅黑" panose="020B0503020204020204" charset="-122"/>
                <a:ea typeface="微软雅黑" panose="020B0503020204020204" charset="-122"/>
              </a:rPr>
              <a:t>Rules</a:t>
            </a:r>
            <a:endParaRPr lang="en-US" altLang="zh-CN" sz="2800" dirty="0">
              <a:solidFill>
                <a:schemeClr val="tx1"/>
              </a:solidFill>
              <a:latin typeface="微软雅黑" panose="020B0503020204020204" charset="-122"/>
              <a:ea typeface="微软雅黑" panose="020B0503020204020204" charset="-122"/>
            </a:endParaRPr>
          </a:p>
        </p:txBody>
      </p:sp>
      <p:grpSp>
        <p:nvGrpSpPr>
          <p:cNvPr id="12" name="组合 11"/>
          <p:cNvGrpSpPr/>
          <p:nvPr/>
        </p:nvGrpSpPr>
        <p:grpSpPr>
          <a:xfrm>
            <a:off x="5756667" y="844657"/>
            <a:ext cx="6200775" cy="7820025"/>
            <a:chOff x="5756667" y="706652"/>
            <a:chExt cx="6200775" cy="7820025"/>
          </a:xfrm>
        </p:grpSpPr>
        <p:pic>
          <p:nvPicPr>
            <p:cNvPr id="8" name="图片 7"/>
            <p:cNvPicPr>
              <a:picLocks noChangeAspect="1"/>
            </p:cNvPicPr>
            <p:nvPr/>
          </p:nvPicPr>
          <p:blipFill>
            <a:blip r:embed="rId1"/>
            <a:stretch>
              <a:fillRect/>
            </a:stretch>
          </p:blipFill>
          <p:spPr>
            <a:xfrm>
              <a:off x="5756667" y="706652"/>
              <a:ext cx="6200775" cy="7820025"/>
            </a:xfrm>
            <a:prstGeom prst="rect">
              <a:avLst/>
            </a:prstGeom>
          </p:spPr>
        </p:pic>
        <p:cxnSp>
          <p:nvCxnSpPr>
            <p:cNvPr id="10" name="直接连接符 9"/>
            <p:cNvCxnSpPr/>
            <p:nvPr/>
          </p:nvCxnSpPr>
          <p:spPr>
            <a:xfrm>
              <a:off x="5962650" y="7791450"/>
              <a:ext cx="1419225"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2" name="直接连接符 21"/>
            <p:cNvCxnSpPr/>
            <p:nvPr/>
          </p:nvCxnSpPr>
          <p:spPr>
            <a:xfrm>
              <a:off x="5962649" y="8001000"/>
              <a:ext cx="1419225"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3" name="直接连接符 22"/>
            <p:cNvCxnSpPr/>
            <p:nvPr/>
          </p:nvCxnSpPr>
          <p:spPr>
            <a:xfrm>
              <a:off x="8127543" y="7791450"/>
              <a:ext cx="1419225"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4" name="直接连接符 23"/>
            <p:cNvCxnSpPr/>
            <p:nvPr/>
          </p:nvCxnSpPr>
          <p:spPr>
            <a:xfrm>
              <a:off x="8152009" y="8001000"/>
              <a:ext cx="1419225"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sp>
        <p:nvSpPr>
          <p:cNvPr id="3" name="矩形 2"/>
          <p:cNvSpPr/>
          <p:nvPr/>
        </p:nvSpPr>
        <p:spPr>
          <a:xfrm>
            <a:off x="5962649" y="5291683"/>
            <a:ext cx="5789084" cy="533379"/>
          </a:xfrm>
          <a:prstGeom prst="rect">
            <a:avLst/>
          </a:prstGeom>
          <a:noFill/>
          <a:ln w="190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sp>
        <p:nvSpPr>
          <p:cNvPr id="20" name="解决科学问题的思路是什么？…"/>
          <p:cNvSpPr txBox="1"/>
          <p:nvPr/>
        </p:nvSpPr>
        <p:spPr>
          <a:xfrm>
            <a:off x="571499" y="3291926"/>
            <a:ext cx="5185167" cy="5502382"/>
          </a:xfrm>
          <a:prstGeom prst="rect">
            <a:avLst/>
          </a:prstGeom>
          <a:ln w="12700">
            <a:miter lim="400000"/>
          </a:ln>
        </p:spPr>
        <p:txBody>
          <a:bodyPr lIns="50800" tIns="50800" rIns="50800" bIns="50800">
            <a:normAutofit/>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marL="0" indent="0" hangingPunct="1">
              <a:lnSpc>
                <a:spcPct val="125000"/>
              </a:lnSpc>
              <a:spcBef>
                <a:spcPts val="0"/>
              </a:spcBef>
              <a:buFont typeface="Helvetica Neue" panose="02000503000000020004"/>
              <a:buNone/>
            </a:pPr>
            <a:r>
              <a:rPr lang="en-US" altLang="zh-CN" sz="2800" dirty="0">
                <a:solidFill>
                  <a:schemeClr val="tx1"/>
                </a:solidFill>
                <a:latin typeface="微软雅黑" panose="020B0503020204020204" charset="-122"/>
                <a:ea typeface="微软雅黑" panose="020B0503020204020204" charset="-122"/>
              </a:rPr>
              <a:t>Steps:</a:t>
            </a:r>
            <a:endParaRPr lang="en-US" altLang="zh-CN" sz="2800" dirty="0">
              <a:solidFill>
                <a:schemeClr val="tx1"/>
              </a:solidFill>
              <a:latin typeface="微软雅黑" panose="020B0503020204020204" charset="-122"/>
              <a:ea typeface="微软雅黑" panose="020B0503020204020204" charset="-122"/>
            </a:endParaRPr>
          </a:p>
          <a:p>
            <a:pPr marL="514350" indent="-514350" hangingPunct="1">
              <a:lnSpc>
                <a:spcPct val="125000"/>
              </a:lnSpc>
              <a:spcBef>
                <a:spcPts val="0"/>
              </a:spcBef>
              <a:buFont typeface="Helvetica Neue" panose="02000503000000020004"/>
              <a:buAutoNum type="arabicPeriod"/>
            </a:pPr>
            <a:r>
              <a:rPr lang="zh-CN" altLang="en-US" sz="2800" dirty="0">
                <a:solidFill>
                  <a:schemeClr val="tx1"/>
                </a:solidFill>
                <a:latin typeface="微软雅黑" panose="020B0503020204020204" charset="-122"/>
                <a:ea typeface="微软雅黑" panose="020B0503020204020204" charset="-122"/>
              </a:rPr>
              <a:t>计算不同阶数的</a:t>
            </a:r>
            <a:r>
              <a:rPr lang="en-US" altLang="zh-CN" sz="2800" dirty="0">
                <a:solidFill>
                  <a:schemeClr val="tx1"/>
                </a:solidFill>
                <a:latin typeface="微软雅黑" panose="020B0503020204020204" charset="-122"/>
                <a:ea typeface="微软雅黑" panose="020B0503020204020204" charset="-122"/>
              </a:rPr>
              <a:t>pattern</a:t>
            </a:r>
            <a:r>
              <a:rPr lang="zh-CN" altLang="en-US" sz="2800" dirty="0">
                <a:solidFill>
                  <a:schemeClr val="tx1"/>
                </a:solidFill>
                <a:latin typeface="微软雅黑" panose="020B0503020204020204" charset="-122"/>
                <a:ea typeface="微软雅黑" panose="020B0503020204020204" charset="-122"/>
              </a:rPr>
              <a:t>出现的次数；</a:t>
            </a:r>
            <a:endParaRPr lang="en-US" altLang="zh-CN" sz="2800" dirty="0">
              <a:solidFill>
                <a:schemeClr val="tx1"/>
              </a:solidFill>
              <a:latin typeface="微软雅黑" panose="020B0503020204020204" charset="-122"/>
              <a:ea typeface="微软雅黑" panose="020B0503020204020204" charset="-122"/>
            </a:endParaRPr>
          </a:p>
          <a:p>
            <a:pPr marL="514350" indent="-514350" hangingPunct="1">
              <a:lnSpc>
                <a:spcPct val="125000"/>
              </a:lnSpc>
              <a:spcBef>
                <a:spcPts val="0"/>
              </a:spcBef>
              <a:buFont typeface="Helvetica Neue" panose="02000503000000020004"/>
              <a:buAutoNum type="arabicPeriod"/>
            </a:pPr>
            <a:r>
              <a:rPr lang="zh-CN" altLang="en-US" sz="2800" dirty="0">
                <a:solidFill>
                  <a:schemeClr val="tx1"/>
                </a:solidFill>
                <a:latin typeface="微软雅黑" panose="020B0503020204020204" charset="-122"/>
                <a:ea typeface="微软雅黑" panose="020B0503020204020204" charset="-122"/>
              </a:rPr>
              <a:t>计算不同阶数下，每个节点的概率分布；</a:t>
            </a:r>
            <a:endParaRPr lang="en-US" altLang="zh-CN" sz="2800" dirty="0">
              <a:solidFill>
                <a:schemeClr val="tx1"/>
              </a:solidFill>
              <a:latin typeface="微软雅黑" panose="020B0503020204020204" charset="-122"/>
              <a:ea typeface="微软雅黑" panose="020B0503020204020204" charset="-122"/>
            </a:endParaRPr>
          </a:p>
          <a:p>
            <a:pPr marL="514350" indent="-514350" hangingPunct="1">
              <a:lnSpc>
                <a:spcPct val="125000"/>
              </a:lnSpc>
              <a:spcBef>
                <a:spcPts val="0"/>
              </a:spcBef>
              <a:buFont typeface="Helvetica Neue" panose="02000503000000020004"/>
              <a:buAutoNum type="arabicPeriod"/>
            </a:pPr>
            <a:r>
              <a:rPr lang="zh-CN" altLang="en-US" sz="2800" dirty="0">
                <a:solidFill>
                  <a:schemeClr val="tx1"/>
                </a:solidFill>
                <a:latin typeface="微软雅黑" panose="020B0503020204020204" charset="-122"/>
                <a:ea typeface="微软雅黑" panose="020B0503020204020204" charset="-122"/>
              </a:rPr>
              <a:t>设计指标，比较不同阶数节点的概率分布，筛选高阶依赖关系。</a:t>
            </a:r>
            <a:endParaRPr lang="zh-CN" altLang="en-US" sz="2800" dirty="0">
              <a:solidFill>
                <a:schemeClr val="tx1"/>
              </a:solidFill>
              <a:latin typeface="微软雅黑" panose="020B0503020204020204" charset="-122"/>
              <a:ea typeface="微软雅黑" panose="020B0503020204020204" charset="-122"/>
            </a:endParaRPr>
          </a:p>
          <a:p>
            <a:pPr marL="0" indent="0" hangingPunct="1">
              <a:lnSpc>
                <a:spcPct val="125000"/>
              </a:lnSpc>
              <a:spcBef>
                <a:spcPts val="0"/>
              </a:spcBef>
              <a:buNone/>
            </a:pPr>
            <a:endParaRPr lang="zh-CN" altLang="en-US" sz="2800" dirty="0">
              <a:solidFill>
                <a:schemeClr val="tx1"/>
              </a:solidFill>
              <a:latin typeface="微软雅黑" panose="020B0503020204020204" charset="-122"/>
              <a:ea typeface="微软雅黑" panose="020B0503020204020204" charset="-122"/>
            </a:endParaRPr>
          </a:p>
          <a:p>
            <a:pPr marL="0" indent="0" hangingPunct="1">
              <a:lnSpc>
                <a:spcPct val="125000"/>
              </a:lnSpc>
              <a:spcBef>
                <a:spcPts val="0"/>
              </a:spcBef>
              <a:buFont typeface="Helvetica Neue" panose="02000503000000020004"/>
              <a:buNone/>
            </a:pPr>
            <a:endParaRPr lang="en-US" altLang="zh-CN" sz="2800" dirty="0">
              <a:solidFill>
                <a:schemeClr val="tx1"/>
              </a:solidFill>
              <a:latin typeface="微软雅黑" panose="020B0503020204020204" charset="-122"/>
              <a:ea typeface="微软雅黑" panose="020B0503020204020204"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分模块介绍（3～10页）"/>
          <p:cNvSpPr txBox="1">
            <a:spLocks noGrp="1"/>
          </p:cNvSpPr>
          <p:nvPr>
            <p:ph type="title"/>
          </p:nvPr>
        </p:nvSpPr>
        <p:spPr>
          <a:xfrm>
            <a:off x="571500" y="505867"/>
            <a:ext cx="4686300" cy="1397000"/>
          </a:xfrm>
          <a:prstGeom prst="rect">
            <a:avLst/>
          </a:prstGeom>
        </p:spPr>
        <p:txBody>
          <a:bodyPr/>
          <a:lstStyle/>
          <a:p>
            <a:r>
              <a:rPr lang="en-US" dirty="0"/>
              <a:t>Rule extraction</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sp>
        <p:nvSpPr>
          <p:cNvPr id="15" name="解决科学问题的思路是什么？…"/>
          <p:cNvSpPr txBox="1"/>
          <p:nvPr/>
        </p:nvSpPr>
        <p:spPr>
          <a:xfrm>
            <a:off x="571499" y="2032493"/>
            <a:ext cx="8199967" cy="1129807"/>
          </a:xfrm>
          <a:prstGeom prst="rect">
            <a:avLst/>
          </a:prstGeom>
          <a:ln w="12700">
            <a:miter lim="400000"/>
          </a:ln>
        </p:spPr>
        <p:txBody>
          <a:bodyPr lIns="50800" tIns="50800" rIns="50800" bIns="50800">
            <a:normAutofit/>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marL="0" indent="0" hangingPunct="1">
              <a:lnSpc>
                <a:spcPct val="125000"/>
              </a:lnSpc>
              <a:spcBef>
                <a:spcPts val="0"/>
              </a:spcBef>
              <a:buFont typeface="Helvetica Neue" panose="02000503000000020004"/>
              <a:buNone/>
            </a:pPr>
            <a:endParaRPr lang="en-US" altLang="zh-CN" sz="2800" dirty="0">
              <a:solidFill>
                <a:schemeClr val="tx1"/>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stretch>
            <a:fillRect/>
          </a:stretch>
        </p:blipFill>
        <p:spPr>
          <a:xfrm>
            <a:off x="1825755" y="3406736"/>
            <a:ext cx="9045391" cy="1470064"/>
          </a:xfrm>
          <a:prstGeom prst="rect">
            <a:avLst/>
          </a:prstGeom>
        </p:spPr>
      </p:pic>
      <p:sp>
        <p:nvSpPr>
          <p:cNvPr id="20" name="文本框 19"/>
          <p:cNvSpPr txBox="1"/>
          <p:nvPr/>
        </p:nvSpPr>
        <p:spPr>
          <a:xfrm>
            <a:off x="417550" y="2212622"/>
            <a:ext cx="11861802" cy="11203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25000"/>
              </a:lnSpc>
            </a:pPr>
            <a:r>
              <a:rPr lang="en-US" altLang="zh-CN" sz="2800" dirty="0">
                <a:latin typeface="微软雅黑" panose="020B0503020204020204" charset="-122"/>
                <a:ea typeface="微软雅黑" panose="020B0503020204020204" charset="-122"/>
              </a:rPr>
              <a:t>KL</a:t>
            </a:r>
            <a:r>
              <a:rPr lang="zh-CN" altLang="en-US" sz="2800" dirty="0">
                <a:latin typeface="微软雅黑" panose="020B0503020204020204" charset="-122"/>
                <a:ea typeface="微软雅黑" panose="020B0503020204020204" charset="-122"/>
              </a:rPr>
              <a:t>散度</a:t>
            </a:r>
            <a:r>
              <a:rPr lang="en-US" altLang="zh-CN" sz="2800" dirty="0">
                <a:latin typeface="微软雅黑" panose="020B0503020204020204" charset="-122"/>
                <a:ea typeface="微软雅黑" panose="020B0503020204020204" charset="-122"/>
              </a:rPr>
              <a:t>(</a:t>
            </a:r>
            <a:r>
              <a:rPr lang="en-US" altLang="zh-CN" sz="2800" dirty="0" err="1">
                <a:latin typeface="微软雅黑" panose="020B0503020204020204" charset="-122"/>
                <a:ea typeface="微软雅黑" panose="020B0503020204020204" charset="-122"/>
              </a:rPr>
              <a:t>Kullback-Leibler</a:t>
            </a:r>
            <a:r>
              <a:rPr lang="en-US" altLang="zh-CN" sz="2800" dirty="0">
                <a:latin typeface="微软雅黑" panose="020B0503020204020204" charset="-122"/>
                <a:ea typeface="微软雅黑" panose="020B0503020204020204" charset="-122"/>
              </a:rPr>
              <a:t> divergence)</a:t>
            </a:r>
            <a:r>
              <a:rPr lang="zh-CN" altLang="en-US" sz="2800" dirty="0">
                <a:latin typeface="微软雅黑" panose="020B0503020204020204" charset="-122"/>
                <a:ea typeface="微软雅黑" panose="020B0503020204020204" charset="-122"/>
              </a:rPr>
              <a:t>是信息论中用来描述两个概率分布</a:t>
            </a:r>
            <a:r>
              <a:rPr lang="en-US" altLang="zh-CN" sz="2800" dirty="0">
                <a:latin typeface="微软雅黑" panose="020B0503020204020204" charset="-122"/>
                <a:ea typeface="微软雅黑" panose="020B0503020204020204" charset="-122"/>
              </a:rPr>
              <a:t>P</a:t>
            </a:r>
            <a:r>
              <a:rPr lang="zh-CN" altLang="en-US" sz="2800" dirty="0">
                <a:latin typeface="微软雅黑" panose="020B0503020204020204" charset="-122"/>
                <a:ea typeface="微软雅黑" panose="020B0503020204020204" charset="-122"/>
              </a:rPr>
              <a:t>和</a:t>
            </a:r>
            <a:r>
              <a:rPr lang="en-US" altLang="zh-CN" sz="2800" dirty="0">
                <a:latin typeface="微软雅黑" panose="020B0503020204020204" charset="-122"/>
                <a:ea typeface="微软雅黑" panose="020B0503020204020204" charset="-122"/>
              </a:rPr>
              <a:t>Q</a:t>
            </a:r>
            <a:r>
              <a:rPr lang="zh-CN" altLang="en-US" sz="2800" dirty="0">
                <a:latin typeface="微软雅黑" panose="020B0503020204020204" charset="-122"/>
                <a:ea typeface="微软雅黑" panose="020B0503020204020204" charset="-122"/>
              </a:rPr>
              <a:t>的差异的一种方法。</a:t>
            </a:r>
            <a:endParaRPr lang="zh-CN" altLang="en-US" sz="2800" dirty="0">
              <a:latin typeface="微软雅黑" panose="020B0503020204020204" charset="-122"/>
              <a:ea typeface="微软雅黑" panose="020B0503020204020204" charset="-122"/>
            </a:endParaRPr>
          </a:p>
        </p:txBody>
      </p:sp>
      <p:sp>
        <p:nvSpPr>
          <p:cNvPr id="21" name="解决科学问题的思路是什么？…"/>
          <p:cNvSpPr txBox="1"/>
          <p:nvPr/>
        </p:nvSpPr>
        <p:spPr>
          <a:xfrm>
            <a:off x="571499" y="4983187"/>
            <a:ext cx="11428590" cy="1807482"/>
          </a:xfrm>
          <a:prstGeom prst="rect">
            <a:avLst/>
          </a:prstGeom>
          <a:ln w="12700">
            <a:miter lim="400000"/>
          </a:ln>
        </p:spPr>
        <p:txBody>
          <a:bodyPr lIns="50800" tIns="50800" rIns="50800" bIns="50800">
            <a:normAutofit/>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hangingPunct="1">
              <a:lnSpc>
                <a:spcPct val="125000"/>
              </a:lnSpc>
              <a:spcBef>
                <a:spcPts val="0"/>
              </a:spcBef>
              <a:buFont typeface="Wingdings" panose="05000000000000000000" pitchFamily="2" charset="2"/>
              <a:buChar char="l"/>
            </a:pPr>
            <a:r>
              <a:rPr lang="en-US" altLang="zh-CN" sz="2800" dirty="0">
                <a:solidFill>
                  <a:schemeClr val="tx1"/>
                </a:solidFill>
                <a:latin typeface="微软雅黑" panose="020B0503020204020204" charset="-122"/>
                <a:ea typeface="微软雅黑" panose="020B0503020204020204" charset="-122"/>
              </a:rPr>
              <a:t>Valid</a:t>
            </a:r>
            <a:r>
              <a:rPr lang="zh-CN" altLang="en-US" sz="2800" dirty="0">
                <a:solidFill>
                  <a:schemeClr val="tx1"/>
                </a:solidFill>
                <a:latin typeface="微软雅黑" panose="020B0503020204020204" charset="-122"/>
                <a:ea typeface="微软雅黑" panose="020B0503020204020204" charset="-122"/>
              </a:rPr>
              <a:t>：当前保存在模型中的低阶节点；</a:t>
            </a:r>
            <a:r>
              <a:rPr lang="en-US" altLang="zh-CN" sz="2800" dirty="0" err="1">
                <a:solidFill>
                  <a:schemeClr val="tx1"/>
                </a:solidFill>
                <a:latin typeface="微软雅黑" panose="020B0503020204020204" charset="-122"/>
                <a:ea typeface="微软雅黑" panose="020B0503020204020204" charset="-122"/>
              </a:rPr>
              <a:t>ExtSource</a:t>
            </a:r>
            <a:r>
              <a:rPr lang="zh-CN" altLang="en-US" sz="2800" dirty="0">
                <a:solidFill>
                  <a:schemeClr val="tx1"/>
                </a:solidFill>
                <a:latin typeface="微软雅黑" panose="020B0503020204020204" charset="-122"/>
                <a:ea typeface="微软雅黑" panose="020B0503020204020204" charset="-122"/>
              </a:rPr>
              <a:t>：高阶节点</a:t>
            </a:r>
            <a:endParaRPr lang="en-US" altLang="zh-CN" sz="2800" dirty="0">
              <a:solidFill>
                <a:schemeClr val="tx1"/>
              </a:solidFill>
              <a:latin typeface="微软雅黑" panose="020B0503020204020204" charset="-122"/>
              <a:ea typeface="微软雅黑" panose="020B0503020204020204" charset="-122"/>
            </a:endParaRPr>
          </a:p>
          <a:p>
            <a:pPr hangingPunct="1">
              <a:lnSpc>
                <a:spcPct val="125000"/>
              </a:lnSpc>
              <a:spcBef>
                <a:spcPts val="0"/>
              </a:spcBef>
              <a:buFont typeface="Wingdings" panose="05000000000000000000" pitchFamily="2" charset="2"/>
              <a:buChar char="l"/>
            </a:pPr>
            <a:r>
              <a:rPr lang="en-US" altLang="zh-CN" sz="2800" dirty="0">
                <a:solidFill>
                  <a:schemeClr val="tx1"/>
                </a:solidFill>
                <a:latin typeface="微软雅黑" panose="020B0503020204020204" charset="-122"/>
                <a:ea typeface="微软雅黑" panose="020B0503020204020204" charset="-122"/>
              </a:rPr>
              <a:t>Order</a:t>
            </a:r>
            <a:r>
              <a:rPr lang="zh-CN" altLang="en-US" sz="2800" dirty="0">
                <a:solidFill>
                  <a:schemeClr val="tx1"/>
                </a:solidFill>
                <a:latin typeface="微软雅黑" panose="020B0503020204020204" charset="-122"/>
                <a:ea typeface="微软雅黑" panose="020B0503020204020204" charset="-122"/>
              </a:rPr>
              <a:t>：节点的阶数</a:t>
            </a:r>
            <a:endParaRPr lang="en-US" altLang="zh-CN" sz="2800" dirty="0">
              <a:solidFill>
                <a:schemeClr val="tx1"/>
              </a:solidFill>
              <a:latin typeface="微软雅黑" panose="020B0503020204020204" charset="-122"/>
              <a:ea typeface="微软雅黑" panose="020B0503020204020204" charset="-122"/>
            </a:endParaRPr>
          </a:p>
          <a:p>
            <a:pPr hangingPunct="1">
              <a:lnSpc>
                <a:spcPct val="125000"/>
              </a:lnSpc>
              <a:spcBef>
                <a:spcPts val="0"/>
              </a:spcBef>
              <a:buFont typeface="Wingdings" panose="05000000000000000000" pitchFamily="2" charset="2"/>
              <a:buChar char="l"/>
            </a:pPr>
            <a:r>
              <a:rPr lang="en-US" altLang="zh-CN" sz="2800" dirty="0">
                <a:solidFill>
                  <a:schemeClr val="tx1"/>
                </a:solidFill>
                <a:latin typeface="微软雅黑" panose="020B0503020204020204" charset="-122"/>
                <a:ea typeface="微软雅黑" panose="020B0503020204020204" charset="-122"/>
              </a:rPr>
              <a:t>Support</a:t>
            </a:r>
            <a:r>
              <a:rPr lang="zh-CN" altLang="en-US" sz="2800" dirty="0">
                <a:solidFill>
                  <a:schemeClr val="tx1"/>
                </a:solidFill>
                <a:latin typeface="微软雅黑" panose="020B0503020204020204" charset="-122"/>
                <a:ea typeface="微软雅黑" panose="020B0503020204020204" charset="-122"/>
              </a:rPr>
              <a:t>：从该节点出发的高阶依赖模式的个数</a:t>
            </a:r>
            <a:endParaRPr lang="en-US" altLang="zh-CN" sz="2800" dirty="0">
              <a:solidFill>
                <a:schemeClr val="tx1"/>
              </a:solidFill>
              <a:latin typeface="微软雅黑" panose="020B0503020204020204" charset="-122"/>
              <a:ea typeface="微软雅黑" panose="020B0503020204020204" charset="-122"/>
            </a:endParaRPr>
          </a:p>
        </p:txBody>
      </p:sp>
      <p:sp>
        <p:nvSpPr>
          <p:cNvPr id="25" name="解决科学问题的思路是什么？…"/>
          <p:cNvSpPr txBox="1"/>
          <p:nvPr/>
        </p:nvSpPr>
        <p:spPr>
          <a:xfrm>
            <a:off x="571499" y="6790668"/>
            <a:ext cx="12023075" cy="1703321"/>
          </a:xfrm>
          <a:prstGeom prst="rect">
            <a:avLst/>
          </a:prstGeom>
          <a:ln w="12700">
            <a:miter lim="400000"/>
          </a:ln>
        </p:spPr>
        <p:txBody>
          <a:bodyPr lIns="50800" tIns="50800" rIns="50800" bIns="50800">
            <a:normAutofit/>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hangingPunct="1">
              <a:lnSpc>
                <a:spcPct val="125000"/>
              </a:lnSpc>
              <a:spcBef>
                <a:spcPts val="0"/>
              </a:spcBef>
              <a:buFont typeface="Wingdings" panose="05000000000000000000" pitchFamily="2" charset="2"/>
              <a:buChar char="Ø"/>
            </a:pPr>
            <a:r>
              <a:rPr lang="zh-CN" altLang="en-US" sz="2800" dirty="0">
                <a:solidFill>
                  <a:schemeClr val="tx1"/>
                </a:solidFill>
                <a:latin typeface="微软雅黑" panose="020B0503020204020204" charset="-122"/>
                <a:ea typeface="微软雅黑" panose="020B0503020204020204" charset="-122"/>
              </a:rPr>
              <a:t>阈值设计思路：</a:t>
            </a:r>
            <a:endParaRPr lang="en-US" altLang="zh-CN" sz="2800" dirty="0">
              <a:solidFill>
                <a:schemeClr val="tx1"/>
              </a:solidFill>
              <a:latin typeface="微软雅黑" panose="020B0503020204020204" charset="-122"/>
              <a:ea typeface="微软雅黑" panose="020B0503020204020204" charset="-122"/>
            </a:endParaRPr>
          </a:p>
          <a:p>
            <a:pPr marL="0" indent="0" hangingPunct="1">
              <a:lnSpc>
                <a:spcPct val="125000"/>
              </a:lnSpc>
              <a:spcBef>
                <a:spcPts val="0"/>
              </a:spcBef>
              <a:buNone/>
            </a:pPr>
            <a:r>
              <a:rPr lang="zh-CN" altLang="en-US" sz="2800" dirty="0">
                <a:solidFill>
                  <a:schemeClr val="tx1"/>
                </a:solidFill>
                <a:latin typeface="微软雅黑" panose="020B0503020204020204" charset="-122"/>
                <a:ea typeface="微软雅黑" panose="020B0503020204020204" charset="-122"/>
              </a:rPr>
              <a:t>（</a:t>
            </a:r>
            <a:r>
              <a:rPr lang="en-US" altLang="zh-CN" sz="2800" dirty="0">
                <a:solidFill>
                  <a:schemeClr val="tx1"/>
                </a:solidFill>
                <a:latin typeface="微软雅黑" panose="020B0503020204020204" charset="-122"/>
                <a:ea typeface="微软雅黑" panose="020B0503020204020204" charset="-122"/>
              </a:rPr>
              <a:t>1</a:t>
            </a:r>
            <a:r>
              <a:rPr lang="zh-CN" altLang="en-US" sz="2800" dirty="0">
                <a:solidFill>
                  <a:schemeClr val="tx1"/>
                </a:solidFill>
                <a:latin typeface="微软雅黑" panose="020B0503020204020204" charset="-122"/>
                <a:ea typeface="微软雅黑" panose="020B0503020204020204" charset="-122"/>
              </a:rPr>
              <a:t>）考虑到计算复杂度的问题，倾向于保留</a:t>
            </a:r>
            <a:r>
              <a:rPr lang="zh-CN" altLang="en-US" sz="2800" dirty="0">
                <a:solidFill>
                  <a:srgbClr val="FF0000"/>
                </a:solidFill>
                <a:latin typeface="微软雅黑" panose="020B0503020204020204" charset="-122"/>
                <a:ea typeface="微软雅黑" panose="020B0503020204020204" charset="-122"/>
              </a:rPr>
              <a:t>低阶</a:t>
            </a:r>
            <a:r>
              <a:rPr lang="zh-CN" altLang="en-US" sz="2800" dirty="0">
                <a:solidFill>
                  <a:schemeClr val="tx1"/>
                </a:solidFill>
                <a:latin typeface="微软雅黑" panose="020B0503020204020204" charset="-122"/>
                <a:ea typeface="微软雅黑" panose="020B0503020204020204" charset="-122"/>
              </a:rPr>
              <a:t>节点，修剪高阶节点</a:t>
            </a:r>
            <a:endParaRPr lang="en-US" altLang="zh-CN" sz="2800" dirty="0">
              <a:solidFill>
                <a:schemeClr val="tx1"/>
              </a:solidFill>
              <a:latin typeface="微软雅黑" panose="020B0503020204020204" charset="-122"/>
              <a:ea typeface="微软雅黑" panose="020B0503020204020204" charset="-122"/>
            </a:endParaRPr>
          </a:p>
          <a:p>
            <a:pPr marL="0" indent="0" hangingPunct="1">
              <a:lnSpc>
                <a:spcPct val="125000"/>
              </a:lnSpc>
              <a:spcBef>
                <a:spcPts val="0"/>
              </a:spcBef>
              <a:buNone/>
            </a:pPr>
            <a:r>
              <a:rPr lang="zh-CN" altLang="en-US" sz="2800" dirty="0">
                <a:solidFill>
                  <a:schemeClr val="tx1"/>
                </a:solidFill>
                <a:latin typeface="微软雅黑" panose="020B0503020204020204" charset="-122"/>
                <a:ea typeface="微软雅黑" panose="020B0503020204020204" charset="-122"/>
              </a:rPr>
              <a:t>（</a:t>
            </a:r>
            <a:r>
              <a:rPr lang="en-US" altLang="zh-CN" sz="2800" dirty="0">
                <a:solidFill>
                  <a:schemeClr val="tx1"/>
                </a:solidFill>
                <a:latin typeface="微软雅黑" panose="020B0503020204020204" charset="-122"/>
                <a:ea typeface="微软雅黑" panose="020B0503020204020204" charset="-122"/>
              </a:rPr>
              <a:t>2</a:t>
            </a:r>
            <a:r>
              <a:rPr lang="zh-CN" altLang="en-US" sz="2800" dirty="0">
                <a:solidFill>
                  <a:schemeClr val="tx1"/>
                </a:solidFill>
                <a:latin typeface="微软雅黑" panose="020B0503020204020204" charset="-122"/>
                <a:ea typeface="微软雅黑" panose="020B0503020204020204" charset="-122"/>
              </a:rPr>
              <a:t>）当从一个节点出发的</a:t>
            </a:r>
            <a:r>
              <a:rPr lang="zh-CN" altLang="en-US" sz="2800" dirty="0">
                <a:solidFill>
                  <a:srgbClr val="FF0000"/>
                </a:solidFill>
                <a:latin typeface="微软雅黑" panose="020B0503020204020204" charset="-122"/>
                <a:ea typeface="微软雅黑" panose="020B0503020204020204" charset="-122"/>
              </a:rPr>
              <a:t>依赖模式较多</a:t>
            </a:r>
            <a:r>
              <a:rPr lang="zh-CN" altLang="en-US" sz="2800" dirty="0">
                <a:solidFill>
                  <a:schemeClr val="tx1"/>
                </a:solidFill>
                <a:latin typeface="微软雅黑" panose="020B0503020204020204" charset="-122"/>
                <a:ea typeface="微软雅黑" panose="020B0503020204020204" charset="-122"/>
              </a:rPr>
              <a:t>时，算法倾向于保留该节点</a:t>
            </a:r>
            <a:endParaRPr lang="en-US" altLang="zh-CN" sz="2800" dirty="0">
              <a:solidFill>
                <a:schemeClr val="tx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stretch>
            <a:fillRect/>
          </a:stretch>
        </p:blipFill>
        <p:spPr>
          <a:xfrm>
            <a:off x="7575933" y="58738"/>
            <a:ext cx="4710519" cy="2291258"/>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28365"/>
            <a:ext cx="8474529" cy="9655513"/>
          </a:xfrm>
          <a:prstGeom prst="rect">
            <a:avLst/>
          </a:prstGeom>
        </p:spPr>
      </p:pic>
      <p:pic>
        <p:nvPicPr>
          <p:cNvPr id="4" name="图片 3"/>
          <p:cNvPicPr>
            <a:picLocks noChangeAspect="1"/>
          </p:cNvPicPr>
          <p:nvPr/>
        </p:nvPicPr>
        <p:blipFill>
          <a:blip r:embed="rId2"/>
          <a:stretch>
            <a:fillRect/>
          </a:stretch>
        </p:blipFill>
        <p:spPr>
          <a:xfrm>
            <a:off x="6057900" y="1945245"/>
            <a:ext cx="6438371" cy="5054031"/>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分模块介绍（3～10页）"/>
          <p:cNvSpPr txBox="1">
            <a:spLocks noGrp="1"/>
          </p:cNvSpPr>
          <p:nvPr>
            <p:ph type="title"/>
          </p:nvPr>
        </p:nvSpPr>
        <p:spPr>
          <a:prstGeom prst="rect">
            <a:avLst/>
          </a:prstGeom>
        </p:spPr>
        <p:txBody>
          <a:bodyPr/>
          <a:lstStyle/>
          <a:p>
            <a:r>
              <a:rPr lang="en-US" dirty="0"/>
              <a:t>Network wiring</a:t>
            </a:r>
            <a:endParaRPr dirty="0"/>
          </a:p>
        </p:txBody>
      </p:sp>
      <p:sp>
        <p:nvSpPr>
          <p:cNvPr id="2" name="灯片编号占位符 1"/>
          <p:cNvSpPr>
            <a:spLocks noGrp="1"/>
          </p:cNvSpPr>
          <p:nvPr>
            <p:ph type="sldNum" sz="quarter" idx="2"/>
          </p:nvPr>
        </p:nvSpPr>
        <p:spPr>
          <a:xfrm>
            <a:off x="6787069" y="9405061"/>
            <a:ext cx="312015" cy="299822"/>
          </a:xfrm>
        </p:spPr>
        <p:txBody>
          <a:bodyPr/>
          <a:lstStyle/>
          <a:p>
            <a:fld id="{86CB4B4D-7CA3-9044-876B-883B54F8677D}" type="slidenum">
              <a:rPr lang="en-US" altLang="zh-CN" smtClean="0"/>
            </a:fld>
            <a:endParaRPr lang="zh-CN" altLang="en-US" dirty="0"/>
          </a:p>
        </p:txBody>
      </p:sp>
      <p:sp>
        <p:nvSpPr>
          <p:cNvPr id="15" name="解决科学问题的思路是什么？…"/>
          <p:cNvSpPr txBox="1"/>
          <p:nvPr/>
        </p:nvSpPr>
        <p:spPr>
          <a:xfrm>
            <a:off x="571500" y="2038465"/>
            <a:ext cx="4686300" cy="1129807"/>
          </a:xfrm>
          <a:prstGeom prst="rect">
            <a:avLst/>
          </a:prstGeom>
          <a:ln w="12700">
            <a:miter lim="400000"/>
          </a:ln>
        </p:spPr>
        <p:txBody>
          <a:bodyPr lIns="50800" tIns="50800" rIns="50800" bIns="50800">
            <a:normAutofit/>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marL="0" indent="0" hangingPunct="1">
              <a:lnSpc>
                <a:spcPct val="125000"/>
              </a:lnSpc>
              <a:spcBef>
                <a:spcPts val="0"/>
              </a:spcBef>
              <a:buFont typeface="Helvetica Neue" panose="02000503000000020004"/>
              <a:buNone/>
            </a:pPr>
            <a:r>
              <a:rPr lang="zh-CN" altLang="en-US" sz="2800" b="1" dirty="0">
                <a:solidFill>
                  <a:schemeClr val="tx1"/>
                </a:solidFill>
                <a:latin typeface="微软雅黑" panose="020B0503020204020204" charset="-122"/>
                <a:ea typeface="微软雅黑" panose="020B0503020204020204" charset="-122"/>
              </a:rPr>
              <a:t>输入：</a:t>
            </a:r>
            <a:r>
              <a:rPr lang="zh-CN" altLang="en-US" sz="2800" dirty="0">
                <a:solidFill>
                  <a:schemeClr val="tx1"/>
                </a:solidFill>
                <a:latin typeface="微软雅黑" panose="020B0503020204020204" charset="-122"/>
                <a:ea typeface="微软雅黑" panose="020B0503020204020204" charset="-122"/>
              </a:rPr>
              <a:t>高阶依赖规则集</a:t>
            </a:r>
            <a:r>
              <a:rPr lang="en-US" altLang="zh-CN" sz="2800" dirty="0">
                <a:solidFill>
                  <a:schemeClr val="tx1"/>
                </a:solidFill>
                <a:latin typeface="微软雅黑" panose="020B0503020204020204" charset="-122"/>
                <a:ea typeface="微软雅黑" panose="020B0503020204020204" charset="-122"/>
              </a:rPr>
              <a:t>Rules</a:t>
            </a:r>
            <a:endParaRPr lang="en-US" altLang="zh-CN" sz="2800" dirty="0">
              <a:solidFill>
                <a:schemeClr val="tx1"/>
              </a:solidFill>
              <a:latin typeface="微软雅黑" panose="020B0503020204020204" charset="-122"/>
              <a:ea typeface="微软雅黑" panose="020B0503020204020204" charset="-122"/>
            </a:endParaRPr>
          </a:p>
          <a:p>
            <a:pPr marL="0" indent="0" hangingPunct="1">
              <a:lnSpc>
                <a:spcPct val="125000"/>
              </a:lnSpc>
              <a:spcBef>
                <a:spcPts val="0"/>
              </a:spcBef>
              <a:buFont typeface="Helvetica Neue" panose="02000503000000020004"/>
              <a:buNone/>
            </a:pPr>
            <a:r>
              <a:rPr lang="zh-CN" altLang="en-US" sz="2800" b="1" dirty="0">
                <a:solidFill>
                  <a:schemeClr val="tx1"/>
                </a:solidFill>
                <a:latin typeface="微软雅黑" panose="020B0503020204020204" charset="-122"/>
                <a:ea typeface="微软雅黑" panose="020B0503020204020204" charset="-122"/>
              </a:rPr>
              <a:t>输出：</a:t>
            </a:r>
            <a:r>
              <a:rPr lang="zh-CN" altLang="en-US" sz="2800" dirty="0">
                <a:solidFill>
                  <a:schemeClr val="tx1"/>
                </a:solidFill>
                <a:latin typeface="微软雅黑" panose="020B0503020204020204" charset="-122"/>
                <a:ea typeface="微软雅黑" panose="020B0503020204020204" charset="-122"/>
              </a:rPr>
              <a:t>高阶网络</a:t>
            </a:r>
            <a:r>
              <a:rPr lang="en-US" altLang="zh-CN" sz="2800" dirty="0">
                <a:solidFill>
                  <a:schemeClr val="tx1"/>
                </a:solidFill>
                <a:latin typeface="微软雅黑" panose="020B0503020204020204" charset="-122"/>
                <a:ea typeface="微软雅黑" panose="020B0503020204020204" charset="-122"/>
              </a:rPr>
              <a:t>G</a:t>
            </a:r>
            <a:endParaRPr lang="en-US" altLang="zh-CN" sz="2800" dirty="0">
              <a:solidFill>
                <a:schemeClr val="tx1"/>
              </a:solidFill>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1"/>
          <a:stretch>
            <a:fillRect/>
          </a:stretch>
        </p:blipFill>
        <p:spPr>
          <a:xfrm>
            <a:off x="139019" y="3203196"/>
            <a:ext cx="5592450" cy="2268085"/>
          </a:xfrm>
          <a:prstGeom prst="rect">
            <a:avLst/>
          </a:prstGeom>
        </p:spPr>
      </p:pic>
      <p:sp>
        <p:nvSpPr>
          <p:cNvPr id="14" name="箭头: 右 13"/>
          <p:cNvSpPr/>
          <p:nvPr/>
        </p:nvSpPr>
        <p:spPr>
          <a:xfrm>
            <a:off x="5864277" y="4172684"/>
            <a:ext cx="922792" cy="740229"/>
          </a:xfrm>
          <a:prstGeom prst="rightArrow">
            <a:avLst/>
          </a:prstGeom>
          <a:solidFill>
            <a:srgbClr val="3964B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pic>
        <p:nvPicPr>
          <p:cNvPr id="13" name="图片 12"/>
          <p:cNvPicPr>
            <a:picLocks noChangeAspect="1"/>
          </p:cNvPicPr>
          <p:nvPr/>
        </p:nvPicPr>
        <p:blipFill>
          <a:blip r:embed="rId2"/>
          <a:stretch>
            <a:fillRect/>
          </a:stretch>
        </p:blipFill>
        <p:spPr>
          <a:xfrm>
            <a:off x="6787069" y="3398889"/>
            <a:ext cx="5592450" cy="2287820"/>
          </a:xfrm>
          <a:prstGeom prst="rect">
            <a:avLst/>
          </a:prstGeom>
        </p:spPr>
      </p:pic>
      <p:grpSp>
        <p:nvGrpSpPr>
          <p:cNvPr id="25" name="组合 24"/>
          <p:cNvGrpSpPr/>
          <p:nvPr/>
        </p:nvGrpSpPr>
        <p:grpSpPr>
          <a:xfrm>
            <a:off x="3657601" y="6369259"/>
            <a:ext cx="6551113" cy="3249845"/>
            <a:chOff x="3657601" y="6373416"/>
            <a:chExt cx="6551113" cy="3249845"/>
          </a:xfrm>
        </p:grpSpPr>
        <p:pic>
          <p:nvPicPr>
            <p:cNvPr id="16" name="图片 15"/>
            <p:cNvPicPr>
              <a:picLocks noChangeAspect="1"/>
            </p:cNvPicPr>
            <p:nvPr/>
          </p:nvPicPr>
          <p:blipFill>
            <a:blip r:embed="rId3"/>
            <a:stretch>
              <a:fillRect/>
            </a:stretch>
          </p:blipFill>
          <p:spPr>
            <a:xfrm>
              <a:off x="3657601" y="6373416"/>
              <a:ext cx="6472608" cy="3249845"/>
            </a:xfrm>
            <a:prstGeom prst="rect">
              <a:avLst/>
            </a:prstGeom>
          </p:spPr>
        </p:pic>
        <p:sp>
          <p:nvSpPr>
            <p:cNvPr id="29" name="文本框 28"/>
            <p:cNvSpPr txBox="1"/>
            <p:nvPr/>
          </p:nvSpPr>
          <p:spPr>
            <a:xfrm>
              <a:off x="7508126" y="8164284"/>
              <a:ext cx="2700588" cy="1384767"/>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dirty="0">
                <a:ln>
                  <a:noFill/>
                </a:ln>
                <a:solidFill>
                  <a:srgbClr val="000000"/>
                </a:solidFill>
                <a:effectLst/>
                <a:uFillTx/>
                <a:latin typeface="+mn-lt"/>
                <a:ea typeface="+mn-ea"/>
                <a:cs typeface="+mn-cs"/>
                <a:sym typeface="Helvetica Neue Light" panose="02000503000000020004"/>
              </a:endParaRPr>
            </a:p>
          </p:txBody>
        </p:sp>
      </p:grpSp>
      <p:sp>
        <p:nvSpPr>
          <p:cNvPr id="17" name="箭头: 下 16"/>
          <p:cNvSpPr/>
          <p:nvPr/>
        </p:nvSpPr>
        <p:spPr>
          <a:xfrm>
            <a:off x="9077085" y="5905298"/>
            <a:ext cx="729342" cy="834390"/>
          </a:xfrm>
          <a:prstGeom prst="downArrow">
            <a:avLst/>
          </a:prstGeom>
          <a:solidFill>
            <a:srgbClr val="3964B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zh-CN" altLang="en-US">
              <a:solidFill>
                <a:srgbClr val="FFFFFF"/>
              </a:solidFill>
            </a:endParaRPr>
          </a:p>
        </p:txBody>
      </p:sp>
      <p:sp>
        <p:nvSpPr>
          <p:cNvPr id="19" name="文本框 18"/>
          <p:cNvSpPr txBox="1"/>
          <p:nvPr/>
        </p:nvSpPr>
        <p:spPr>
          <a:xfrm>
            <a:off x="2474530" y="3168272"/>
            <a:ext cx="1092760" cy="238042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dirty="0">
              <a:ln>
                <a:noFill/>
              </a:ln>
              <a:solidFill>
                <a:srgbClr val="000000"/>
              </a:solidFill>
              <a:effectLst/>
              <a:uFillTx/>
              <a:latin typeface="+mn-lt"/>
              <a:ea typeface="+mn-ea"/>
              <a:cs typeface="+mn-cs"/>
              <a:sym typeface="Helvetica Neue Light" panose="02000503000000020004"/>
            </a:endParaRPr>
          </a:p>
        </p:txBody>
      </p:sp>
      <p:sp>
        <p:nvSpPr>
          <p:cNvPr id="12" name="乘号 11"/>
          <p:cNvSpPr/>
          <p:nvPr/>
        </p:nvSpPr>
        <p:spPr>
          <a:xfrm>
            <a:off x="8868736" y="3455888"/>
            <a:ext cx="609600" cy="1120140"/>
          </a:xfrm>
          <a:prstGeom prst="mathMultiply">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92D050"/>
              </a:solidFill>
              <a:effectLst/>
              <a:uFillTx/>
              <a:latin typeface="+mn-lt"/>
              <a:ea typeface="+mn-ea"/>
              <a:cs typeface="+mn-cs"/>
              <a:sym typeface="Helvetica Neue Light" panose="02000503000000020004"/>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pic>
        <p:nvPicPr>
          <p:cNvPr id="3" name="图片 2"/>
          <p:cNvPicPr>
            <a:picLocks noChangeAspect="1"/>
          </p:cNvPicPr>
          <p:nvPr/>
        </p:nvPicPr>
        <p:blipFill>
          <a:blip r:embed="rId1"/>
          <a:stretch>
            <a:fillRect/>
          </a:stretch>
        </p:blipFill>
        <p:spPr>
          <a:xfrm>
            <a:off x="767442" y="76069"/>
            <a:ext cx="9339943" cy="9677531"/>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实验（1～2）"/>
          <p:cNvSpPr txBox="1">
            <a:spLocks noGrp="1"/>
          </p:cNvSpPr>
          <p:nvPr>
            <p:ph type="title"/>
          </p:nvPr>
        </p:nvSpPr>
        <p:spPr>
          <a:prstGeom prst="rect">
            <a:avLst/>
          </a:prstGeom>
        </p:spPr>
        <p:txBody>
          <a:bodyPr/>
          <a:lstStyle/>
          <a:p>
            <a:r>
              <a:rPr lang="zh-CN" altLang="en-US" dirty="0"/>
              <a:t>模型应用</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sp>
        <p:nvSpPr>
          <p:cNvPr id="9" name="解决科学问题的思路是什么？…"/>
          <p:cNvSpPr txBox="1"/>
          <p:nvPr/>
        </p:nvSpPr>
        <p:spPr>
          <a:xfrm>
            <a:off x="448128" y="2396584"/>
            <a:ext cx="12556672" cy="1696445"/>
          </a:xfrm>
          <a:prstGeom prst="rect">
            <a:avLst/>
          </a:prstGeom>
          <a:ln w="12700">
            <a:miter lim="400000"/>
          </a:ln>
        </p:spPr>
        <p:txBody>
          <a:bodyPr lIns="50800" tIns="50800" rIns="50800" bIns="50800">
            <a:normAutofit lnSpcReduction="10000"/>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marL="0" indent="0" hangingPunct="1">
              <a:lnSpc>
                <a:spcPct val="125000"/>
              </a:lnSpc>
              <a:spcBef>
                <a:spcPts val="0"/>
              </a:spcBef>
              <a:buFont typeface="Helvetica Neue" panose="02000503000000020004"/>
              <a:buNone/>
            </a:pPr>
            <a:r>
              <a:rPr lang="zh-CN" altLang="en-US" sz="2800" b="1" dirty="0">
                <a:solidFill>
                  <a:srgbClr val="3964B1"/>
                </a:solidFill>
                <a:latin typeface="微软雅黑" panose="020B0503020204020204" charset="-122"/>
                <a:ea typeface="微软雅黑" panose="020B0503020204020204" charset="-122"/>
              </a:rPr>
              <a:t>数据集</a:t>
            </a:r>
            <a:r>
              <a:rPr lang="zh-CN" altLang="en-US" sz="2800" dirty="0">
                <a:solidFill>
                  <a:srgbClr val="3964B1"/>
                </a:solidFill>
                <a:latin typeface="微软雅黑" panose="020B0503020204020204" charset="-122"/>
                <a:ea typeface="微软雅黑" panose="020B0503020204020204" charset="-122"/>
              </a:rPr>
              <a:t>：</a:t>
            </a:r>
            <a:endParaRPr lang="en-US" altLang="zh-CN" sz="2800" dirty="0">
              <a:solidFill>
                <a:srgbClr val="3964B1"/>
              </a:solidFill>
              <a:latin typeface="微软雅黑" panose="020B0503020204020204" charset="-122"/>
              <a:ea typeface="微软雅黑" panose="020B0503020204020204" charset="-122"/>
            </a:endParaRPr>
          </a:p>
          <a:p>
            <a:pPr marL="514350" indent="-514350" hangingPunct="1">
              <a:lnSpc>
                <a:spcPct val="125000"/>
              </a:lnSpc>
              <a:spcBef>
                <a:spcPts val="0"/>
              </a:spcBef>
              <a:buFont typeface="+mj-ea"/>
              <a:buAutoNum type="circleNumDbPlain"/>
            </a:pPr>
            <a:r>
              <a:rPr lang="zh-CN" altLang="en-US" sz="2800" dirty="0">
                <a:solidFill>
                  <a:schemeClr val="tx1"/>
                </a:solidFill>
                <a:latin typeface="微软雅黑" panose="020B0503020204020204" charset="-122"/>
                <a:ea typeface="微软雅黑" panose="020B0503020204020204" charset="-122"/>
              </a:rPr>
              <a:t>全球航运数据：</a:t>
            </a:r>
            <a:r>
              <a:rPr lang="en-US" altLang="zh-CN" sz="2800" dirty="0">
                <a:solidFill>
                  <a:schemeClr val="tx1"/>
                </a:solidFill>
                <a:latin typeface="微软雅黑" panose="020B0503020204020204" charset="-122"/>
                <a:ea typeface="微软雅黑" panose="020B0503020204020204" charset="-122"/>
              </a:rPr>
              <a:t>65,591</a:t>
            </a:r>
            <a:r>
              <a:rPr lang="zh-CN" altLang="en-US" sz="2800" dirty="0">
                <a:solidFill>
                  <a:schemeClr val="tx1"/>
                </a:solidFill>
                <a:latin typeface="微软雅黑" panose="020B0503020204020204" charset="-122"/>
                <a:ea typeface="微软雅黑" panose="020B0503020204020204" charset="-122"/>
              </a:rPr>
              <a:t>艘船舶，</a:t>
            </a:r>
            <a:r>
              <a:rPr lang="en-US" altLang="zh-CN" sz="2800" dirty="0">
                <a:solidFill>
                  <a:schemeClr val="tx1"/>
                </a:solidFill>
                <a:latin typeface="微软雅黑" panose="020B0503020204020204" charset="-122"/>
                <a:ea typeface="微软雅黑" panose="020B0503020204020204" charset="-122"/>
              </a:rPr>
              <a:t>4,108</a:t>
            </a:r>
            <a:r>
              <a:rPr lang="zh-CN" altLang="en-US" sz="2800" dirty="0">
                <a:solidFill>
                  <a:schemeClr val="tx1"/>
                </a:solidFill>
                <a:latin typeface="微软雅黑" panose="020B0503020204020204" charset="-122"/>
                <a:ea typeface="微软雅黑" panose="020B0503020204020204" charset="-122"/>
              </a:rPr>
              <a:t>个港口，</a:t>
            </a:r>
            <a:r>
              <a:rPr lang="en-US" altLang="zh-CN" sz="2800" dirty="0">
                <a:solidFill>
                  <a:schemeClr val="tx1"/>
                </a:solidFill>
                <a:latin typeface="微软雅黑" panose="020B0503020204020204" charset="-122"/>
                <a:ea typeface="微软雅黑" panose="020B0503020204020204" charset="-122"/>
              </a:rPr>
              <a:t>3,415,577 </a:t>
            </a:r>
            <a:r>
              <a:rPr lang="zh-CN" altLang="en-US" sz="2800" dirty="0">
                <a:solidFill>
                  <a:schemeClr val="tx1"/>
                </a:solidFill>
                <a:latin typeface="微软雅黑" panose="020B0503020204020204" charset="-122"/>
                <a:ea typeface="微软雅黑" panose="020B0503020204020204" charset="-122"/>
              </a:rPr>
              <a:t>次航行记录</a:t>
            </a:r>
            <a:endParaRPr lang="en-US" altLang="zh-CN" sz="2800" dirty="0">
              <a:solidFill>
                <a:schemeClr val="tx1"/>
              </a:solidFill>
              <a:latin typeface="微软雅黑" panose="020B0503020204020204" charset="-122"/>
              <a:ea typeface="微软雅黑" panose="020B0503020204020204" charset="-122"/>
            </a:endParaRPr>
          </a:p>
          <a:p>
            <a:pPr marL="514350" indent="-514350" hangingPunct="1">
              <a:lnSpc>
                <a:spcPct val="125000"/>
              </a:lnSpc>
              <a:spcBef>
                <a:spcPts val="0"/>
              </a:spcBef>
              <a:buFont typeface="+mj-ea"/>
              <a:buAutoNum type="circleNumDbPlain"/>
            </a:pPr>
            <a:r>
              <a:rPr lang="en-US" altLang="zh-CN" sz="2800" dirty="0">
                <a:solidFill>
                  <a:schemeClr val="tx1"/>
                </a:solidFill>
                <a:latin typeface="微软雅黑" panose="020B0503020204020204" charset="-122"/>
                <a:ea typeface="微软雅黑" panose="020B0503020204020204" charset="-122"/>
              </a:rPr>
              <a:t>Web</a:t>
            </a:r>
            <a:r>
              <a:rPr lang="zh-CN" altLang="en-US" sz="2800" dirty="0">
                <a:solidFill>
                  <a:schemeClr val="tx1"/>
                </a:solidFill>
                <a:latin typeface="微软雅黑" panose="020B0503020204020204" charset="-122"/>
                <a:ea typeface="微软雅黑" panose="020B0503020204020204" charset="-122"/>
              </a:rPr>
              <a:t>点击流数据：</a:t>
            </a:r>
            <a:r>
              <a:rPr lang="en-US" altLang="zh-CN" sz="2800" dirty="0">
                <a:solidFill>
                  <a:schemeClr val="tx1"/>
                </a:solidFill>
                <a:latin typeface="微软雅黑" panose="020B0503020204020204" charset="-122"/>
                <a:ea typeface="微软雅黑" panose="020B0503020204020204" charset="-122"/>
              </a:rPr>
              <a:t>179,178</a:t>
            </a:r>
            <a:r>
              <a:rPr lang="zh-CN" altLang="en-US" sz="2800" dirty="0">
                <a:solidFill>
                  <a:schemeClr val="tx1"/>
                </a:solidFill>
                <a:latin typeface="微软雅黑" panose="020B0503020204020204" charset="-122"/>
                <a:ea typeface="微软雅黑" panose="020B0503020204020204" charset="-122"/>
              </a:rPr>
              <a:t>个</a:t>
            </a:r>
            <a:r>
              <a:rPr lang="en-US" altLang="zh-CN" sz="2800" dirty="0">
                <a:solidFill>
                  <a:schemeClr val="tx1"/>
                </a:solidFill>
                <a:latin typeface="微软雅黑" panose="020B0503020204020204" charset="-122"/>
                <a:ea typeface="微软雅黑" panose="020B0503020204020204" charset="-122"/>
              </a:rPr>
              <a:t>IP</a:t>
            </a:r>
            <a:r>
              <a:rPr lang="zh-CN" altLang="en-US" sz="2800" dirty="0">
                <a:solidFill>
                  <a:schemeClr val="tx1"/>
                </a:solidFill>
                <a:latin typeface="微软雅黑" panose="020B0503020204020204" charset="-122"/>
                <a:ea typeface="微软雅黑" panose="020B0503020204020204" charset="-122"/>
              </a:rPr>
              <a:t>地址，</a:t>
            </a:r>
            <a:r>
              <a:rPr lang="en-US" altLang="zh-CN" sz="2800" dirty="0">
                <a:solidFill>
                  <a:schemeClr val="tx1"/>
                </a:solidFill>
                <a:latin typeface="微软雅黑" panose="020B0503020204020204" charset="-122"/>
                <a:ea typeface="微软雅黑" panose="020B0503020204020204" charset="-122"/>
              </a:rPr>
              <a:t>45,257 </a:t>
            </a:r>
            <a:r>
              <a:rPr lang="zh-CN" altLang="en-US" sz="2800" dirty="0">
                <a:solidFill>
                  <a:schemeClr val="tx1"/>
                </a:solidFill>
                <a:latin typeface="微软雅黑" panose="020B0503020204020204" charset="-122"/>
                <a:ea typeface="微软雅黑" panose="020B0503020204020204" charset="-122"/>
              </a:rPr>
              <a:t>个网页，</a:t>
            </a:r>
            <a:r>
              <a:rPr lang="en-US" altLang="zh-CN" sz="2800" dirty="0">
                <a:solidFill>
                  <a:schemeClr val="tx1"/>
                </a:solidFill>
                <a:latin typeface="微软雅黑" panose="020B0503020204020204" charset="-122"/>
                <a:ea typeface="微软雅黑" panose="020B0503020204020204" charset="-122"/>
              </a:rPr>
              <a:t>3,047,697 </a:t>
            </a:r>
            <a:r>
              <a:rPr lang="zh-CN" altLang="en-US" sz="2800" dirty="0">
                <a:solidFill>
                  <a:schemeClr val="tx1"/>
                </a:solidFill>
                <a:latin typeface="微软雅黑" panose="020B0503020204020204" charset="-122"/>
                <a:ea typeface="微软雅黑" panose="020B0503020204020204" charset="-122"/>
              </a:rPr>
              <a:t>次浏览量</a:t>
            </a:r>
            <a:endParaRPr lang="en-US" altLang="zh-CN" sz="2800" dirty="0">
              <a:solidFill>
                <a:schemeClr val="tx1"/>
              </a:solidFill>
              <a:latin typeface="微软雅黑" panose="020B0503020204020204" charset="-122"/>
              <a:ea typeface="微软雅黑" panose="020B0503020204020204" charset="-122"/>
            </a:endParaRPr>
          </a:p>
          <a:p>
            <a:pPr marL="514350" indent="-514350" hangingPunct="1">
              <a:lnSpc>
                <a:spcPct val="125000"/>
              </a:lnSpc>
              <a:spcBef>
                <a:spcPts val="0"/>
              </a:spcBef>
              <a:buFont typeface="+mj-ea"/>
              <a:buAutoNum type="circleNumDbPlain"/>
            </a:pPr>
            <a:endParaRPr lang="zh-CN" altLang="en-US" sz="2800" dirty="0">
              <a:solidFill>
                <a:schemeClr val="tx1"/>
              </a:solidFill>
              <a:latin typeface="微软雅黑" panose="020B0503020204020204" charset="-122"/>
              <a:ea typeface="微软雅黑" panose="020B0503020204020204" charset="-122"/>
            </a:endParaRPr>
          </a:p>
        </p:txBody>
      </p:sp>
      <p:sp>
        <p:nvSpPr>
          <p:cNvPr id="11" name="解决科学问题的思路是什么？…"/>
          <p:cNvSpPr txBox="1"/>
          <p:nvPr/>
        </p:nvSpPr>
        <p:spPr>
          <a:xfrm>
            <a:off x="448128" y="4243006"/>
            <a:ext cx="12556672" cy="1696445"/>
          </a:xfrm>
          <a:prstGeom prst="rect">
            <a:avLst/>
          </a:prstGeom>
          <a:ln w="12700">
            <a:miter lim="400000"/>
          </a:ln>
        </p:spPr>
        <p:txBody>
          <a:bodyPr lIns="50800" tIns="50800" rIns="50800" bIns="50800">
            <a:normAutofit/>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marL="0" indent="0" hangingPunct="1">
              <a:lnSpc>
                <a:spcPct val="125000"/>
              </a:lnSpc>
              <a:spcBef>
                <a:spcPts val="0"/>
              </a:spcBef>
              <a:buFont typeface="Helvetica Neue" panose="02000503000000020004"/>
              <a:buNone/>
            </a:pPr>
            <a:r>
              <a:rPr lang="zh-CN" altLang="en-US" sz="2800" b="1" dirty="0">
                <a:solidFill>
                  <a:srgbClr val="3964B1"/>
                </a:solidFill>
                <a:latin typeface="微软雅黑" panose="020B0503020204020204" charset="-122"/>
                <a:ea typeface="微软雅黑" panose="020B0503020204020204" charset="-122"/>
              </a:rPr>
              <a:t>模型应用</a:t>
            </a:r>
            <a:r>
              <a:rPr lang="zh-CN" altLang="en-US" sz="2800" dirty="0">
                <a:solidFill>
                  <a:srgbClr val="3964B1"/>
                </a:solidFill>
                <a:latin typeface="微软雅黑" panose="020B0503020204020204" charset="-122"/>
                <a:ea typeface="微软雅黑" panose="020B0503020204020204" charset="-122"/>
              </a:rPr>
              <a:t>：</a:t>
            </a:r>
            <a:endParaRPr lang="en-US" altLang="zh-CN" sz="2800" dirty="0">
              <a:solidFill>
                <a:srgbClr val="3964B1"/>
              </a:solidFill>
              <a:latin typeface="微软雅黑" panose="020B0503020204020204" charset="-122"/>
              <a:ea typeface="微软雅黑" panose="020B0503020204020204" charset="-122"/>
            </a:endParaRPr>
          </a:p>
          <a:p>
            <a:pPr marL="514350" indent="-514350" hangingPunct="1">
              <a:lnSpc>
                <a:spcPct val="125000"/>
              </a:lnSpc>
              <a:spcBef>
                <a:spcPts val="0"/>
              </a:spcBef>
              <a:buFont typeface="+mj-ea"/>
              <a:buAutoNum type="circleNumDbPlain"/>
            </a:pPr>
            <a:r>
              <a:rPr lang="zh-CN" altLang="en-US" sz="2800" dirty="0">
                <a:solidFill>
                  <a:schemeClr val="tx1"/>
                </a:solidFill>
                <a:latin typeface="微软雅黑" panose="020B0503020204020204" charset="-122"/>
                <a:ea typeface="微软雅黑" panose="020B0503020204020204" charset="-122"/>
              </a:rPr>
              <a:t>社区发现</a:t>
            </a:r>
            <a:endParaRPr lang="en-US" altLang="zh-CN" sz="2800" dirty="0">
              <a:solidFill>
                <a:schemeClr val="tx1"/>
              </a:solidFill>
              <a:latin typeface="微软雅黑" panose="020B0503020204020204" charset="-122"/>
              <a:ea typeface="微软雅黑" panose="020B0503020204020204" charset="-122"/>
            </a:endParaRPr>
          </a:p>
          <a:p>
            <a:pPr marL="514350" indent="-514350" hangingPunct="1">
              <a:lnSpc>
                <a:spcPct val="125000"/>
              </a:lnSpc>
              <a:spcBef>
                <a:spcPts val="0"/>
              </a:spcBef>
              <a:buFont typeface="+mj-ea"/>
              <a:buAutoNum type="circleNumDbPlain"/>
            </a:pPr>
            <a:r>
              <a:rPr lang="zh-CN" altLang="en-US" sz="2800" dirty="0">
                <a:solidFill>
                  <a:schemeClr val="tx1"/>
                </a:solidFill>
                <a:latin typeface="微软雅黑" panose="020B0503020204020204" charset="-122"/>
                <a:ea typeface="微软雅黑" panose="020B0503020204020204" charset="-122"/>
              </a:rPr>
              <a:t>节点重要性排序</a:t>
            </a:r>
            <a:endParaRPr lang="zh-CN" altLang="en-US" sz="2800" dirty="0">
              <a:solidFill>
                <a:schemeClr val="tx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6726464" y="4292759"/>
            <a:ext cx="5908322" cy="4418984"/>
          </a:xfrm>
          <a:prstGeom prst="rect">
            <a:avLst/>
          </a:prstGeom>
        </p:spPr>
      </p:pic>
      <p:pic>
        <p:nvPicPr>
          <p:cNvPr id="5" name="图片 4"/>
          <p:cNvPicPr>
            <a:picLocks noChangeAspect="1"/>
          </p:cNvPicPr>
          <p:nvPr/>
        </p:nvPicPr>
        <p:blipFill>
          <a:blip r:embed="rId2"/>
          <a:stretch>
            <a:fillRect/>
          </a:stretch>
        </p:blipFill>
        <p:spPr>
          <a:xfrm>
            <a:off x="227860" y="6089428"/>
            <a:ext cx="6158288" cy="2921149"/>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66"/>
          <p:cNvSpPr txBox="1">
            <a:spLocks noGrp="1"/>
          </p:cNvSpPr>
          <p:nvPr>
            <p:ph type="title"/>
          </p:nvPr>
        </p:nvSpPr>
        <p:spPr>
          <a:prstGeom prst="rect">
            <a:avLst/>
          </a:prstGeom>
        </p:spPr>
        <p:txBody>
          <a:bodyPr/>
          <a:lstStyle/>
          <a:p>
            <a:r>
              <a:rPr lang="zh-CN" altLang="en-US" dirty="0"/>
              <a:t>社区发现</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pic>
        <p:nvPicPr>
          <p:cNvPr id="240"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241"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pic>
        <p:nvPicPr>
          <p:cNvPr id="6" name="图片 5"/>
          <p:cNvPicPr>
            <a:picLocks noChangeAspect="1"/>
          </p:cNvPicPr>
          <p:nvPr/>
        </p:nvPicPr>
        <p:blipFill>
          <a:blip r:embed="rId3"/>
          <a:stretch>
            <a:fillRect/>
          </a:stretch>
        </p:blipFill>
        <p:spPr>
          <a:xfrm>
            <a:off x="3233082" y="133350"/>
            <a:ext cx="9467850" cy="9620250"/>
          </a:xfrm>
          <a:prstGeom prst="rect">
            <a:avLst/>
          </a:prstGeom>
        </p:spPr>
      </p:pic>
      <p:sp>
        <p:nvSpPr>
          <p:cNvPr id="16" name="文本框 15"/>
          <p:cNvSpPr txBox="1"/>
          <p:nvPr/>
        </p:nvSpPr>
        <p:spPr>
          <a:xfrm>
            <a:off x="235416" y="3301018"/>
            <a:ext cx="3333750" cy="7215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indent="0" algn="l">
              <a:lnSpc>
                <a:spcPct val="125000"/>
              </a:lnSpc>
            </a:pPr>
            <a:r>
              <a:rPr lang="zh-CN" altLang="en-US" sz="3600" b="1" dirty="0">
                <a:solidFill>
                  <a:schemeClr val="bg2">
                    <a:lumMod val="25000"/>
                  </a:schemeClr>
                </a:solidFill>
                <a:latin typeface="微软雅黑" panose="020B0503020204020204" charset="-122"/>
                <a:ea typeface="微软雅黑" panose="020B0503020204020204" charset="-122"/>
              </a:rPr>
              <a:t>一阶网络模型</a:t>
            </a:r>
            <a:endParaRPr lang="en-US" altLang="zh-CN" sz="3600" dirty="0">
              <a:solidFill>
                <a:schemeClr val="bg2">
                  <a:lumMod val="25000"/>
                </a:schemeClr>
              </a:solidFill>
              <a:latin typeface="微软雅黑" panose="020B0503020204020204" charset="-122"/>
              <a:ea typeface="微软雅黑" panose="020B0503020204020204" charset="-122"/>
            </a:endParaRPr>
          </a:p>
        </p:txBody>
      </p:sp>
      <p:sp>
        <p:nvSpPr>
          <p:cNvPr id="17" name="文本框 16"/>
          <p:cNvSpPr txBox="1"/>
          <p:nvPr/>
        </p:nvSpPr>
        <p:spPr>
          <a:xfrm>
            <a:off x="235416" y="6580126"/>
            <a:ext cx="3333750" cy="7215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indent="0" algn="l">
              <a:lnSpc>
                <a:spcPct val="125000"/>
              </a:lnSpc>
            </a:pPr>
            <a:r>
              <a:rPr lang="zh-CN" altLang="en-US" b="1" dirty="0">
                <a:solidFill>
                  <a:schemeClr val="bg2">
                    <a:lumMod val="25000"/>
                  </a:schemeClr>
                </a:solidFill>
                <a:latin typeface="微软雅黑" panose="020B0503020204020204" charset="-122"/>
                <a:ea typeface="微软雅黑" panose="020B0503020204020204" charset="-122"/>
              </a:rPr>
              <a:t>高</a:t>
            </a:r>
            <a:r>
              <a:rPr lang="zh-CN" altLang="en-US" sz="3600" b="1" dirty="0">
                <a:solidFill>
                  <a:schemeClr val="bg2">
                    <a:lumMod val="25000"/>
                  </a:schemeClr>
                </a:solidFill>
                <a:latin typeface="微软雅黑" panose="020B0503020204020204" charset="-122"/>
                <a:ea typeface="微软雅黑" panose="020B0503020204020204" charset="-122"/>
              </a:rPr>
              <a:t>阶网络模型</a:t>
            </a:r>
            <a:endParaRPr lang="en-US" altLang="zh-CN" sz="3600" dirty="0">
              <a:solidFill>
                <a:schemeClr val="bg2">
                  <a:lumMod val="25000"/>
                </a:schemeClr>
              </a:solidFill>
              <a:latin typeface="微软雅黑" panose="020B0503020204020204" charset="-122"/>
              <a:ea typeface="微软雅黑" panose="020B0503020204020204" charset="-122"/>
            </a:endParaRPr>
          </a:p>
        </p:txBody>
      </p:sp>
      <p:sp>
        <p:nvSpPr>
          <p:cNvPr id="10" name="文本框 9"/>
          <p:cNvSpPr txBox="1"/>
          <p:nvPr/>
        </p:nvSpPr>
        <p:spPr>
          <a:xfrm>
            <a:off x="235416" y="2252499"/>
            <a:ext cx="3233082"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2800" dirty="0" err="1">
                <a:latin typeface="微软雅黑" panose="020B0503020204020204" charset="-122"/>
                <a:ea typeface="微软雅黑" panose="020B0503020204020204" charset="-122"/>
              </a:rPr>
              <a:t>MapEquation</a:t>
            </a:r>
            <a:r>
              <a:rPr lang="zh-CN" altLang="en-US" sz="2800" dirty="0">
                <a:latin typeface="微软雅黑" panose="020B0503020204020204" charset="-122"/>
                <a:ea typeface="微软雅黑" panose="020B0503020204020204" charset="-122"/>
              </a:rPr>
              <a:t>算法</a:t>
            </a:r>
            <a:endParaRPr lang="zh-CN" altLang="en-US" sz="2800" dirty="0">
              <a:latin typeface="微软雅黑" panose="020B0503020204020204" charset="-122"/>
              <a:ea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66"/>
          <p:cNvSpPr txBox="1">
            <a:spLocks noGrp="1"/>
          </p:cNvSpPr>
          <p:nvPr>
            <p:ph type="title"/>
          </p:nvPr>
        </p:nvSpPr>
        <p:spPr>
          <a:prstGeom prst="rect">
            <a:avLst/>
          </a:prstGeom>
        </p:spPr>
        <p:txBody>
          <a:bodyPr/>
          <a:lstStyle/>
          <a:p>
            <a:r>
              <a:rPr lang="zh-CN" altLang="en-US" dirty="0"/>
              <a:t>节点重要性排序</a:t>
            </a:r>
            <a:endParaRPr dirty="0"/>
          </a:p>
        </p:txBody>
      </p:sp>
      <p:pic>
        <p:nvPicPr>
          <p:cNvPr id="240"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241"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pic>
        <p:nvPicPr>
          <p:cNvPr id="9" name="图片 8"/>
          <p:cNvPicPr>
            <a:picLocks noChangeAspect="1"/>
          </p:cNvPicPr>
          <p:nvPr/>
        </p:nvPicPr>
        <p:blipFill>
          <a:blip r:embed="rId3"/>
          <a:stretch>
            <a:fillRect/>
          </a:stretch>
        </p:blipFill>
        <p:spPr>
          <a:xfrm>
            <a:off x="192088" y="2253295"/>
            <a:ext cx="5588226" cy="5466889"/>
          </a:xfrm>
          <a:prstGeom prst="rect">
            <a:avLst/>
          </a:prstGeom>
        </p:spPr>
      </p:pic>
      <p:pic>
        <p:nvPicPr>
          <p:cNvPr id="10" name="图片 9"/>
          <p:cNvPicPr>
            <a:picLocks noChangeAspect="1"/>
          </p:cNvPicPr>
          <p:nvPr/>
        </p:nvPicPr>
        <p:blipFill>
          <a:blip r:embed="rId4"/>
          <a:stretch>
            <a:fillRect/>
          </a:stretch>
        </p:blipFill>
        <p:spPr>
          <a:xfrm>
            <a:off x="5907087" y="161925"/>
            <a:ext cx="6905625" cy="9591675"/>
          </a:xfrm>
          <a:prstGeom prst="rect">
            <a:avLst/>
          </a:prstGeom>
        </p:spPr>
      </p:pic>
      <p:sp>
        <p:nvSpPr>
          <p:cNvPr id="11" name="椭圆 10"/>
          <p:cNvSpPr/>
          <p:nvPr/>
        </p:nvSpPr>
        <p:spPr>
          <a:xfrm rot="19714113">
            <a:off x="1710742" y="5261663"/>
            <a:ext cx="2218346" cy="960718"/>
          </a:xfrm>
          <a:prstGeom prst="ellipse">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sp>
        <p:nvSpPr>
          <p:cNvPr id="22" name="文本框 21"/>
          <p:cNvSpPr txBox="1"/>
          <p:nvPr/>
        </p:nvSpPr>
        <p:spPr>
          <a:xfrm>
            <a:off x="6005896" y="2804355"/>
            <a:ext cx="3475561" cy="2420788"/>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dirty="0">
              <a:ln>
                <a:noFill/>
              </a:ln>
              <a:solidFill>
                <a:srgbClr val="000000"/>
              </a:solidFill>
              <a:effectLst/>
              <a:uFillTx/>
              <a:latin typeface="+mn-lt"/>
              <a:ea typeface="+mn-ea"/>
              <a:cs typeface="+mn-cs"/>
              <a:sym typeface="Helvetica Neue Light" panose="02000503000000020004"/>
            </a:endParaRPr>
          </a:p>
        </p:txBody>
      </p:sp>
      <p:sp>
        <p:nvSpPr>
          <p:cNvPr id="12" name="文本框 11"/>
          <p:cNvSpPr txBox="1"/>
          <p:nvPr/>
        </p:nvSpPr>
        <p:spPr>
          <a:xfrm>
            <a:off x="2031558" y="7984669"/>
            <a:ext cx="3233082"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2800" dirty="0">
                <a:latin typeface="微软雅黑" panose="020B0503020204020204" charset="-122"/>
                <a:ea typeface="微软雅黑" panose="020B0503020204020204" charset="-122"/>
              </a:rPr>
              <a:t>PageRank</a:t>
            </a:r>
            <a:endParaRPr lang="zh-CN" altLang="en-US" sz="2800" dirty="0">
              <a:latin typeface="微软雅黑" panose="020B0503020204020204" charset="-122"/>
              <a:ea typeface="微软雅黑" panose="020B0503020204020204"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a:spLocks noGrp="1"/>
          </p:cNvSpPr>
          <p:nvPr>
            <p:ph type="title"/>
          </p:nvPr>
        </p:nvSpPr>
        <p:spPr>
          <a:prstGeom prst="rect">
            <a:avLst/>
          </a:prstGeom>
        </p:spPr>
        <p:txBody>
          <a:bodyPr/>
          <a:lstStyle/>
          <a:p>
            <a:r>
              <a:rPr dirty="0" err="1"/>
              <a:t>基础信息</a:t>
            </a:r>
            <a:endParaRPr dirty="0"/>
          </a:p>
        </p:txBody>
      </p:sp>
      <p:pic>
        <p:nvPicPr>
          <p:cNvPr id="2" name="图片 1"/>
          <p:cNvPicPr>
            <a:picLocks noChangeAspect="1"/>
          </p:cNvPicPr>
          <p:nvPr/>
        </p:nvPicPr>
        <p:blipFill>
          <a:blip r:embed="rId1"/>
          <a:stretch>
            <a:fillRect/>
          </a:stretch>
        </p:blipFill>
        <p:spPr>
          <a:xfrm>
            <a:off x="571500" y="2372084"/>
            <a:ext cx="11658600" cy="2891660"/>
          </a:xfrm>
          <a:prstGeom prst="rect">
            <a:avLst/>
          </a:prstGeom>
        </p:spPr>
      </p:pic>
      <p:sp>
        <p:nvSpPr>
          <p:cNvPr id="3" name="灯片编号占位符 2"/>
          <p:cNvSpPr>
            <a:spLocks noGrp="1"/>
          </p:cNvSpPr>
          <p:nvPr>
            <p:ph type="sldNum" sz="quarter" idx="2"/>
          </p:nvPr>
        </p:nvSpPr>
        <p:spPr/>
        <p:txBody>
          <a:bodyPr/>
          <a:lstStyle/>
          <a:p>
            <a:fld id="{86CB4B4D-7CA3-9044-876B-883B54F8677D}" type="slidenum">
              <a:rPr lang="en-US" altLang="zh-CN" smtClean="0"/>
            </a:fld>
            <a:endParaRPr lang="zh-CN"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66"/>
          <p:cNvSpPr txBox="1">
            <a:spLocks noGrp="1"/>
          </p:cNvSpPr>
          <p:nvPr>
            <p:ph type="title"/>
          </p:nvPr>
        </p:nvSpPr>
        <p:spPr>
          <a:prstGeom prst="rect">
            <a:avLst/>
          </a:prstGeom>
        </p:spPr>
        <p:txBody>
          <a:bodyPr/>
          <a:lstStyle/>
          <a:p>
            <a:r>
              <a:rPr lang="zh-CN" altLang="en-US" dirty="0"/>
              <a:t>链路预测</a:t>
            </a:r>
            <a:endParaRPr dirty="0"/>
          </a:p>
        </p:txBody>
      </p:sp>
      <p:pic>
        <p:nvPicPr>
          <p:cNvPr id="240"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241"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pic>
        <p:nvPicPr>
          <p:cNvPr id="3" name="图片 2"/>
          <p:cNvPicPr>
            <a:picLocks noChangeAspect="1"/>
          </p:cNvPicPr>
          <p:nvPr/>
        </p:nvPicPr>
        <p:blipFill>
          <a:blip r:embed="rId3"/>
          <a:stretch>
            <a:fillRect/>
          </a:stretch>
        </p:blipFill>
        <p:spPr>
          <a:xfrm>
            <a:off x="7172910" y="2308901"/>
            <a:ext cx="5604030" cy="6964588"/>
          </a:xfrm>
          <a:prstGeom prst="rect">
            <a:avLst/>
          </a:prstGeom>
        </p:spPr>
      </p:pic>
      <p:sp>
        <p:nvSpPr>
          <p:cNvPr id="13" name="文本框 12"/>
          <p:cNvSpPr txBox="1"/>
          <p:nvPr/>
        </p:nvSpPr>
        <p:spPr>
          <a:xfrm>
            <a:off x="401221" y="2163154"/>
            <a:ext cx="666017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zh-CN" altLang="en-US" sz="2800" dirty="0">
                <a:latin typeface="微软雅黑" panose="020B0503020204020204" charset="-122"/>
                <a:ea typeface="微软雅黑" panose="020B0503020204020204" charset="-122"/>
              </a:rPr>
              <a:t>随机游走：根据训练集，预测每一条轨迹的最后三个位置，并将生成的轨迹与测试集中的真实值进行比较。</a:t>
            </a:r>
            <a:endParaRPr lang="en-US" altLang="zh-CN" sz="2800" dirty="0">
              <a:latin typeface="微软雅黑" panose="020B0503020204020204" charset="-122"/>
              <a:ea typeface="微软雅黑" panose="020B0503020204020204" charset="-122"/>
            </a:endParaRPr>
          </a:p>
        </p:txBody>
      </p:sp>
      <p:sp>
        <p:nvSpPr>
          <p:cNvPr id="14" name="文本框 13"/>
          <p:cNvSpPr txBox="1"/>
          <p:nvPr/>
        </p:nvSpPr>
        <p:spPr>
          <a:xfrm>
            <a:off x="456977" y="3897372"/>
            <a:ext cx="6660177"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zh-CN" altLang="en-US" sz="2800" dirty="0">
                <a:latin typeface="微软雅黑" panose="020B0503020204020204" charset="-122"/>
                <a:ea typeface="微软雅黑" panose="020B0503020204020204" charset="-122"/>
              </a:rPr>
              <a:t>结果表明，与传统的一阶网络相比，</a:t>
            </a:r>
            <a:r>
              <a:rPr lang="en-US" altLang="zh-CN" sz="2800" dirty="0">
                <a:latin typeface="微软雅黑" panose="020B0503020204020204" charset="-122"/>
                <a:ea typeface="微软雅黑" panose="020B0503020204020204" charset="-122"/>
              </a:rPr>
              <a:t>HON</a:t>
            </a:r>
            <a:r>
              <a:rPr lang="zh-CN" altLang="en-US" sz="2800" dirty="0">
                <a:latin typeface="微软雅黑" panose="020B0503020204020204" charset="-122"/>
                <a:ea typeface="微软雅黑" panose="020B0503020204020204" charset="-122"/>
              </a:rPr>
              <a:t>上随机游走算法的预测准确率大幅提高。说明通过提高对系统的表征精度，</a:t>
            </a:r>
            <a:r>
              <a:rPr lang="en-US" altLang="zh-CN" sz="2800" dirty="0">
                <a:latin typeface="微软雅黑" panose="020B0503020204020204" charset="-122"/>
                <a:ea typeface="微软雅黑" panose="020B0503020204020204" charset="-122"/>
              </a:rPr>
              <a:t>HON</a:t>
            </a:r>
            <a:r>
              <a:rPr lang="zh-CN" altLang="en-US" sz="2800" dirty="0">
                <a:latin typeface="微软雅黑" panose="020B0503020204020204" charset="-122"/>
                <a:ea typeface="微软雅黑" panose="020B0503020204020204" charset="-122"/>
              </a:rPr>
              <a:t>降低了“不确定性”。</a:t>
            </a:r>
            <a:endParaRPr lang="en-US" altLang="zh-CN" sz="2800" dirty="0">
              <a:latin typeface="微软雅黑" panose="020B0503020204020204" charset="-122"/>
              <a:ea typeface="微软雅黑" panose="020B0503020204020204"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73"/>
          <p:cNvSpPr txBox="1">
            <a:spLocks noGrp="1"/>
          </p:cNvSpPr>
          <p:nvPr>
            <p:ph type="title"/>
          </p:nvPr>
        </p:nvSpPr>
        <p:spPr>
          <a:prstGeom prst="rect">
            <a:avLst/>
          </a:prstGeom>
        </p:spPr>
        <p:txBody>
          <a:bodyPr/>
          <a:lstStyle/>
          <a:p>
            <a:r>
              <a:rPr lang="zh-CN" altLang="en-US" dirty="0"/>
              <a:t>结论</a:t>
            </a:r>
            <a:endParaRPr dirty="0"/>
          </a:p>
        </p:txBody>
      </p:sp>
      <p:sp>
        <p:nvSpPr>
          <p:cNvPr id="244" name="Shape 276"/>
          <p:cNvSpPr txBox="1">
            <a:spLocks noGrp="1"/>
          </p:cNvSpPr>
          <p:nvPr>
            <p:ph type="body" idx="1"/>
          </p:nvPr>
        </p:nvSpPr>
        <p:spPr>
          <a:xfrm>
            <a:off x="571498" y="2222500"/>
            <a:ext cx="11861801" cy="6233189"/>
          </a:xfrm>
          <a:prstGeom prst="rect">
            <a:avLst/>
          </a:prstGeom>
        </p:spPr>
        <p:txBody>
          <a:bodyPr/>
          <a:lstStyle/>
          <a:p>
            <a:pPr marL="0" indent="0">
              <a:lnSpc>
                <a:spcPct val="125000"/>
              </a:lnSpc>
              <a:spcBef>
                <a:spcPts val="0"/>
              </a:spcBef>
              <a:buNone/>
            </a:pPr>
            <a:r>
              <a:rPr lang="zh-CN" altLang="en-US" dirty="0">
                <a:solidFill>
                  <a:schemeClr val="tx1"/>
                </a:solidFill>
                <a:latin typeface="微软雅黑" panose="020B0503020204020204" charset="-122"/>
                <a:ea typeface="微软雅黑" panose="020B0503020204020204" charset="-122"/>
              </a:rPr>
              <a:t>本文提出的</a:t>
            </a:r>
            <a:r>
              <a:rPr lang="en-US" altLang="zh-CN" dirty="0">
                <a:solidFill>
                  <a:schemeClr val="tx1"/>
                </a:solidFill>
                <a:latin typeface="微软雅黑" panose="020B0503020204020204" charset="-122"/>
                <a:ea typeface="微软雅黑" panose="020B0503020204020204" charset="-122"/>
              </a:rPr>
              <a:t>HON</a:t>
            </a:r>
            <a:r>
              <a:rPr lang="zh-CN" altLang="en-US" dirty="0">
                <a:solidFill>
                  <a:schemeClr val="tx1"/>
                </a:solidFill>
                <a:latin typeface="微软雅黑" panose="020B0503020204020204" charset="-122"/>
                <a:ea typeface="微软雅黑" panose="020B0503020204020204" charset="-122"/>
              </a:rPr>
              <a:t>模型：</a:t>
            </a:r>
            <a:endParaRPr lang="en-US" altLang="zh-CN" dirty="0">
              <a:solidFill>
                <a:schemeClr val="tx1"/>
              </a:solidFill>
              <a:latin typeface="微软雅黑" panose="020B0503020204020204" charset="-122"/>
              <a:ea typeface="微软雅黑" panose="020B0503020204020204" charset="-122"/>
            </a:endParaRPr>
          </a:p>
          <a:p>
            <a:pPr marL="514350" indent="-514350">
              <a:lnSpc>
                <a:spcPct val="125000"/>
              </a:lnSpc>
              <a:spcBef>
                <a:spcPts val="0"/>
              </a:spcBef>
              <a:buAutoNum type="arabicPeriod"/>
            </a:pPr>
            <a:r>
              <a:rPr lang="zh-CN" altLang="en-US" dirty="0">
                <a:solidFill>
                  <a:schemeClr val="tx1"/>
                </a:solidFill>
                <a:latin typeface="微软雅黑" panose="020B0503020204020204" charset="-122"/>
                <a:ea typeface="微软雅黑" panose="020B0503020204020204" charset="-122"/>
              </a:rPr>
              <a:t>包含可变阶数的依赖关系（</a:t>
            </a:r>
            <a:r>
              <a:rPr lang="en-US" altLang="zh-CN" dirty="0">
                <a:solidFill>
                  <a:schemeClr val="tx1"/>
                </a:solidFill>
                <a:latin typeface="微软雅黑" panose="020B0503020204020204" charset="-122"/>
                <a:ea typeface="微软雅黑" panose="020B0503020204020204" charset="-122"/>
              </a:rPr>
              <a:t>variable orders of dependencies</a:t>
            </a:r>
            <a:r>
              <a:rPr lang="zh-CN" altLang="en-US" dirty="0">
                <a:solidFill>
                  <a:schemeClr val="tx1"/>
                </a:solidFill>
                <a:latin typeface="微软雅黑" panose="020B0503020204020204" charset="-122"/>
                <a:ea typeface="微软雅黑" panose="020B0503020204020204" charset="-122"/>
              </a:rPr>
              <a:t>）</a:t>
            </a:r>
            <a:endParaRPr lang="en-US" altLang="zh-CN" dirty="0">
              <a:solidFill>
                <a:schemeClr val="tx1"/>
              </a:solidFill>
              <a:latin typeface="微软雅黑" panose="020B0503020204020204" charset="-122"/>
              <a:ea typeface="微软雅黑" panose="020B0503020204020204" charset="-122"/>
            </a:endParaRPr>
          </a:p>
          <a:p>
            <a:pPr marL="514350" indent="-514350">
              <a:lnSpc>
                <a:spcPct val="125000"/>
              </a:lnSpc>
              <a:spcBef>
                <a:spcPts val="0"/>
              </a:spcBef>
              <a:buFont typeface="Helvetica Neue" panose="02000503000000020004"/>
              <a:buAutoNum type="arabicPeriod"/>
            </a:pPr>
            <a:r>
              <a:rPr lang="zh-CN" altLang="en-US" dirty="0">
                <a:solidFill>
                  <a:schemeClr val="tx1"/>
                </a:solidFill>
                <a:latin typeface="微软雅黑" panose="020B0503020204020204" charset="-122"/>
                <a:ea typeface="微软雅黑" panose="020B0503020204020204" charset="-122"/>
              </a:rPr>
              <a:t>高准确性：提高了网络分析结果的准确率</a:t>
            </a:r>
            <a:endParaRPr lang="en-US" altLang="zh-CN" dirty="0">
              <a:solidFill>
                <a:schemeClr val="tx1"/>
              </a:solidFill>
              <a:latin typeface="微软雅黑" panose="020B0503020204020204" charset="-122"/>
              <a:ea typeface="微软雅黑" panose="020B0503020204020204" charset="-122"/>
            </a:endParaRPr>
          </a:p>
          <a:p>
            <a:pPr marL="514350" indent="-514350">
              <a:lnSpc>
                <a:spcPct val="125000"/>
              </a:lnSpc>
              <a:spcBef>
                <a:spcPts val="0"/>
              </a:spcBef>
              <a:buFont typeface="Helvetica Neue" panose="02000503000000020004"/>
              <a:buAutoNum type="arabicPeriod"/>
            </a:pPr>
            <a:r>
              <a:rPr lang="zh-CN" altLang="en-US" dirty="0">
                <a:solidFill>
                  <a:schemeClr val="tx1"/>
                </a:solidFill>
                <a:latin typeface="微软雅黑" panose="020B0503020204020204" charset="-122"/>
                <a:ea typeface="微软雅黑" panose="020B0503020204020204" charset="-122"/>
              </a:rPr>
              <a:t>高扩展性：依赖关系的阶数可以扩展到任意阶</a:t>
            </a:r>
            <a:endParaRPr lang="en-US" altLang="zh-CN" dirty="0">
              <a:solidFill>
                <a:schemeClr val="tx1"/>
              </a:solidFill>
              <a:latin typeface="微软雅黑" panose="020B0503020204020204" charset="-122"/>
              <a:ea typeface="微软雅黑" panose="020B0503020204020204" charset="-122"/>
            </a:endParaRPr>
          </a:p>
          <a:p>
            <a:pPr marL="514350" indent="-514350">
              <a:lnSpc>
                <a:spcPct val="125000"/>
              </a:lnSpc>
              <a:spcBef>
                <a:spcPts val="0"/>
              </a:spcBef>
              <a:buFont typeface="Helvetica Neue" panose="02000503000000020004"/>
              <a:buAutoNum type="arabicPeriod"/>
            </a:pPr>
            <a:r>
              <a:rPr lang="zh-CN" altLang="en-US" dirty="0">
                <a:solidFill>
                  <a:schemeClr val="tx1"/>
                </a:solidFill>
                <a:latin typeface="微软雅黑" panose="020B0503020204020204" charset="-122"/>
                <a:ea typeface="微软雅黑" panose="020B0503020204020204" charset="-122"/>
              </a:rPr>
              <a:t>高兼容性：模型与现有的网络挖掘算法兼容</a:t>
            </a:r>
            <a:endParaRPr lang="en-US" altLang="zh-CN" dirty="0">
              <a:solidFill>
                <a:schemeClr val="tx1"/>
              </a:solidFill>
              <a:latin typeface="微软雅黑" panose="020B0503020204020204" charset="-122"/>
              <a:ea typeface="微软雅黑" panose="020B0503020204020204" charset="-122"/>
            </a:endParaRPr>
          </a:p>
          <a:p>
            <a:pPr>
              <a:buFontTx/>
              <a:buChar char="●"/>
            </a:pPr>
            <a:endParaRPr dirty="0"/>
          </a:p>
        </p:txBody>
      </p:sp>
      <p:sp>
        <p:nvSpPr>
          <p:cNvPr id="245" name="更多“人工智能&amp;复杂系统”的知识，请关注官网：pattern.swarma.org"/>
          <p:cNvSpPr txBox="1"/>
          <p:nvPr/>
        </p:nvSpPr>
        <p:spPr>
          <a:xfrm>
            <a:off x="369422" y="8800288"/>
            <a:ext cx="12255501" cy="420724"/>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rPr dirty="0"/>
              <a:t>更多“</a:t>
            </a:r>
            <a:r>
              <a:rPr dirty="0">
                <a:solidFill>
                  <a:srgbClr val="E88D65"/>
                </a:solidFill>
              </a:rPr>
              <a:t>人工智能&amp;复杂系统</a:t>
            </a:r>
            <a:r>
              <a:rPr dirty="0"/>
              <a:t>”的知识，请关注官网：pattern.swarma.org</a:t>
            </a:r>
            <a:endParaRPr dirty="0"/>
          </a:p>
        </p:txBody>
      </p:sp>
      <p:pic>
        <p:nvPicPr>
          <p:cNvPr id="246"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247"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2" name="灯片编号占位符 1"/>
          <p:cNvSpPr>
            <a:spLocks noGrp="1"/>
          </p:cNvSpPr>
          <p:nvPr>
            <p:ph type="sldNum" sz="quarter" idx="2"/>
          </p:nvPr>
        </p:nvSpPr>
        <p:spPr>
          <a:xfrm>
            <a:off x="6793089" y="9356617"/>
            <a:ext cx="312015" cy="299822"/>
          </a:xfrm>
        </p:spPr>
        <p:txBody>
          <a:bodyPr/>
          <a:lstStyle/>
          <a:p>
            <a:fld id="{86CB4B4D-7CA3-9044-876B-883B54F8677D}" type="slidenum">
              <a:rPr lang="en-US" altLang="zh-CN" smtClean="0"/>
            </a:fld>
            <a:endParaRPr lang="zh-CN" alt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63073" y="3748857"/>
            <a:ext cx="1111594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kumimoji="0" lang="zh-CN" altLang="en-US" sz="6000" b="0" i="0" u="none" strike="noStrike" cap="none" spc="0" normalizeH="0" baseline="0" dirty="0">
                <a:ln>
                  <a:noFill/>
                </a:ln>
                <a:solidFill>
                  <a:srgbClr val="000000"/>
                </a:solidFill>
                <a:effectLst/>
                <a:uFillTx/>
                <a:latin typeface="+mn-lt"/>
                <a:ea typeface="+mn-ea"/>
                <a:cs typeface="+mn-cs"/>
                <a:sym typeface="Helvetica Neue Light" panose="02000503000000020004"/>
              </a:rPr>
              <a:t>感谢聆听，恳请</a:t>
            </a:r>
            <a:r>
              <a:rPr lang="zh-CN" altLang="en-US" sz="6000" dirty="0"/>
              <a:t>大家</a:t>
            </a:r>
            <a:r>
              <a:rPr kumimoji="0" lang="zh-CN" altLang="en-US" sz="6000" b="0" i="0" u="none" strike="noStrike" cap="none" spc="0" normalizeH="0" baseline="0" dirty="0">
                <a:ln>
                  <a:noFill/>
                </a:ln>
                <a:solidFill>
                  <a:srgbClr val="000000"/>
                </a:solidFill>
                <a:effectLst/>
                <a:uFillTx/>
                <a:latin typeface="+mn-lt"/>
                <a:ea typeface="+mn-ea"/>
                <a:cs typeface="+mn-cs"/>
                <a:sym typeface="Helvetica Neue Light" panose="02000503000000020004"/>
              </a:rPr>
              <a:t>批评指正！</a:t>
            </a:r>
            <a:endParaRPr kumimoji="0" lang="zh-CN" altLang="en-US" sz="6000" b="0" i="0" u="none" strike="noStrike" cap="none" spc="0" normalizeH="0" baseline="0" dirty="0">
              <a:ln>
                <a:noFill/>
              </a:ln>
              <a:solidFill>
                <a:srgbClr val="000000"/>
              </a:solidFill>
              <a:effectLst/>
              <a:uFillTx/>
              <a:latin typeface="+mn-lt"/>
              <a:ea typeface="+mn-ea"/>
              <a:cs typeface="+mn-cs"/>
              <a:sym typeface="Helvetica Neue Light" panose="02000503000000020004"/>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7340" y="3635436"/>
            <a:ext cx="1111594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kumimoji="0" lang="en-US" altLang="zh-CN" sz="8800" b="1" i="0" u="none" strike="noStrike" cap="none" spc="0" normalizeH="0" baseline="0" dirty="0">
                <a:ln>
                  <a:noFill/>
                </a:ln>
                <a:solidFill>
                  <a:srgbClr val="000000"/>
                </a:solidFill>
                <a:effectLst/>
                <a:uFillTx/>
                <a:latin typeface="+mn-lt"/>
                <a:ea typeface="+mn-ea"/>
                <a:cs typeface="+mn-cs"/>
                <a:sym typeface="Helvetica Neue Light" panose="02000503000000020004"/>
              </a:rPr>
              <a:t>Q&amp;A</a:t>
            </a:r>
            <a:endParaRPr kumimoji="0" lang="zh-CN" altLang="en-US" sz="8800" b="1" i="0" u="none" strike="noStrike" cap="none" spc="0" normalizeH="0" baseline="0" dirty="0">
              <a:ln>
                <a:noFill/>
              </a:ln>
              <a:solidFill>
                <a:srgbClr val="000000"/>
              </a:solidFill>
              <a:effectLst/>
              <a:uFillTx/>
              <a:latin typeface="+mn-lt"/>
              <a:ea typeface="+mn-ea"/>
              <a:cs typeface="+mn-cs"/>
              <a:sym typeface="Helvetica Neue Light" panose="02000503000000020004"/>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论文题目"/>
          <p:cNvSpPr txBox="1"/>
          <p:nvPr>
            <p:ph type="ctrTitle"/>
          </p:nvPr>
        </p:nvSpPr>
        <p:spPr>
          <a:prstGeom prst="rect">
            <a:avLst/>
          </a:prstGeom>
        </p:spPr>
        <p:txBody>
          <a:bodyPr/>
          <a:lstStyle/>
          <a:p>
            <a:r>
              <a:t>BuildHON算法的发展与应用</a:t>
            </a:r>
          </a:p>
        </p:txBody>
      </p:sp>
      <p:sp>
        <p:nvSpPr>
          <p:cNvPr id="138" name="报告人：张江…"/>
          <p:cNvSpPr txBox="1"/>
          <p:nvPr>
            <p:ph type="subTitle" sz="quarter" idx="1"/>
          </p:nvPr>
        </p:nvSpPr>
        <p:spPr>
          <a:xfrm>
            <a:off x="571500" y="5016500"/>
            <a:ext cx="10846545" cy="1558988"/>
          </a:xfrm>
          <a:prstGeom prst="rect">
            <a:avLst/>
          </a:prstGeom>
        </p:spPr>
        <p:txBody>
          <a:bodyPr/>
          <a:lstStyle/>
          <a:p>
            <a:pPr defTabSz="502285">
              <a:defRPr sz="2235"/>
            </a:pPr>
            <a:r>
              <a:t>报告人：</a:t>
            </a:r>
            <a:r>
              <a:rPr lang="zh-CN"/>
              <a:t>管炜</a:t>
            </a:r>
            <a:endParaRPr lang="zh-CN"/>
          </a:p>
          <a:p>
            <a:pPr marL="78740" indent="-78740" defTabSz="786130">
              <a:lnSpc>
                <a:spcPct val="72000"/>
              </a:lnSpc>
              <a:spcBef>
                <a:spcPts val="1000"/>
              </a:spcBef>
              <a:buClr>
                <a:srgbClr val="DDDDDD"/>
              </a:buClr>
              <a:buSzPct val="100000"/>
              <a:buFont typeface="Trebuchet MS" panose="020B0603020202020204"/>
              <a:buChar char=" "/>
              <a:defRPr sz="1550">
                <a:solidFill>
                  <a:srgbClr val="404040"/>
                </a:solidFill>
                <a:latin typeface="+mn-lt"/>
                <a:ea typeface="+mn-ea"/>
                <a:cs typeface="+mn-cs"/>
                <a:sym typeface="Helvetica Neue Light" panose="02000503000000020004"/>
              </a:defRPr>
            </a:pPr>
            <a:r>
              <a:rPr lang="zh-CN"/>
              <a:t>中国地质大学（</a:t>
            </a:r>
            <a:r>
              <a:rPr lang="zh-CN"/>
              <a:t>北京）</a:t>
            </a:r>
            <a:endParaRPr lang="zh-CN"/>
          </a:p>
          <a:p>
            <a:pPr marL="78740" indent="-78740" defTabSz="786130">
              <a:lnSpc>
                <a:spcPct val="72000"/>
              </a:lnSpc>
              <a:spcBef>
                <a:spcPts val="1000"/>
              </a:spcBef>
              <a:buClr>
                <a:srgbClr val="DDDDDD"/>
              </a:buClr>
              <a:buSzPct val="100000"/>
              <a:buFont typeface="Trebuchet MS" panose="020B0603020202020204"/>
              <a:buChar char=" "/>
              <a:defRPr sz="1550">
                <a:solidFill>
                  <a:srgbClr val="404040"/>
                </a:solidFill>
                <a:latin typeface="+mn-lt"/>
                <a:ea typeface="+mn-ea"/>
                <a:cs typeface="+mn-cs"/>
                <a:sym typeface="Helvetica Neue Light" panose="02000503000000020004"/>
              </a:defRPr>
            </a:pPr>
            <a:r>
              <a:rPr lang="en-US" altLang="zh-CN"/>
              <a:t>2022.7</a:t>
            </a:r>
            <a:endParaRPr lang="en-US" altLang="zh-CN"/>
          </a:p>
        </p:txBody>
      </p:sp>
      <p:sp>
        <p:nvSpPr>
          <p:cNvPr id="139" name="复杂系统自动建模系列读书会"/>
          <p:cNvSpPr txBox="1"/>
          <p:nvPr/>
        </p:nvSpPr>
        <p:spPr>
          <a:xfrm>
            <a:off x="571500" y="749300"/>
            <a:ext cx="9769724" cy="542727"/>
          </a:xfrm>
          <a:prstGeom prst="rect">
            <a:avLst/>
          </a:prstGeom>
          <a:ln w="12700">
            <a:miter lim="400000"/>
          </a:ln>
        </p:spPr>
        <p:txBody>
          <a:bodyPr lIns="50800" tIns="50800" rIns="50800" bIns="50800">
            <a:normAutofit/>
          </a:bodyPr>
          <a:lstStyle>
            <a:lvl1pPr algn="l" defTabSz="560705">
              <a:defRPr sz="2495">
                <a:solidFill>
                  <a:srgbClr val="747474"/>
                </a:solidFill>
                <a:latin typeface="Helvetica Neue" panose="02000503000000020004"/>
                <a:ea typeface="Helvetica Neue" panose="02000503000000020004"/>
                <a:cs typeface="Helvetica Neue" panose="02000503000000020004"/>
                <a:sym typeface="Helvetica Neue" panose="02000503000000020004"/>
              </a:defRPr>
            </a:lvl1pPr>
          </a:lstStyle>
          <a:p>
            <a:r>
              <a:rPr lang="zh-CN" altLang="en-US" dirty="0">
                <a:sym typeface="+mn-ea"/>
              </a:rPr>
              <a:t>集智高阶网络读书会</a:t>
            </a:r>
            <a:endParaRPr lang="zh-CN" altLang="en-US" dirty="0">
              <a:sym typeface="+mn-ea"/>
            </a:endParaRPr>
          </a:p>
        </p:txBody>
      </p:sp>
      <p:sp>
        <p:nvSpPr>
          <p:cNvPr id="140" name="更多“人工智能&amp;复杂系统”的知识，请关注官网：pattern.swarma.org"/>
          <p:cNvSpPr txBox="1"/>
          <p:nvPr/>
        </p:nvSpPr>
        <p:spPr>
          <a:xfrm>
            <a:off x="369422" y="8800288"/>
            <a:ext cx="12255501" cy="420724"/>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1" name="pattern_logo1.png" descr="pattern_logo1.png"/>
          <p:cNvPicPr>
            <a:picLocks noChangeAspect="1"/>
          </p:cNvPicPr>
          <p:nvPr/>
        </p:nvPicPr>
        <p:blipFill>
          <a:blip r:embed="rId1"/>
          <a:stretch>
            <a:fillRect/>
          </a:stretch>
        </p:blipFill>
        <p:spPr>
          <a:xfrm>
            <a:off x="10405440" y="8664683"/>
            <a:ext cx="718144" cy="691934"/>
          </a:xfrm>
          <a:prstGeom prst="rect">
            <a:avLst/>
          </a:prstGeom>
          <a:ln w="12700">
            <a:miter lim="400000"/>
            <a:headEnd/>
            <a:tailEnd/>
          </a:ln>
        </p:spPr>
      </p:pic>
      <p:pic>
        <p:nvPicPr>
          <p:cNvPr id="142" name="text.png" descr="text.png"/>
          <p:cNvPicPr>
            <a:picLocks noChangeAspect="1"/>
          </p:cNvPicPr>
          <p:nvPr/>
        </p:nvPicPr>
        <p:blipFill>
          <a:blip r:embed="rId2"/>
          <a:stretch>
            <a:fillRect/>
          </a:stretch>
        </p:blipFill>
        <p:spPr>
          <a:xfrm>
            <a:off x="11137945" y="8664683"/>
            <a:ext cx="1638995" cy="691934"/>
          </a:xfrm>
          <a:prstGeom prst="rect">
            <a:avLst/>
          </a:prstGeom>
          <a:ln w="12700">
            <a:miter lim="400000"/>
            <a:headEnd/>
            <a:tailEnd/>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73"/>
          <p:cNvSpPr txBox="1"/>
          <p:nvPr>
            <p:ph type="title"/>
          </p:nvPr>
        </p:nvSpPr>
        <p:spPr>
          <a:prstGeom prst="rect">
            <a:avLst/>
          </a:prstGeom>
        </p:spPr>
        <p:txBody>
          <a:bodyPr/>
          <a:lstStyle/>
          <a:p>
            <a:r>
              <a:rPr lang="zh-CN"/>
              <a:t>解读文献</a:t>
            </a:r>
            <a:endParaRPr lang="zh-CN"/>
          </a:p>
        </p:txBody>
      </p:sp>
      <p:sp>
        <p:nvSpPr>
          <p:cNvPr id="257" name="更多“人工智能&amp;复杂系统”的知识，请关注官网：pattern.swarma.org"/>
          <p:cNvSpPr txBox="1"/>
          <p:nvPr/>
        </p:nvSpPr>
        <p:spPr>
          <a:xfrm>
            <a:off x="369422" y="8821420"/>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25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25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2" name="文本框 1"/>
          <p:cNvSpPr txBox="1"/>
          <p:nvPr/>
        </p:nvSpPr>
        <p:spPr>
          <a:xfrm>
            <a:off x="704215" y="2356485"/>
            <a:ext cx="11510010" cy="521970"/>
          </a:xfrm>
          <a:prstGeom prst="rect">
            <a:avLst/>
          </a:prstGeom>
          <a:noFill/>
        </p:spPr>
        <p:txBody>
          <a:bodyPr wrap="square" rtlCol="0">
            <a:spAutoFit/>
          </a:bodyPr>
          <a:p>
            <a:pPr algn="l"/>
            <a:r>
              <a:rPr lang="zh-CN" altLang="en-US" sz="1400"/>
              <a:t>Krieg, S. J., Kogge, P. M., &amp; Chawla, N. V. (2021). </a:t>
            </a:r>
            <a:r>
              <a:rPr lang="zh-CN" altLang="en-US" sz="1400" b="1">
                <a:latin typeface="Helvetica Neue Bold" panose="02000503000000020004" charset="0"/>
                <a:cs typeface="Helvetica Neue Bold" panose="02000503000000020004" charset="0"/>
              </a:rPr>
              <a:t>GrowHON: A Scalable Algorithm for Growing Higher-order Networks of Sequences</a:t>
            </a:r>
            <a:r>
              <a:rPr lang="zh-CN" altLang="en-US" sz="1400"/>
              <a:t>., </a:t>
            </a:r>
            <a:r>
              <a:rPr lang="zh-CN" altLang="en-US" sz="1400" i="1">
                <a:latin typeface="Helvetica Neue Light Italic" panose="02000503000000020004" charset="0"/>
                <a:cs typeface="Helvetica Neue Light Italic" panose="02000503000000020004" charset="0"/>
              </a:rPr>
              <a:t>Complex Networks &amp; Their Applications IX</a:t>
            </a:r>
            <a:r>
              <a:rPr lang="en-US" altLang="zh-CN" sz="1400"/>
              <a:t>, </a:t>
            </a:r>
            <a:r>
              <a:rPr lang="zh-CN" altLang="en-US" sz="1400"/>
              <a:t>Vol. 944, pp. 485–496.</a:t>
            </a:r>
            <a:endParaRPr lang="zh-CN" altLang="en-US" sz="1400"/>
          </a:p>
        </p:txBody>
      </p:sp>
      <p:sp>
        <p:nvSpPr>
          <p:cNvPr id="31" name="矩形 30"/>
          <p:cNvSpPr/>
          <p:nvPr/>
        </p:nvSpPr>
        <p:spPr>
          <a:xfrm>
            <a:off x="625475" y="2400935"/>
            <a:ext cx="36195"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4000"/>
          </a:p>
        </p:txBody>
      </p:sp>
      <p:sp>
        <p:nvSpPr>
          <p:cNvPr id="4" name="文本框 3"/>
          <p:cNvSpPr txBox="1"/>
          <p:nvPr/>
        </p:nvSpPr>
        <p:spPr>
          <a:xfrm>
            <a:off x="704215" y="3350895"/>
            <a:ext cx="11544300" cy="521970"/>
          </a:xfrm>
          <a:prstGeom prst="rect">
            <a:avLst/>
          </a:prstGeom>
          <a:noFill/>
        </p:spPr>
        <p:txBody>
          <a:bodyPr wrap="square" rtlCol="0">
            <a:spAutoFit/>
          </a:bodyPr>
          <a:p>
            <a:pPr algn="l"/>
            <a:r>
              <a:rPr lang="zh-CN" altLang="en-US" sz="1400"/>
              <a:t>Saebi, M., Xu, J., Curasi, S. R., Grey, E. K., Chawla, N. V., &amp; Lodge, D. M. (2020). </a:t>
            </a:r>
            <a:r>
              <a:rPr lang="zh-CN" altLang="en-US" sz="1400" b="1">
                <a:latin typeface="Helvetica Neue Bold" panose="02000503000000020004" charset="0"/>
                <a:cs typeface="Helvetica Neue Bold" panose="02000503000000020004" charset="0"/>
              </a:rPr>
              <a:t>Network analysis of ballast-mediated species transfer reveals important introduction and dispersal patterns in the Arctic</a:t>
            </a:r>
            <a:r>
              <a:rPr lang="zh-CN" altLang="en-US" sz="1400"/>
              <a:t>. </a:t>
            </a:r>
            <a:r>
              <a:rPr lang="zh-CN" altLang="en-US" sz="1400" i="1">
                <a:latin typeface="Helvetica Neue Light Italic" panose="02000503000000020004" charset="0"/>
                <a:cs typeface="Helvetica Neue Light Italic" panose="02000503000000020004" charset="0"/>
              </a:rPr>
              <a:t>Scientific Reports</a:t>
            </a:r>
            <a:r>
              <a:rPr lang="zh-CN" altLang="en-US" sz="1400"/>
              <a:t>, 10(1), 19558.</a:t>
            </a:r>
            <a:endParaRPr lang="zh-CN" altLang="en-US" sz="1400"/>
          </a:p>
        </p:txBody>
      </p:sp>
      <p:sp>
        <p:nvSpPr>
          <p:cNvPr id="5" name="矩形 4"/>
          <p:cNvSpPr/>
          <p:nvPr/>
        </p:nvSpPr>
        <p:spPr>
          <a:xfrm>
            <a:off x="625475" y="3388360"/>
            <a:ext cx="36195"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4000"/>
          </a:p>
        </p:txBody>
      </p:sp>
      <p:grpSp>
        <p:nvGrpSpPr>
          <p:cNvPr id="9" name="组合 8"/>
          <p:cNvGrpSpPr/>
          <p:nvPr/>
        </p:nvGrpSpPr>
        <p:grpSpPr>
          <a:xfrm rot="0">
            <a:off x="625475" y="3350895"/>
            <a:ext cx="11623040" cy="521970"/>
            <a:chOff x="931" y="4732"/>
            <a:chExt cx="18304" cy="822"/>
          </a:xfrm>
        </p:grpSpPr>
        <p:sp>
          <p:nvSpPr>
            <p:cNvPr id="7" name="文本框 6"/>
            <p:cNvSpPr txBox="1"/>
            <p:nvPr/>
          </p:nvSpPr>
          <p:spPr>
            <a:xfrm>
              <a:off x="1055" y="4732"/>
              <a:ext cx="18180" cy="822"/>
            </a:xfrm>
            <a:prstGeom prst="rect">
              <a:avLst/>
            </a:prstGeom>
            <a:noFill/>
          </p:spPr>
          <p:txBody>
            <a:bodyPr wrap="square" rtlCol="0">
              <a:spAutoFit/>
            </a:bodyPr>
            <a:p>
              <a:pPr algn="l"/>
              <a:r>
                <a:rPr lang="zh-CN" altLang="en-US" sz="1400"/>
                <a:t>Saebi, M., Xu, J., Curasi, S. R., Grey, E. K., Chawla, N. V., &amp; Lodge, D. M. (2020). </a:t>
              </a:r>
              <a:r>
                <a:rPr lang="zh-CN" altLang="en-US" sz="1400" b="1">
                  <a:latin typeface="Helvetica Neue Bold" panose="02000503000000020004" charset="0"/>
                  <a:cs typeface="Helvetica Neue Bold" panose="02000503000000020004" charset="0"/>
                </a:rPr>
                <a:t>Network analysis of ballast-mediated species transfer reveals important introduction and dispersal patterns in the Arctic</a:t>
              </a:r>
              <a:r>
                <a:rPr lang="zh-CN" altLang="en-US" sz="1400"/>
                <a:t>. </a:t>
              </a:r>
              <a:r>
                <a:rPr lang="zh-CN" altLang="en-US" sz="1400" i="1">
                  <a:latin typeface="Helvetica Neue Light Italic" panose="02000503000000020004" charset="0"/>
                  <a:cs typeface="Helvetica Neue Light Italic" panose="02000503000000020004" charset="0"/>
                </a:rPr>
                <a:t>Scientific Reports</a:t>
              </a:r>
              <a:r>
                <a:rPr lang="zh-CN" altLang="en-US" sz="1400"/>
                <a:t>, 10(1), 19558.</a:t>
              </a:r>
              <a:endParaRPr lang="zh-CN" altLang="en-US" sz="1400"/>
            </a:p>
          </p:txBody>
        </p:sp>
        <p:sp>
          <p:nvSpPr>
            <p:cNvPr id="8" name="矩形 7"/>
            <p:cNvSpPr/>
            <p:nvPr/>
          </p:nvSpPr>
          <p:spPr>
            <a:xfrm>
              <a:off x="931" y="4791"/>
              <a:ext cx="57" cy="5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4000"/>
            </a:p>
          </p:txBody>
        </p:sp>
      </p:grpSp>
      <p:sp>
        <p:nvSpPr>
          <p:cNvPr id="10" name="文本框 9"/>
          <p:cNvSpPr txBox="1"/>
          <p:nvPr/>
        </p:nvSpPr>
        <p:spPr>
          <a:xfrm>
            <a:off x="704215" y="4345305"/>
            <a:ext cx="11510010" cy="521970"/>
          </a:xfrm>
          <a:prstGeom prst="rect">
            <a:avLst/>
          </a:prstGeom>
          <a:noFill/>
        </p:spPr>
        <p:txBody>
          <a:bodyPr wrap="square" rtlCol="0">
            <a:spAutoFit/>
          </a:bodyPr>
          <a:p>
            <a:pPr algn="l"/>
            <a:r>
              <a:rPr lang="zh-CN" altLang="en-US" sz="1400"/>
              <a:t>Saebi, M., Xu, J., Kaplan, L. M., Ribeiro, B., &amp; Chawla, N. V. (2020). </a:t>
            </a:r>
            <a:r>
              <a:rPr lang="zh-CN" altLang="en-US" sz="1400" b="1">
                <a:latin typeface="Helvetica Neue Bold" panose="02000503000000020004" charset="0"/>
                <a:cs typeface="Helvetica Neue Bold" panose="02000503000000020004" charset="0"/>
              </a:rPr>
              <a:t>Efficient modeling of higher-order dependencies in networks: From algorithm to application for anomaly detection</a:t>
            </a:r>
            <a:r>
              <a:rPr lang="zh-CN" altLang="en-US" sz="1400"/>
              <a:t>. </a:t>
            </a:r>
            <a:r>
              <a:rPr lang="zh-CN" altLang="en-US" sz="1400" i="1">
                <a:latin typeface="Helvetica Neue Light Italic" panose="02000503000000020004" charset="0"/>
                <a:cs typeface="Helvetica Neue Light Italic" panose="02000503000000020004" charset="0"/>
              </a:rPr>
              <a:t>EPJ Data Science</a:t>
            </a:r>
            <a:r>
              <a:rPr lang="zh-CN" altLang="en-US" sz="1400"/>
              <a:t>, 9(1), 15.</a:t>
            </a:r>
            <a:endParaRPr lang="zh-CN" altLang="en-US" sz="1400"/>
          </a:p>
        </p:txBody>
      </p:sp>
      <p:sp>
        <p:nvSpPr>
          <p:cNvPr id="11" name="矩形 10"/>
          <p:cNvSpPr/>
          <p:nvPr/>
        </p:nvSpPr>
        <p:spPr>
          <a:xfrm>
            <a:off x="625475" y="4382770"/>
            <a:ext cx="36195"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4000"/>
          </a:p>
        </p:txBody>
      </p:sp>
      <p:sp>
        <p:nvSpPr>
          <p:cNvPr id="22" name="文本框 21"/>
          <p:cNvSpPr txBox="1"/>
          <p:nvPr/>
        </p:nvSpPr>
        <p:spPr>
          <a:xfrm>
            <a:off x="704850" y="5339715"/>
            <a:ext cx="11430635" cy="521970"/>
          </a:xfrm>
          <a:prstGeom prst="rect">
            <a:avLst/>
          </a:prstGeom>
          <a:noFill/>
        </p:spPr>
        <p:txBody>
          <a:bodyPr wrap="square" rtlCol="0">
            <a:spAutoFit/>
          </a:bodyPr>
          <a:p>
            <a:pPr algn="l"/>
            <a:r>
              <a:rPr lang="zh-CN" altLang="en-US" sz="1400"/>
              <a:t>Krieg, S. J., Robertson, D. H., Pradhan, M. P., &amp; Chawla, N. V. (2020). </a:t>
            </a:r>
            <a:r>
              <a:rPr lang="zh-CN" altLang="en-US" sz="1400" b="1">
                <a:latin typeface="Helvetica Neue Bold" panose="02000503000000020004" charset="0"/>
                <a:cs typeface="Helvetica Neue Bold" panose="02000503000000020004" charset="0"/>
              </a:rPr>
              <a:t>Higher-order Networks of Diabetes Comorbidities: Disease Trajectories that Matter</a:t>
            </a:r>
            <a:r>
              <a:rPr lang="zh-CN" altLang="en-US" sz="1400"/>
              <a:t>. </a:t>
            </a:r>
            <a:r>
              <a:rPr lang="zh-CN" altLang="en-US" sz="1400" i="1">
                <a:latin typeface="Helvetica Neue Light Italic" panose="02000503000000020004" charset="0"/>
                <a:cs typeface="Helvetica Neue Light Italic" panose="02000503000000020004" charset="0"/>
              </a:rPr>
              <a:t>2020 IEEE International Conference on Healthcare Informatics (ICHI)</a:t>
            </a:r>
            <a:r>
              <a:rPr lang="zh-CN" altLang="en-US" sz="1400"/>
              <a:t>, 1–11. </a:t>
            </a:r>
            <a:endParaRPr lang="zh-CN" altLang="en-US" sz="1400"/>
          </a:p>
        </p:txBody>
      </p:sp>
      <p:sp>
        <p:nvSpPr>
          <p:cNvPr id="13" name="矩形 12"/>
          <p:cNvSpPr/>
          <p:nvPr/>
        </p:nvSpPr>
        <p:spPr>
          <a:xfrm>
            <a:off x="625475" y="5377180"/>
            <a:ext cx="36195"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4000"/>
          </a:p>
        </p:txBody>
      </p:sp>
      <p:sp>
        <p:nvSpPr>
          <p:cNvPr id="18" name="文本框 17"/>
          <p:cNvSpPr txBox="1"/>
          <p:nvPr/>
        </p:nvSpPr>
        <p:spPr>
          <a:xfrm>
            <a:off x="704215" y="6334125"/>
            <a:ext cx="11510010" cy="521970"/>
          </a:xfrm>
          <a:prstGeom prst="rect">
            <a:avLst/>
          </a:prstGeom>
          <a:noFill/>
        </p:spPr>
        <p:txBody>
          <a:bodyPr wrap="square" rtlCol="0">
            <a:spAutoFit/>
          </a:bodyPr>
          <a:p>
            <a:pPr algn="l"/>
            <a:r>
              <a:rPr lang="zh-CN" altLang="en-US" sz="1400"/>
              <a:t>Saebi, M., Ciampaglia, G. L., Kaplan, L. M., &amp; Chawla, N. V. (2020). </a:t>
            </a:r>
            <a:r>
              <a:rPr lang="zh-CN" altLang="en-US" sz="1400" b="1">
                <a:latin typeface="Helvetica Neue Bold" panose="02000503000000020004" charset="0"/>
                <a:cs typeface="Helvetica Neue Bold" panose="02000503000000020004" charset="0"/>
              </a:rPr>
              <a:t>HONEM: Learning Embedding for Higher Order Networks</a:t>
            </a:r>
            <a:r>
              <a:rPr lang="zh-CN" altLang="en-US" sz="1400"/>
              <a:t>. </a:t>
            </a:r>
            <a:r>
              <a:rPr lang="zh-CN" altLang="en-US" sz="1400" i="1">
                <a:latin typeface="Helvetica Neue Light Italic" panose="02000503000000020004" charset="0"/>
                <a:cs typeface="Helvetica Neue Light Italic" panose="02000503000000020004" charset="0"/>
              </a:rPr>
              <a:t>Big Data</a:t>
            </a:r>
            <a:r>
              <a:rPr lang="zh-CN" altLang="en-US" sz="1400"/>
              <a:t>, 8(4), 255–269.</a:t>
            </a:r>
            <a:endParaRPr lang="zh-CN" altLang="en-US" sz="1400"/>
          </a:p>
        </p:txBody>
      </p:sp>
      <p:sp>
        <p:nvSpPr>
          <p:cNvPr id="19" name="矩形 18"/>
          <p:cNvSpPr/>
          <p:nvPr/>
        </p:nvSpPr>
        <p:spPr>
          <a:xfrm>
            <a:off x="625475" y="6371590"/>
            <a:ext cx="36195"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4000"/>
          </a:p>
        </p:txBody>
      </p:sp>
      <p:sp>
        <p:nvSpPr>
          <p:cNvPr id="3" name="文本框 2"/>
          <p:cNvSpPr txBox="1"/>
          <p:nvPr/>
        </p:nvSpPr>
        <p:spPr>
          <a:xfrm>
            <a:off x="9999980" y="2644775"/>
            <a:ext cx="2214245" cy="347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r" defTabSz="584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rPr>
              <a:t>数据结构</a:t>
            </a:r>
            <a:endPar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endParaRPr>
          </a:p>
        </p:txBody>
      </p:sp>
      <p:sp>
        <p:nvSpPr>
          <p:cNvPr id="6" name="文本框 5"/>
          <p:cNvSpPr txBox="1"/>
          <p:nvPr/>
        </p:nvSpPr>
        <p:spPr>
          <a:xfrm>
            <a:off x="10034270" y="3653155"/>
            <a:ext cx="2214245" cy="347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r" defTabSz="584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rPr>
              <a:t>加权网络的</a:t>
            </a:r>
            <a:r>
              <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rPr>
              <a:t>拓展</a:t>
            </a:r>
            <a:endPar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endParaRPr>
          </a:p>
        </p:txBody>
      </p:sp>
      <p:sp>
        <p:nvSpPr>
          <p:cNvPr id="12" name="文本框 11"/>
          <p:cNvSpPr txBox="1"/>
          <p:nvPr/>
        </p:nvSpPr>
        <p:spPr>
          <a:xfrm>
            <a:off x="10034270" y="4661535"/>
            <a:ext cx="2214245" cy="347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r" defTabSz="584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rPr>
              <a:t>异常值</a:t>
            </a:r>
            <a:r>
              <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rPr>
              <a:t>检测</a:t>
            </a:r>
            <a:endPar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endParaRPr>
          </a:p>
        </p:txBody>
      </p:sp>
      <p:sp>
        <p:nvSpPr>
          <p:cNvPr id="14" name="文本框 13"/>
          <p:cNvSpPr txBox="1"/>
          <p:nvPr/>
        </p:nvSpPr>
        <p:spPr>
          <a:xfrm>
            <a:off x="10034270" y="5541010"/>
            <a:ext cx="2214245" cy="347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r" defTabSz="584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rPr>
              <a:t>重要节点识别</a:t>
            </a:r>
            <a:endPar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endParaRPr>
          </a:p>
        </p:txBody>
      </p:sp>
      <p:sp>
        <p:nvSpPr>
          <p:cNvPr id="15" name="文本框 14"/>
          <p:cNvSpPr txBox="1"/>
          <p:nvPr/>
        </p:nvSpPr>
        <p:spPr>
          <a:xfrm>
            <a:off x="10034270" y="6677025"/>
            <a:ext cx="2214245" cy="347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r" defTabSz="584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rPr>
              <a:t>高阶网络</a:t>
            </a:r>
            <a:r>
              <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rPr>
              <a:t>嵌入</a:t>
            </a:r>
            <a:endPar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endParaRPr>
          </a:p>
        </p:txBody>
      </p:sp>
    </p:spTree>
  </p:cSld>
  <p:clrMapOvr>
    <a:masterClrMapping/>
  </p:clrMapOvr>
  <p:transition spd="med"/>
  <p:timing>
    <p:tnLst>
      <p:par>
        <p:cT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altLang="en-US" b="1" dirty="0">
                <a:latin typeface="Helvetica Neue Bold" panose="02000503000000020004" charset="0"/>
                <a:cs typeface="Helvetica Neue Bold" panose="02000503000000020004" charset="0"/>
                <a:sym typeface="+mn-ea"/>
              </a:rPr>
              <a:t>前情提要</a:t>
            </a:r>
            <a:endParaRPr lang="zh-CN" b="1">
              <a:latin typeface="Helvetica Neue Bold" panose="02000503000000020004" charset="0"/>
            </a:endParaRPr>
          </a:p>
        </p:txBody>
      </p:sp>
      <p:sp>
        <p:nvSpPr>
          <p:cNvPr id="147" name="更多“人工智能&amp;复杂系统”的知识，请关注官网：pattern.swarma.org"/>
          <p:cNvSpPr txBox="1"/>
          <p:nvPr/>
        </p:nvSpPr>
        <p:spPr>
          <a:xfrm>
            <a:off x="369422" y="8821421"/>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19" name="灯片编号占位符 3"/>
          <p:cNvSpPr>
            <a:spLocks noGrp="1"/>
          </p:cNvSpPr>
          <p:nvPr/>
        </p:nvSpPr>
        <p:spPr>
          <a:xfrm>
            <a:off x="8660129" y="852455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
        <p:nvSpPr>
          <p:cNvPr id="22" name="文本框 21"/>
          <p:cNvSpPr txBox="1"/>
          <p:nvPr/>
        </p:nvSpPr>
        <p:spPr>
          <a:xfrm>
            <a:off x="527685" y="8168005"/>
            <a:ext cx="9648825" cy="460375"/>
          </a:xfrm>
          <a:prstGeom prst="rect">
            <a:avLst/>
          </a:prstGeom>
          <a:noFill/>
        </p:spPr>
        <p:txBody>
          <a:bodyPr wrap="square" rtlCol="0">
            <a:spAutoFit/>
          </a:bodyPr>
          <a:p>
            <a:pPr algn="l"/>
            <a:r>
              <a:rPr lang="zh-CN" altLang="en-US" sz="1200"/>
              <a:t>Rosas, F. E., Mediano, P. A. M., Luppi, A. I., Varley, T. F., Lizier, J. T., Stramaglia, S., Jensen, H. J., &amp; Marinazzo, D. (2022). Disentangling high-order mechanisms and high-order behaviours in complex systems. Nature Physics, 18(5), 476–477. </a:t>
            </a:r>
            <a:endParaRPr lang="zh-CN" altLang="en-US" sz="1200"/>
          </a:p>
        </p:txBody>
      </p:sp>
      <p:sp>
        <p:nvSpPr>
          <p:cNvPr id="31" name="矩形 30"/>
          <p:cNvSpPr/>
          <p:nvPr/>
        </p:nvSpPr>
        <p:spPr>
          <a:xfrm>
            <a:off x="448945" y="8205470"/>
            <a:ext cx="36000" cy="3714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文本框 9"/>
          <p:cNvSpPr txBox="1"/>
          <p:nvPr/>
        </p:nvSpPr>
        <p:spPr>
          <a:xfrm>
            <a:off x="1172210" y="2644775"/>
            <a:ext cx="4301490" cy="3784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Helvetica Neue Bold" panose="02000503000000020004" charset="0"/>
                <a:sym typeface="Helvetica Neue Light" panose="02000503000000020004"/>
              </a:rPr>
              <a:t>高阶机制（high-order mechanisms）</a:t>
            </a:r>
            <a:endPar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Helvetica Neue Bold" panose="02000503000000020004" charset="0"/>
              <a:sym typeface="Helvetica Neue Light" panose="02000503000000020004"/>
            </a:endParaRPr>
          </a:p>
        </p:txBody>
      </p:sp>
      <p:sp>
        <p:nvSpPr>
          <p:cNvPr id="11" name="文本框 10"/>
          <p:cNvSpPr txBox="1"/>
          <p:nvPr/>
        </p:nvSpPr>
        <p:spPr>
          <a:xfrm>
            <a:off x="6873558" y="2628900"/>
            <a:ext cx="3771265" cy="3784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Helvetica Neue Bold" panose="02000503000000020004" charset="0"/>
                <a:sym typeface="Helvetica Neue Light" panose="02000503000000020004"/>
              </a:rPr>
              <a:t>高阶行为（high-order behaviour）</a:t>
            </a:r>
            <a:endPar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Helvetica Neue Bold" panose="02000503000000020004" charset="0"/>
              <a:sym typeface="Helvetica Neue Light" panose="02000503000000020004"/>
            </a:endParaRPr>
          </a:p>
        </p:txBody>
      </p:sp>
      <p:sp>
        <p:nvSpPr>
          <p:cNvPr id="16" name="文本框 15"/>
          <p:cNvSpPr txBox="1"/>
          <p:nvPr/>
        </p:nvSpPr>
        <p:spPr>
          <a:xfrm>
            <a:off x="1390015" y="3004503"/>
            <a:ext cx="233680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584200" rtl="0" eaLnBrk="1">
              <a:lnSpc>
                <a:spcPct val="150000"/>
              </a:lnSpc>
              <a:spcBef>
                <a:spcPts val="0"/>
              </a:spcBef>
              <a:spcAft>
                <a:spcPts val="0"/>
              </a:spcAft>
              <a:buClrTx/>
              <a:buSzTx/>
              <a:buFontTx/>
              <a:buNone/>
            </a:pPr>
            <a:r>
              <a:rPr kumimoji="0" lang="zh-CN" altLang="en-US"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建模数据生成过程。</a:t>
            </a:r>
            <a:endParaRPr kumimoji="0" lang="zh-CN" altLang="en-US"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endParaRPr>
          </a:p>
          <a:p>
            <a:pPr marL="0" marR="0" indent="0" algn="l" defTabSz="584200" rtl="0" eaLnBrk="1">
              <a:lnSpc>
                <a:spcPct val="150000"/>
              </a:lnSpc>
              <a:spcBef>
                <a:spcPts val="0"/>
              </a:spcBef>
              <a:spcAft>
                <a:spcPts val="0"/>
              </a:spcAft>
              <a:buClrTx/>
              <a:buSzTx/>
              <a:buFontTx/>
              <a:buNone/>
            </a:pPr>
            <a:r>
              <a:rPr kumimoji="0" lang="zh-CN" altLang="en-US"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强调系统是如何构建的。</a:t>
            </a:r>
            <a:endParaRPr kumimoji="0" lang="zh-CN" altLang="en-US"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endParaRPr>
          </a:p>
        </p:txBody>
      </p:sp>
      <p:sp>
        <p:nvSpPr>
          <p:cNvPr id="20" name="文本框 19"/>
          <p:cNvSpPr txBox="1"/>
          <p:nvPr/>
        </p:nvSpPr>
        <p:spPr>
          <a:xfrm>
            <a:off x="7076440" y="3004503"/>
            <a:ext cx="375920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584200" rtl="0" eaLnBrk="1">
              <a:lnSpc>
                <a:spcPct val="150000"/>
              </a:lnSpc>
              <a:spcBef>
                <a:spcPts val="0"/>
              </a:spcBef>
              <a:spcAft>
                <a:spcPts val="0"/>
              </a:spcAft>
              <a:buClrTx/>
              <a:buSzTx/>
              <a:buFontTx/>
              <a:buNone/>
            </a:pPr>
            <a:r>
              <a:rPr kumimoji="0" lang="zh-CN" altLang="en-US"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对系统的多元变量统计中涌现出的性质。</a:t>
            </a:r>
            <a:endParaRPr kumimoji="0" lang="zh-CN" altLang="en-US"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endParaRPr>
          </a:p>
          <a:p>
            <a:pPr marL="0" marR="0" indent="0" algn="l" defTabSz="584200" rtl="0" eaLnBrk="1">
              <a:lnSpc>
                <a:spcPct val="150000"/>
              </a:lnSpc>
              <a:spcBef>
                <a:spcPts val="0"/>
              </a:spcBef>
              <a:spcAft>
                <a:spcPts val="0"/>
              </a:spcAft>
              <a:buClrTx/>
              <a:buSzTx/>
              <a:buFontTx/>
              <a:buNone/>
            </a:pPr>
            <a:r>
              <a:rPr kumimoji="0" lang="zh-CN" altLang="en-US"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关注系统</a:t>
            </a:r>
            <a:r>
              <a:rPr kumimoji="0" lang="zh-CN" altLang="en-US"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中两两交互无法描述的特性。</a:t>
            </a:r>
            <a:endParaRPr kumimoji="0" lang="zh-CN" altLang="en-US"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endParaRPr>
          </a:p>
        </p:txBody>
      </p:sp>
      <p:pic>
        <p:nvPicPr>
          <p:cNvPr id="24" name="图片 23"/>
          <p:cNvPicPr>
            <a:picLocks noChangeAspect="1"/>
          </p:cNvPicPr>
          <p:nvPr/>
        </p:nvPicPr>
        <p:blipFill>
          <a:blip r:embed="rId3"/>
          <a:stretch>
            <a:fillRect/>
          </a:stretch>
        </p:blipFill>
        <p:spPr>
          <a:xfrm>
            <a:off x="1534160" y="4013200"/>
            <a:ext cx="3048000" cy="2133600"/>
          </a:xfrm>
          <a:prstGeom prst="rect">
            <a:avLst/>
          </a:prstGeom>
        </p:spPr>
      </p:pic>
      <p:sp>
        <p:nvSpPr>
          <p:cNvPr id="2" name="文本框 1"/>
          <p:cNvSpPr txBox="1"/>
          <p:nvPr/>
        </p:nvSpPr>
        <p:spPr>
          <a:xfrm>
            <a:off x="1318260" y="6315075"/>
            <a:ext cx="1701800" cy="932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584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高阶</a:t>
            </a:r>
            <a:r>
              <a:rPr kumimoji="0" lang="zh-CN" altLang="en-US" sz="1800" b="0" i="0" u="none" strike="noStrike" cap="none" spc="0" normalizeH="0" baseline="0">
                <a:ln>
                  <a:noFill/>
                </a:ln>
                <a:solidFill>
                  <a:srgbClr val="FF0000"/>
                </a:solidFill>
                <a:effectLst/>
                <a:uFillTx/>
                <a:latin typeface="+mn-lt"/>
                <a:ea typeface="+mn-ea"/>
                <a:cs typeface="+mn-cs"/>
                <a:sym typeface="Helvetica Neue Light" panose="02000503000000020004"/>
              </a:rPr>
              <a:t>交互</a:t>
            </a: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网络：</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a:p>
            <a:pPr marL="285750" marR="0" indent="-285750" algn="l" defTabSz="584200" rtl="0" fontAlgn="auto" latinLnBrk="0" hangingPunct="0">
              <a:lnSpc>
                <a:spcPct val="100000"/>
              </a:lnSpc>
              <a:spcBef>
                <a:spcPts val="0"/>
              </a:spcBef>
              <a:spcAft>
                <a:spcPts val="0"/>
              </a:spcAft>
              <a:buClrTx/>
              <a:buSzTx/>
              <a:buFont typeface="Wingdings" panose="05000000000000000000" charset="0"/>
              <a:buChar char=""/>
            </a:pP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超</a:t>
            </a: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图</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a:p>
            <a:pPr marL="285750" marR="0" indent="-285750" algn="l" defTabSz="584200" rtl="0" fontAlgn="auto" latinLnBrk="0" hangingPunct="0">
              <a:lnSpc>
                <a:spcPct val="100000"/>
              </a:lnSpc>
              <a:spcBef>
                <a:spcPts val="0"/>
              </a:spcBef>
              <a:spcAft>
                <a:spcPts val="0"/>
              </a:spcAft>
              <a:buClrTx/>
              <a:buSzTx/>
              <a:buFont typeface="Wingdings" panose="05000000000000000000" charset="0"/>
              <a:buChar char=""/>
            </a:pP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单纯复形</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p:txBody>
      </p:sp>
      <p:sp>
        <p:nvSpPr>
          <p:cNvPr id="3" name="文本框 2"/>
          <p:cNvSpPr txBox="1"/>
          <p:nvPr/>
        </p:nvSpPr>
        <p:spPr>
          <a:xfrm>
            <a:off x="7078345" y="6316980"/>
            <a:ext cx="5133340"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584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高阶</a:t>
            </a:r>
            <a:r>
              <a:rPr kumimoji="0" lang="zh-CN" altLang="en-US" sz="1800" b="0" i="0" u="none" strike="noStrike" cap="none" spc="0" normalizeH="0" baseline="0">
                <a:ln>
                  <a:noFill/>
                </a:ln>
                <a:solidFill>
                  <a:srgbClr val="FF0000"/>
                </a:solidFill>
                <a:effectLst/>
                <a:uFillTx/>
                <a:latin typeface="+mn-lt"/>
                <a:ea typeface="+mn-ea"/>
                <a:cs typeface="+mn-cs"/>
                <a:sym typeface="Helvetica Neue Light" panose="02000503000000020004"/>
              </a:rPr>
              <a:t>依赖</a:t>
            </a: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网络</a:t>
            </a:r>
            <a:r>
              <a:rPr kumimoji="0" lang="zh-CN" altLang="en-US" sz="18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（强调的是</a:t>
            </a:r>
            <a:r>
              <a:rPr kumimoji="0" lang="zh-CN" altLang="en-US" sz="1800" b="1" i="0" u="none" strike="noStrike" cap="none" spc="0" normalizeH="0" baseline="0">
                <a:ln>
                  <a:noFill/>
                </a:ln>
                <a:solidFill>
                  <a:schemeClr val="tx1">
                    <a:lumMod val="50000"/>
                    <a:lumOff val="50000"/>
                  </a:schemeClr>
                </a:solidFill>
                <a:effectLst/>
                <a:uFillTx/>
                <a:latin typeface="Helvetica Neue Bold" panose="02000503000000020004" charset="0"/>
                <a:ea typeface="+mn-ea"/>
                <a:cs typeface="+mn-cs"/>
                <a:sym typeface="Helvetica Neue Light" panose="02000503000000020004"/>
              </a:rPr>
              <a:t>基于时序</a:t>
            </a:r>
            <a:r>
              <a:rPr kumimoji="0" lang="zh-CN" altLang="en-US" sz="18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的依赖关系）</a:t>
            </a: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a:p>
            <a:pPr marL="285750" marR="0" indent="-285750" algn="l" defTabSz="584200" rtl="0" fontAlgn="auto" latinLnBrk="0" hangingPunct="0">
              <a:lnSpc>
                <a:spcPct val="100000"/>
              </a:lnSpc>
              <a:spcBef>
                <a:spcPts val="0"/>
              </a:spcBef>
              <a:spcAft>
                <a:spcPts val="0"/>
              </a:spcAft>
              <a:buClrTx/>
              <a:buSzTx/>
              <a:buFont typeface="Wingdings" panose="05000000000000000000" charset="0"/>
              <a:buChar char=""/>
            </a:pPr>
            <a:r>
              <a:rPr kumimoji="0" lang="en-US" altLang="zh-CN" sz="1800" b="0" i="0" u="none" strike="noStrike" cap="none" spc="0" normalizeH="0" baseline="0">
                <a:ln>
                  <a:noFill/>
                </a:ln>
                <a:solidFill>
                  <a:srgbClr val="000000"/>
                </a:solidFill>
                <a:effectLst/>
                <a:uFillTx/>
                <a:latin typeface="+mn-lt"/>
                <a:ea typeface="+mn-ea"/>
                <a:cs typeface="+mn-cs"/>
                <a:sym typeface="Helvetica Neue Light" panose="02000503000000020004"/>
              </a:rPr>
              <a:t>BuildHON</a:t>
            </a: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模型</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p:txBody>
      </p:sp>
      <p:pic>
        <p:nvPicPr>
          <p:cNvPr id="4" name="图片 3"/>
          <p:cNvPicPr>
            <a:picLocks noChangeAspect="1"/>
          </p:cNvPicPr>
          <p:nvPr/>
        </p:nvPicPr>
        <p:blipFill>
          <a:blip r:embed="rId4"/>
          <a:stretch>
            <a:fillRect/>
          </a:stretch>
        </p:blipFill>
        <p:spPr>
          <a:xfrm>
            <a:off x="6646545" y="4229100"/>
            <a:ext cx="5824220" cy="171958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altLang="en-US" b="1" dirty="0">
                <a:latin typeface="Helvetica Neue Bold" panose="02000503000000020004" charset="0"/>
                <a:cs typeface="Helvetica Neue Bold" panose="02000503000000020004" charset="0"/>
                <a:sym typeface="+mn-ea"/>
              </a:rPr>
              <a:t>前情提要</a:t>
            </a:r>
            <a:endParaRPr lang="zh-CN" altLang="en-US" b="1" dirty="0">
              <a:latin typeface="Helvetica Neue Bold" panose="02000503000000020004" charset="0"/>
              <a:cs typeface="Helvetica Neue Bold" panose="02000503000000020004" charset="0"/>
              <a:sym typeface="+mn-ea"/>
            </a:endParaRPr>
          </a:p>
        </p:txBody>
      </p:sp>
      <p:sp>
        <p:nvSpPr>
          <p:cNvPr id="147" name="更多“人工智能&amp;复杂系统”的知识，请关注官网：pattern.swarma.org"/>
          <p:cNvSpPr txBox="1"/>
          <p:nvPr/>
        </p:nvSpPr>
        <p:spPr>
          <a:xfrm>
            <a:off x="369422" y="8800288"/>
            <a:ext cx="12255501" cy="420724"/>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2" name="灯片编号占位符 3"/>
          <p:cNvSpPr>
            <a:spLocks noGrp="1"/>
          </p:cNvSpPr>
          <p:nvPr/>
        </p:nvSpPr>
        <p:spPr>
          <a:xfrm>
            <a:off x="8826499" y="773525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
        <p:nvSpPr>
          <p:cNvPr id="4" name="文本框 3"/>
          <p:cNvSpPr txBox="1"/>
          <p:nvPr/>
        </p:nvSpPr>
        <p:spPr>
          <a:xfrm>
            <a:off x="669925" y="3076575"/>
            <a:ext cx="9644380" cy="3784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584200" rtl="0" fontAlgn="auto" latinLnBrk="0" hangingPunct="0">
              <a:lnSpc>
                <a:spcPct val="100000"/>
              </a:lnSpc>
              <a:spcBef>
                <a:spcPts val="0"/>
              </a:spcBef>
              <a:spcAft>
                <a:spcPts val="0"/>
              </a:spcAft>
              <a:buClrTx/>
              <a:buSzTx/>
              <a:buFontTx/>
              <a:buNone/>
            </a:pPr>
            <a:r>
              <a:rPr sz="1800" spc="85" dirty="0">
                <a:sym typeface="+mn-ea"/>
              </a:rPr>
              <a:t>H</a:t>
            </a:r>
            <a:r>
              <a:rPr sz="1800" spc="225" dirty="0">
                <a:sym typeface="+mn-ea"/>
              </a:rPr>
              <a:t>O</a:t>
            </a:r>
            <a:r>
              <a:rPr sz="1800" spc="130" dirty="0">
                <a:sym typeface="+mn-ea"/>
              </a:rPr>
              <a:t>N</a:t>
            </a:r>
            <a:r>
              <a:rPr sz="1800" dirty="0">
                <a:sym typeface="+mn-ea"/>
              </a:rPr>
              <a:t>结构中的</a:t>
            </a:r>
            <a:r>
              <a:rPr sz="1800" dirty="0">
                <a:solidFill>
                  <a:srgbClr val="007B9D"/>
                </a:solidFill>
                <a:sym typeface="+mn-ea"/>
              </a:rPr>
              <a:t>一个节点表示当前和以前的状态</a:t>
            </a:r>
            <a:r>
              <a:rPr sz="1800" dirty="0">
                <a:sym typeface="+mn-ea"/>
              </a:rPr>
              <a:t>，从而捕获原始数据中有价值的 </a:t>
            </a:r>
            <a:r>
              <a:rPr sz="1800" b="1" dirty="0">
                <a:latin typeface="Helvetica Neue Bold" panose="02000503000000020004" charset="0"/>
                <a:sym typeface="+mn-ea"/>
              </a:rPr>
              <a:t>高阶依赖关系</a:t>
            </a:r>
            <a:r>
              <a:rPr sz="1800" dirty="0">
                <a:sym typeface="+mn-ea"/>
              </a:rPr>
              <a:t>。</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p:txBody>
      </p:sp>
      <p:sp>
        <p:nvSpPr>
          <p:cNvPr id="7" name="文本框 6"/>
          <p:cNvSpPr txBox="1"/>
          <p:nvPr/>
        </p:nvSpPr>
        <p:spPr>
          <a:xfrm>
            <a:off x="669925" y="2356485"/>
            <a:ext cx="3542665" cy="460375"/>
          </a:xfrm>
          <a:prstGeom prst="rect">
            <a:avLst/>
          </a:prstGeom>
          <a:noFill/>
        </p:spPr>
        <p:txBody>
          <a:bodyPr wrap="none" rtlCol="0">
            <a:spAutoFit/>
          </a:bodyPr>
          <a:p>
            <a:pPr marL="0" marR="0" indent="0" algn="ctr" defTabSz="584200" rtl="0" fontAlgn="auto" latinLnBrk="0" hangingPunct="0">
              <a:lnSpc>
                <a:spcPct val="100000"/>
              </a:lnSpc>
              <a:spcBef>
                <a:spcPts val="0"/>
              </a:spcBef>
              <a:spcAft>
                <a:spcPts val="0"/>
              </a:spcAft>
              <a:buClrTx/>
              <a:buSzTx/>
              <a:buFontTx/>
              <a:buNone/>
            </a:pPr>
            <a:r>
              <a:rPr lang="zh-CN" altLang="en-US" sz="2400" b="1" dirty="0">
                <a:latin typeface="Helvetica Neue Bold" panose="02000503000000020004" charset="0"/>
                <a:cs typeface="Helvetica Neue Bold" panose="02000503000000020004" charset="0"/>
                <a:sym typeface="+mn-ea"/>
              </a:rPr>
              <a:t>高阶依赖网络的节点表示</a:t>
            </a:r>
            <a:endParaRPr kumimoji="0" lang="zh-CN" altLang="en-US" sz="2400" b="1" i="0" u="none" strike="noStrike" cap="none" spc="0" normalizeH="0" baseline="0" dirty="0">
              <a:ln>
                <a:noFill/>
              </a:ln>
              <a:solidFill>
                <a:srgbClr val="000000"/>
              </a:solidFill>
              <a:effectLst/>
              <a:uFillTx/>
              <a:latin typeface="Helvetica Neue Bold" panose="02000503000000020004" charset="0"/>
              <a:ea typeface="+mn-ea"/>
              <a:cs typeface="Helvetica Neue Bold" panose="02000503000000020004" charset="0"/>
              <a:sym typeface="+mn-ea"/>
            </a:endParaRPr>
          </a:p>
        </p:txBody>
      </p:sp>
      <p:pic>
        <p:nvPicPr>
          <p:cNvPr id="8" name="object 5"/>
          <p:cNvPicPr/>
          <p:nvPr/>
        </p:nvPicPr>
        <p:blipFill>
          <a:blip r:embed="rId3" cstate="print"/>
          <a:stretch>
            <a:fillRect/>
          </a:stretch>
        </p:blipFill>
        <p:spPr>
          <a:xfrm>
            <a:off x="1461770" y="3760470"/>
            <a:ext cx="1252855" cy="359410"/>
          </a:xfrm>
          <a:prstGeom prst="rect">
            <a:avLst/>
          </a:prstGeom>
        </p:spPr>
      </p:pic>
      <p:pic>
        <p:nvPicPr>
          <p:cNvPr id="10" name="object 7"/>
          <p:cNvPicPr/>
          <p:nvPr/>
        </p:nvPicPr>
        <p:blipFill>
          <a:blip r:embed="rId4" cstate="print"/>
          <a:stretch>
            <a:fillRect/>
          </a:stretch>
        </p:blipFill>
        <p:spPr>
          <a:xfrm>
            <a:off x="7411085" y="3796665"/>
            <a:ext cx="2569210" cy="319405"/>
          </a:xfrm>
          <a:prstGeom prst="rect">
            <a:avLst/>
          </a:prstGeom>
        </p:spPr>
      </p:pic>
      <p:pic>
        <p:nvPicPr>
          <p:cNvPr id="11" name="object 8"/>
          <p:cNvPicPr/>
          <p:nvPr/>
        </p:nvPicPr>
        <p:blipFill>
          <a:blip r:embed="rId5" cstate="print"/>
          <a:stretch>
            <a:fillRect/>
          </a:stretch>
        </p:blipFill>
        <p:spPr>
          <a:xfrm>
            <a:off x="1637410" y="4699126"/>
            <a:ext cx="1152143" cy="231648"/>
          </a:xfrm>
          <a:prstGeom prst="rect">
            <a:avLst/>
          </a:prstGeom>
        </p:spPr>
      </p:pic>
      <p:sp>
        <p:nvSpPr>
          <p:cNvPr id="12" name="object 9"/>
          <p:cNvSpPr txBox="1"/>
          <p:nvPr/>
        </p:nvSpPr>
        <p:spPr>
          <a:xfrm>
            <a:off x="669925" y="4660265"/>
            <a:ext cx="2017395" cy="289560"/>
          </a:xfrm>
          <a:prstGeom prst="rect">
            <a:avLst/>
          </a:prstGeom>
        </p:spPr>
        <p:txBody>
          <a:bodyPr vert="horz" wrap="square" lIns="0" tIns="12700" rIns="0" bIns="0" rtlCol="0">
            <a:spAutoFit/>
          </a:bodyPr>
          <a:p>
            <a:pPr marL="12700" algn="l">
              <a:lnSpc>
                <a:spcPct val="100000"/>
              </a:lnSpc>
              <a:spcBef>
                <a:spcPts val="100"/>
              </a:spcBef>
            </a:pPr>
            <a:r>
              <a:rPr sz="1800" dirty="0">
                <a:latin typeface="宋体"/>
                <a:cs typeface="宋体"/>
              </a:rPr>
              <a:t>很明显，</a:t>
            </a:r>
            <a:endParaRPr sz="1800">
              <a:latin typeface="微软雅黑" panose="020B0503020204020204" charset="-122"/>
              <a:cs typeface="微软雅黑" panose="020B0503020204020204" charset="-122"/>
            </a:endParaRPr>
          </a:p>
        </p:txBody>
      </p:sp>
      <p:pic>
        <p:nvPicPr>
          <p:cNvPr id="18" name="334E55B0-647D-440b-865C-3EC943EB4CBC-33" descr="/private/var/folders/l_/8xz7nnq978b9r5c5ck75ypsm0000gn/T/com.kingsoft.wpsoffice.mac/wpsoffice.yhwufzwpsoffice"/>
          <p:cNvPicPr>
            <a:picLocks noChangeAspect="1"/>
          </p:cNvPicPr>
          <p:nvPr/>
        </p:nvPicPr>
        <p:blipFill>
          <a:blip r:embed="rId6"/>
          <a:stretch>
            <a:fillRect/>
          </a:stretch>
        </p:blipFill>
        <p:spPr>
          <a:xfrm>
            <a:off x="4010025" y="3826510"/>
            <a:ext cx="2105660" cy="289560"/>
          </a:xfrm>
          <a:prstGeom prst="rect">
            <a:avLst/>
          </a:prstGeom>
        </p:spPr>
      </p:pic>
      <p:grpSp>
        <p:nvGrpSpPr>
          <p:cNvPr id="25" name="组合 24"/>
          <p:cNvGrpSpPr/>
          <p:nvPr/>
        </p:nvGrpSpPr>
        <p:grpSpPr>
          <a:xfrm>
            <a:off x="598170" y="5495290"/>
            <a:ext cx="4052570" cy="1929765"/>
            <a:chOff x="12508" y="6890"/>
            <a:chExt cx="6382" cy="3039"/>
          </a:xfrm>
        </p:grpSpPr>
        <p:grpSp>
          <p:nvGrpSpPr>
            <p:cNvPr id="13" name="组合 12"/>
            <p:cNvGrpSpPr/>
            <p:nvPr/>
          </p:nvGrpSpPr>
          <p:grpSpPr>
            <a:xfrm>
              <a:off x="13302" y="6890"/>
              <a:ext cx="5487" cy="1343"/>
              <a:chOff x="12334" y="3904"/>
              <a:chExt cx="5487" cy="1343"/>
            </a:xfrm>
          </p:grpSpPr>
          <p:sp>
            <p:nvSpPr>
              <p:cNvPr id="14" name="椭圆 13"/>
              <p:cNvSpPr/>
              <p:nvPr/>
            </p:nvSpPr>
            <p:spPr>
              <a:xfrm>
                <a:off x="16448" y="3904"/>
                <a:ext cx="1343" cy="1343"/>
              </a:xfrm>
              <a:prstGeom prst="ellipse">
                <a:avLst/>
              </a:prstGeom>
              <a:ln w="19050">
                <a:solidFill>
                  <a:srgbClr val="207C93"/>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5" name="文本框 14"/>
              <p:cNvSpPr txBox="1"/>
              <p:nvPr/>
            </p:nvSpPr>
            <p:spPr>
              <a:xfrm>
                <a:off x="12334" y="4354"/>
                <a:ext cx="2807" cy="628"/>
              </a:xfrm>
              <a:prstGeom prst="rect">
                <a:avLst/>
              </a:prstGeom>
              <a:noFill/>
            </p:spPr>
            <p:txBody>
              <a:bodyPr wrap="none" rtlCol="0">
                <a:spAutoFit/>
              </a:bodyPr>
              <a:p>
                <a:r>
                  <a:rPr lang="en-US" altLang="zh-CN" sz="2000"/>
                  <a:t>Rule</a:t>
                </a:r>
                <a:r>
                  <a:rPr lang="zh-CN" altLang="en-US" sz="2000"/>
                  <a:t>：</a:t>
                </a:r>
                <a:r>
                  <a:rPr lang="en-US" altLang="zh-CN" sz="2000"/>
                  <a:t>[a, b, c]</a:t>
                </a:r>
                <a:endParaRPr lang="en-US" altLang="zh-CN" sz="2000"/>
              </a:p>
            </p:txBody>
          </p:sp>
          <p:sp>
            <p:nvSpPr>
              <p:cNvPr id="16" name="文本框 15"/>
              <p:cNvSpPr txBox="1"/>
              <p:nvPr/>
            </p:nvSpPr>
            <p:spPr>
              <a:xfrm>
                <a:off x="16444" y="4272"/>
                <a:ext cx="1377" cy="628"/>
              </a:xfrm>
              <a:prstGeom prst="rect">
                <a:avLst/>
              </a:prstGeom>
              <a:noFill/>
            </p:spPr>
            <p:txBody>
              <a:bodyPr wrap="none" rtlCol="0">
                <a:spAutoFit/>
              </a:bodyPr>
              <a:p>
                <a:r>
                  <a:rPr lang="en-US" altLang="zh-CN" sz="2000"/>
                  <a:t>c | </a:t>
                </a:r>
                <a:r>
                  <a:rPr lang="en-US" altLang="zh-CN" sz="2000"/>
                  <a:t>b,a</a:t>
                </a:r>
                <a:endParaRPr lang="en-US" altLang="zh-CN" sz="2000"/>
              </a:p>
            </p:txBody>
          </p:sp>
          <p:sp>
            <p:nvSpPr>
              <p:cNvPr id="17" name="虚尾箭头 16"/>
              <p:cNvSpPr/>
              <p:nvPr/>
            </p:nvSpPr>
            <p:spPr>
              <a:xfrm>
                <a:off x="15100" y="4408"/>
                <a:ext cx="1043" cy="503"/>
              </a:xfrm>
              <a:prstGeom prst="stripedRightArrow">
                <a:avLst/>
              </a:prstGeom>
              <a:solidFill>
                <a:srgbClr val="BAD9DF"/>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grpSp>
        <p:grpSp>
          <p:nvGrpSpPr>
            <p:cNvPr id="19" name="组合 18"/>
            <p:cNvGrpSpPr/>
            <p:nvPr/>
          </p:nvGrpSpPr>
          <p:grpSpPr>
            <a:xfrm>
              <a:off x="13302" y="8587"/>
              <a:ext cx="5588" cy="1343"/>
              <a:chOff x="12334" y="3904"/>
              <a:chExt cx="5588" cy="1343"/>
            </a:xfrm>
          </p:grpSpPr>
          <p:sp>
            <p:nvSpPr>
              <p:cNvPr id="20" name="椭圆 19"/>
              <p:cNvSpPr/>
              <p:nvPr/>
            </p:nvSpPr>
            <p:spPr>
              <a:xfrm>
                <a:off x="16448" y="3904"/>
                <a:ext cx="1343" cy="1343"/>
              </a:xfrm>
              <a:prstGeom prst="ellipse">
                <a:avLst/>
              </a:prstGeom>
              <a:ln w="19050">
                <a:solidFill>
                  <a:srgbClr val="207C93"/>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1" name="文本框 20"/>
              <p:cNvSpPr txBox="1"/>
              <p:nvPr/>
            </p:nvSpPr>
            <p:spPr>
              <a:xfrm>
                <a:off x="12334" y="4354"/>
                <a:ext cx="2807" cy="628"/>
              </a:xfrm>
              <a:prstGeom prst="rect">
                <a:avLst/>
              </a:prstGeom>
              <a:noFill/>
            </p:spPr>
            <p:txBody>
              <a:bodyPr wrap="none" rtlCol="0">
                <a:spAutoFit/>
              </a:bodyPr>
              <a:p>
                <a:r>
                  <a:rPr lang="en-US" altLang="zh-CN" sz="2000"/>
                  <a:t>Rule</a:t>
                </a:r>
                <a:r>
                  <a:rPr lang="zh-CN" altLang="en-US" sz="2000"/>
                  <a:t>：</a:t>
                </a:r>
                <a:r>
                  <a:rPr lang="en-US" altLang="zh-CN" sz="2000"/>
                  <a:t>[a, b, c]</a:t>
                </a:r>
                <a:endParaRPr lang="en-US" altLang="zh-CN" sz="2000"/>
              </a:p>
            </p:txBody>
          </p:sp>
          <p:sp>
            <p:nvSpPr>
              <p:cNvPr id="22" name="文本框 21"/>
              <p:cNvSpPr txBox="1"/>
              <p:nvPr/>
            </p:nvSpPr>
            <p:spPr>
              <a:xfrm>
                <a:off x="16345" y="4272"/>
                <a:ext cx="1577" cy="628"/>
              </a:xfrm>
              <a:prstGeom prst="rect">
                <a:avLst/>
              </a:prstGeom>
              <a:noFill/>
            </p:spPr>
            <p:txBody>
              <a:bodyPr wrap="none" rtlCol="0">
                <a:spAutoFit/>
              </a:bodyPr>
              <a:p>
                <a:r>
                  <a:rPr lang="en-US" altLang="zh-CN" sz="2000"/>
                  <a:t>c | b | a</a:t>
                </a:r>
                <a:endParaRPr lang="en-US" altLang="zh-CN" sz="2000"/>
              </a:p>
            </p:txBody>
          </p:sp>
          <p:sp>
            <p:nvSpPr>
              <p:cNvPr id="23" name="虚尾箭头 22"/>
              <p:cNvSpPr/>
              <p:nvPr/>
            </p:nvSpPr>
            <p:spPr>
              <a:xfrm>
                <a:off x="15100" y="4408"/>
                <a:ext cx="1043" cy="503"/>
              </a:xfrm>
              <a:prstGeom prst="stripedRightArrow">
                <a:avLst/>
              </a:prstGeom>
              <a:solidFill>
                <a:srgbClr val="BAD9DF"/>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grpSp>
        <p:sp>
          <p:nvSpPr>
            <p:cNvPr id="24" name="文本框 23"/>
            <p:cNvSpPr txBox="1"/>
            <p:nvPr/>
          </p:nvSpPr>
          <p:spPr>
            <a:xfrm>
              <a:off x="12508" y="8233"/>
              <a:ext cx="487" cy="5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n-lt"/>
                  <a:ea typeface="+mn-ea"/>
                  <a:cs typeface="+mn-cs"/>
                  <a:sym typeface="Helvetica Neue Light" panose="02000503000000020004"/>
                </a:rPr>
                <a:t>or</a:t>
              </a:r>
              <a:endParaRPr kumimoji="0" lang="en-US" altLang="zh-CN" sz="1800" b="0" i="0" u="none" strike="noStrike" cap="none" spc="0" normalizeH="0" baseline="0">
                <a:ln>
                  <a:noFill/>
                </a:ln>
                <a:solidFill>
                  <a:srgbClr val="000000"/>
                </a:solidFill>
                <a:effectLst/>
                <a:uFillTx/>
                <a:latin typeface="+mn-lt"/>
                <a:ea typeface="+mn-ea"/>
                <a:cs typeface="+mn-cs"/>
                <a:sym typeface="Helvetica Neue Light" panose="02000503000000020004"/>
              </a:endParaRPr>
            </a:p>
          </p:txBody>
        </p:sp>
      </p:grpSp>
      <p:grpSp>
        <p:nvGrpSpPr>
          <p:cNvPr id="58" name="组合 57"/>
          <p:cNvGrpSpPr/>
          <p:nvPr/>
        </p:nvGrpSpPr>
        <p:grpSpPr>
          <a:xfrm>
            <a:off x="7567295" y="5669280"/>
            <a:ext cx="3037840" cy="1769110"/>
            <a:chOff x="12608" y="5383"/>
            <a:chExt cx="4168" cy="2320"/>
          </a:xfrm>
        </p:grpSpPr>
        <p:grpSp>
          <p:nvGrpSpPr>
            <p:cNvPr id="35" name="组合 34"/>
            <p:cNvGrpSpPr/>
            <p:nvPr/>
          </p:nvGrpSpPr>
          <p:grpSpPr>
            <a:xfrm>
              <a:off x="12608" y="5485"/>
              <a:ext cx="4169" cy="2116"/>
              <a:chOff x="1844" y="6306"/>
              <a:chExt cx="5836" cy="2846"/>
            </a:xfrm>
          </p:grpSpPr>
          <p:sp>
            <p:nvSpPr>
              <p:cNvPr id="28" name="椭圆 27"/>
              <p:cNvSpPr/>
              <p:nvPr/>
            </p:nvSpPr>
            <p:spPr>
              <a:xfrm>
                <a:off x="3332" y="7307"/>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200" dirty="0" smtClean="0">
                    <a:solidFill>
                      <a:schemeClr val="dk1"/>
                    </a:solidFill>
                  </a:rPr>
                  <a:t>B</a:t>
                </a:r>
                <a:endParaRPr lang="en-US" altLang="zh-CN" sz="1200" dirty="0" smtClean="0">
                  <a:solidFill>
                    <a:schemeClr val="dk1"/>
                  </a:solidFill>
                </a:endParaRPr>
              </a:p>
            </p:txBody>
          </p:sp>
          <p:sp>
            <p:nvSpPr>
              <p:cNvPr id="29" name="椭圆 28"/>
              <p:cNvSpPr/>
              <p:nvPr/>
            </p:nvSpPr>
            <p:spPr>
              <a:xfrm>
                <a:off x="4988" y="6306"/>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wrap="none" rtlCol="0" anchor="ctr"/>
              <a:p>
                <a:pPr algn="ctr"/>
                <a:r>
                  <a:rPr lang="en-US" altLang="zh-CN" sz="1000" dirty="0" smtClean="0">
                    <a:solidFill>
                      <a:schemeClr val="dk1"/>
                    </a:solidFill>
                  </a:rPr>
                  <a:t>D|B</a:t>
                </a:r>
                <a:endParaRPr lang="en-US" altLang="zh-CN" sz="1000" dirty="0" smtClean="0">
                  <a:solidFill>
                    <a:schemeClr val="dk1"/>
                  </a:solidFill>
                </a:endParaRPr>
              </a:p>
            </p:txBody>
          </p:sp>
          <p:sp>
            <p:nvSpPr>
              <p:cNvPr id="30" name="椭圆 29"/>
              <p:cNvSpPr/>
              <p:nvPr/>
            </p:nvSpPr>
            <p:spPr>
              <a:xfrm>
                <a:off x="4989" y="7307"/>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wrap="none" rtlCol="0" anchor="ctr"/>
              <a:p>
                <a:pPr algn="ctr"/>
                <a:r>
                  <a:rPr lang="en-US" altLang="zh-CN" sz="1000" dirty="0" smtClean="0">
                    <a:solidFill>
                      <a:schemeClr val="dk1"/>
                    </a:solidFill>
                  </a:rPr>
                  <a:t>D|B,A</a:t>
                </a:r>
                <a:endParaRPr lang="en-US" altLang="zh-CN" sz="1000" dirty="0" smtClean="0">
                  <a:solidFill>
                    <a:schemeClr val="dk1"/>
                  </a:solidFill>
                </a:endParaRPr>
              </a:p>
            </p:txBody>
          </p:sp>
          <p:sp>
            <p:nvSpPr>
              <p:cNvPr id="27" name="椭圆 26"/>
              <p:cNvSpPr/>
              <p:nvPr/>
            </p:nvSpPr>
            <p:spPr>
              <a:xfrm>
                <a:off x="4987" y="8308"/>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wrap="none" rtlCol="0" anchor="ctr"/>
              <a:p>
                <a:pPr algn="ctr"/>
                <a:r>
                  <a:rPr lang="en-US" altLang="zh-CN" sz="1000" dirty="0" smtClean="0">
                    <a:solidFill>
                      <a:schemeClr val="dk1"/>
                    </a:solidFill>
                  </a:rPr>
                  <a:t>D|B,C</a:t>
                </a:r>
                <a:endParaRPr lang="en-US" altLang="zh-CN" sz="1000" dirty="0" smtClean="0">
                  <a:solidFill>
                    <a:schemeClr val="dk1"/>
                  </a:solidFill>
                </a:endParaRPr>
              </a:p>
            </p:txBody>
          </p:sp>
          <p:sp>
            <p:nvSpPr>
              <p:cNvPr id="34" name="椭圆 33"/>
              <p:cNvSpPr/>
              <p:nvPr/>
            </p:nvSpPr>
            <p:spPr>
              <a:xfrm>
                <a:off x="1844" y="6463"/>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200" dirty="0" smtClean="0">
                    <a:solidFill>
                      <a:schemeClr val="dk1"/>
                    </a:solidFill>
                  </a:rPr>
                  <a:t>A</a:t>
                </a:r>
                <a:endParaRPr lang="en-US" altLang="zh-CN" sz="1200" dirty="0" smtClean="0">
                  <a:solidFill>
                    <a:schemeClr val="dk1"/>
                  </a:solidFill>
                </a:endParaRPr>
              </a:p>
            </p:txBody>
          </p:sp>
          <p:sp>
            <p:nvSpPr>
              <p:cNvPr id="36" name="椭圆 35"/>
              <p:cNvSpPr/>
              <p:nvPr/>
            </p:nvSpPr>
            <p:spPr>
              <a:xfrm>
                <a:off x="1844" y="8151"/>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200" dirty="0" smtClean="0">
                    <a:solidFill>
                      <a:schemeClr val="dk1"/>
                    </a:solidFill>
                  </a:rPr>
                  <a:t>C</a:t>
                </a:r>
                <a:endParaRPr lang="en-US" altLang="zh-CN" sz="1200" dirty="0" smtClean="0">
                  <a:solidFill>
                    <a:schemeClr val="dk1"/>
                  </a:solidFill>
                </a:endParaRPr>
              </a:p>
            </p:txBody>
          </p:sp>
          <p:sp>
            <p:nvSpPr>
              <p:cNvPr id="37" name="椭圆 36"/>
              <p:cNvSpPr/>
              <p:nvPr/>
            </p:nvSpPr>
            <p:spPr>
              <a:xfrm>
                <a:off x="6836" y="7307"/>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200" dirty="0" smtClean="0">
                    <a:solidFill>
                      <a:schemeClr val="dk1"/>
                    </a:solidFill>
                  </a:rPr>
                  <a:t>E</a:t>
                </a:r>
                <a:endParaRPr lang="en-US" altLang="zh-CN" sz="1200" dirty="0" smtClean="0">
                  <a:solidFill>
                    <a:schemeClr val="dk1"/>
                  </a:solidFill>
                </a:endParaRPr>
              </a:p>
            </p:txBody>
          </p:sp>
          <p:cxnSp>
            <p:nvCxnSpPr>
              <p:cNvPr id="38" name="直接箭头连接符 37"/>
              <p:cNvCxnSpPr>
                <a:stCxn id="34" idx="6"/>
                <a:endCxn id="28" idx="1"/>
              </p:cNvCxnSpPr>
              <p:nvPr/>
            </p:nvCxnSpPr>
            <p:spPr>
              <a:xfrm>
                <a:off x="2688" y="6885"/>
                <a:ext cx="767" cy="545"/>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39" name="直接箭头连接符 38"/>
              <p:cNvCxnSpPr>
                <a:stCxn id="36" idx="6"/>
                <a:endCxn id="28" idx="3"/>
              </p:cNvCxnSpPr>
              <p:nvPr/>
            </p:nvCxnSpPr>
            <p:spPr>
              <a:xfrm flipV="1">
                <a:off x="2688" y="8026"/>
                <a:ext cx="767" cy="547"/>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0" name="直接箭头连接符 39"/>
              <p:cNvCxnSpPr>
                <a:stCxn id="28" idx="7"/>
                <a:endCxn id="29" idx="2"/>
              </p:cNvCxnSpPr>
              <p:nvPr/>
            </p:nvCxnSpPr>
            <p:spPr>
              <a:xfrm flipV="1">
                <a:off x="4053" y="6729"/>
                <a:ext cx="935" cy="702"/>
              </a:xfrm>
              <a:prstGeom prst="straightConnector1">
                <a:avLst/>
              </a:prstGeom>
              <a:ln>
                <a:prstDash val="sysDot"/>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28" idx="5"/>
                <a:endCxn id="27" idx="2"/>
              </p:cNvCxnSpPr>
              <p:nvPr/>
            </p:nvCxnSpPr>
            <p:spPr>
              <a:xfrm>
                <a:off x="4053" y="8026"/>
                <a:ext cx="934" cy="705"/>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2" name="直接箭头连接符 41"/>
              <p:cNvCxnSpPr>
                <a:stCxn id="28" idx="6"/>
                <a:endCxn id="30" idx="2"/>
              </p:cNvCxnSpPr>
              <p:nvPr/>
            </p:nvCxnSpPr>
            <p:spPr>
              <a:xfrm>
                <a:off x="4176" y="7729"/>
                <a:ext cx="813"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3" name="直接箭头连接符 42"/>
              <p:cNvCxnSpPr>
                <a:stCxn id="29" idx="6"/>
                <a:endCxn id="37" idx="1"/>
              </p:cNvCxnSpPr>
              <p:nvPr/>
            </p:nvCxnSpPr>
            <p:spPr>
              <a:xfrm>
                <a:off x="5832" y="6728"/>
                <a:ext cx="1127" cy="702"/>
              </a:xfrm>
              <a:prstGeom prst="straightConnector1">
                <a:avLst/>
              </a:prstGeom>
              <a:ln>
                <a:prstDash val="sysDot"/>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4" name="直接箭头连接符 43"/>
              <p:cNvCxnSpPr>
                <a:stCxn id="30" idx="6"/>
                <a:endCxn id="37" idx="2"/>
              </p:cNvCxnSpPr>
              <p:nvPr/>
            </p:nvCxnSpPr>
            <p:spPr>
              <a:xfrm>
                <a:off x="5833" y="7729"/>
                <a:ext cx="1002"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stCxn id="27" idx="6"/>
                <a:endCxn id="37" idx="3"/>
              </p:cNvCxnSpPr>
              <p:nvPr/>
            </p:nvCxnSpPr>
            <p:spPr>
              <a:xfrm flipV="1">
                <a:off x="5831" y="8027"/>
                <a:ext cx="1128" cy="705"/>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grpSp>
        <p:sp>
          <p:nvSpPr>
            <p:cNvPr id="46" name="圆角矩形 45"/>
            <p:cNvSpPr/>
            <p:nvPr/>
          </p:nvSpPr>
          <p:spPr>
            <a:xfrm>
              <a:off x="14649" y="5383"/>
              <a:ext cx="1010" cy="2320"/>
            </a:xfrm>
            <a:prstGeom prst="roundRect">
              <a:avLst/>
            </a:prstGeom>
            <a:noFill/>
            <a:ln>
              <a:solidFill>
                <a:srgbClr val="00B05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7" name="文本框 46"/>
          <p:cNvSpPr txBox="1"/>
          <p:nvPr/>
        </p:nvSpPr>
        <p:spPr>
          <a:xfrm>
            <a:off x="1965960" y="7882890"/>
            <a:ext cx="1701800" cy="3784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常见的两种表示</a:t>
            </a:r>
            <a:endParaRPr kumimoji="0" lang="zh-CN" altLang="en-US" sz="18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endParaRPr>
          </a:p>
        </p:txBody>
      </p:sp>
      <p:sp>
        <p:nvSpPr>
          <p:cNvPr id="48" name="文本框 47"/>
          <p:cNvSpPr txBox="1"/>
          <p:nvPr/>
        </p:nvSpPr>
        <p:spPr>
          <a:xfrm>
            <a:off x="8158798" y="7887970"/>
            <a:ext cx="1862455" cy="3784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都表示当前节点</a:t>
            </a:r>
            <a:r>
              <a:rPr kumimoji="0" lang="en-US" altLang="zh-CN" sz="18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D</a:t>
            </a:r>
            <a:endParaRPr kumimoji="0" lang="en-US" altLang="zh-CN" sz="18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en-US" altLang="zh-CN" b="1" dirty="0">
                <a:latin typeface="Helvetica Neue Bold" panose="02000503000000020004" charset="0"/>
                <a:cs typeface="Helvetica Neue Bold" panose="02000503000000020004" charset="0"/>
                <a:sym typeface="+mn-ea"/>
              </a:rPr>
              <a:t>GrowHON</a:t>
            </a:r>
            <a:r>
              <a:rPr lang="zh-CN" altLang="en-US" b="1" dirty="0">
                <a:latin typeface="Helvetica Neue Bold" panose="02000503000000020004" charset="0"/>
                <a:cs typeface="Helvetica Neue Bold" panose="02000503000000020004" charset="0"/>
                <a:sym typeface="+mn-ea"/>
              </a:rPr>
              <a:t>：利用树结构抽取高阶依赖规则</a:t>
            </a:r>
            <a:endParaRPr b="1">
              <a:latin typeface="Helvetica Neue Bold" panose="02000503000000020004" charset="0"/>
              <a:cs typeface="Helvetica Neue Bold" panose="02000503000000020004" charset="0"/>
            </a:endParaRPr>
          </a:p>
        </p:txBody>
      </p:sp>
      <p:sp>
        <p:nvSpPr>
          <p:cNvPr id="147" name="更多“人工智能&amp;复杂系统”的知识，请关注官网：pattern.swarma.org"/>
          <p:cNvSpPr txBox="1"/>
          <p:nvPr/>
        </p:nvSpPr>
        <p:spPr>
          <a:xfrm>
            <a:off x="369422" y="8821420"/>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3" name="文本框 2"/>
          <p:cNvSpPr txBox="1"/>
          <p:nvPr/>
        </p:nvSpPr>
        <p:spPr>
          <a:xfrm>
            <a:off x="669925" y="8045450"/>
            <a:ext cx="11048365" cy="460375"/>
          </a:xfrm>
          <a:prstGeom prst="rect">
            <a:avLst/>
          </a:prstGeom>
          <a:noFill/>
        </p:spPr>
        <p:txBody>
          <a:bodyPr wrap="square" rtlCol="0">
            <a:spAutoFit/>
          </a:bodyPr>
          <a:p>
            <a:pPr algn="l"/>
            <a:r>
              <a:rPr lang="zh-CN" altLang="en-US" sz="1200"/>
              <a:t>Krieg, S. J., Kogge, P. M., &amp; Chawla, N. V. (2021). </a:t>
            </a:r>
            <a:r>
              <a:rPr lang="zh-CN" altLang="en-US" sz="1200" b="1">
                <a:latin typeface="Helvetica Neue Bold" panose="02000503000000020004" charset="0"/>
                <a:cs typeface="Helvetica Neue Bold" panose="02000503000000020004" charset="0"/>
              </a:rPr>
              <a:t>GrowHON: A Scalable Algorithm for Growing Higher-order Networks of Sequences</a:t>
            </a:r>
            <a:r>
              <a:rPr lang="zh-CN" altLang="en-US" sz="1200"/>
              <a:t>., </a:t>
            </a:r>
            <a:r>
              <a:rPr lang="zh-CN" altLang="en-US" sz="1200" i="1">
                <a:latin typeface="Helvetica Neue Light Italic" panose="02000503000000020004" charset="0"/>
                <a:cs typeface="Helvetica Neue Light Italic" panose="02000503000000020004" charset="0"/>
              </a:rPr>
              <a:t>Complex Networks &amp; Their Applications IX</a:t>
            </a:r>
            <a:r>
              <a:rPr lang="en-US" altLang="zh-CN" sz="1200"/>
              <a:t>, </a:t>
            </a:r>
            <a:r>
              <a:rPr lang="zh-CN" altLang="en-US" sz="1200"/>
              <a:t>Vol. 944, pp. 485–496.</a:t>
            </a:r>
            <a:endParaRPr lang="zh-CN" altLang="en-US" sz="1200"/>
          </a:p>
        </p:txBody>
      </p:sp>
      <p:sp>
        <p:nvSpPr>
          <p:cNvPr id="31" name="矩形 30"/>
          <p:cNvSpPr/>
          <p:nvPr/>
        </p:nvSpPr>
        <p:spPr>
          <a:xfrm>
            <a:off x="591185" y="8082915"/>
            <a:ext cx="36000" cy="3714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2" name="文本框 31"/>
          <p:cNvSpPr txBox="1"/>
          <p:nvPr/>
        </p:nvSpPr>
        <p:spPr>
          <a:xfrm>
            <a:off x="866775" y="2212975"/>
            <a:ext cx="10850880" cy="922020"/>
          </a:xfrm>
          <a:prstGeom prst="rect">
            <a:avLst/>
          </a:prstGeom>
          <a:noFill/>
        </p:spPr>
        <p:txBody>
          <a:bodyPr wrap="square" rtlCol="0">
            <a:spAutoFit/>
          </a:bodyPr>
          <a:p>
            <a:pPr algn="l" fontAlgn="auto">
              <a:lnSpc>
                <a:spcPct val="150000"/>
              </a:lnSpc>
            </a:pPr>
            <a:r>
              <a:rPr lang="en-US" altLang="zh-CN" sz="1800"/>
              <a:t>BuildHON</a:t>
            </a:r>
            <a:r>
              <a:rPr lang="zh-CN" altLang="en-US" sz="1800"/>
              <a:t>算法为了抽取高阶规则，将路径拆分成长度为</a:t>
            </a:r>
            <a:r>
              <a:rPr lang="en-US" altLang="zh-CN" sz="1800"/>
              <a:t>1</a:t>
            </a:r>
            <a:r>
              <a:rPr lang="zh-CN" altLang="en-US" sz="1800"/>
              <a:t>，</a:t>
            </a:r>
            <a:r>
              <a:rPr lang="en-US" altLang="zh-CN" sz="1800"/>
              <a:t>2</a:t>
            </a:r>
            <a:r>
              <a:rPr lang="zh-CN" altLang="en-US" sz="1800"/>
              <a:t>，……，</a:t>
            </a:r>
            <a:r>
              <a:rPr lang="en-US" altLang="zh-CN" sz="1800"/>
              <a:t>k</a:t>
            </a:r>
            <a:r>
              <a:rPr lang="zh-CN" altLang="en-US" sz="1800"/>
              <a:t>（</a:t>
            </a:r>
            <a:r>
              <a:rPr lang="en-US" altLang="zh-CN" sz="1800"/>
              <a:t>k</a:t>
            </a:r>
            <a:r>
              <a:rPr lang="zh-CN" altLang="en-US" sz="1800"/>
              <a:t>为最大阶）的子片段，分别统计子片段出现的次数，</a:t>
            </a:r>
            <a:r>
              <a:rPr lang="zh-CN" altLang="en-US" sz="1800">
                <a:solidFill>
                  <a:srgbClr val="FF0000"/>
                </a:solidFill>
              </a:rPr>
              <a:t>自下而上</a:t>
            </a:r>
            <a:r>
              <a:rPr lang="zh-CN" altLang="en-US" sz="1800"/>
              <a:t>地抽取高阶依赖关系。这个过程是</a:t>
            </a:r>
            <a:r>
              <a:rPr lang="zh-CN" altLang="en-US" sz="1800" b="1"/>
              <a:t>耗时的</a:t>
            </a:r>
            <a:r>
              <a:rPr lang="zh-CN" altLang="en-US" sz="1800"/>
              <a:t>，且有</a:t>
            </a:r>
            <a:r>
              <a:rPr lang="zh-CN" altLang="en-US" sz="1800" b="1"/>
              <a:t>较高的计算成本</a:t>
            </a:r>
            <a:r>
              <a:rPr lang="zh-CN" altLang="en-US" sz="1800"/>
              <a:t>。</a:t>
            </a:r>
            <a:endParaRPr lang="zh-CN" altLang="en-US" sz="1800"/>
          </a:p>
        </p:txBody>
      </p:sp>
      <p:pic>
        <p:nvPicPr>
          <p:cNvPr id="33" name="图片 32"/>
          <p:cNvPicPr>
            <a:picLocks noChangeAspect="1"/>
          </p:cNvPicPr>
          <p:nvPr/>
        </p:nvPicPr>
        <p:blipFill>
          <a:blip r:embed="rId3"/>
          <a:stretch>
            <a:fillRect/>
          </a:stretch>
        </p:blipFill>
        <p:spPr>
          <a:xfrm>
            <a:off x="2397760" y="3509010"/>
            <a:ext cx="6921500" cy="3957320"/>
          </a:xfrm>
          <a:prstGeom prst="rect">
            <a:avLst/>
          </a:prstGeom>
        </p:spPr>
      </p:pic>
      <p:sp>
        <p:nvSpPr>
          <p:cNvPr id="5" name="灯片编号占位符 3"/>
          <p:cNvSpPr>
            <a:spLocks noGrp="1"/>
          </p:cNvSpPr>
          <p:nvPr/>
        </p:nvSpPr>
        <p:spPr>
          <a:xfrm>
            <a:off x="8826499" y="773525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更多“人工智能&amp;复杂系统”的知识，请关注官网：pattern.swarma.org"/>
          <p:cNvSpPr txBox="1"/>
          <p:nvPr/>
        </p:nvSpPr>
        <p:spPr>
          <a:xfrm>
            <a:off x="369422" y="8821420"/>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2" name="标题 1"/>
          <p:cNvSpPr/>
          <p:nvPr>
            <p:ph type="title"/>
          </p:nvPr>
        </p:nvSpPr>
        <p:spPr/>
        <p:txBody>
          <a:bodyPr/>
          <a:p>
            <a:r>
              <a:rPr lang="zh-CN" altLang="en-US">
                <a:sym typeface="+mn-ea"/>
              </a:rPr>
              <a:t>GrowHON算法</a:t>
            </a:r>
            <a:r>
              <a:rPr lang="zh-CN" altLang="en-US">
                <a:sym typeface="+mn-ea"/>
              </a:rPr>
              <a:t>框架</a:t>
            </a:r>
            <a:endParaRPr lang="zh-CN" altLang="en-US">
              <a:sym typeface="+mn-ea"/>
            </a:endParaRPr>
          </a:p>
        </p:txBody>
      </p:sp>
      <p:pic>
        <p:nvPicPr>
          <p:cNvPr id="3" name="图片 2"/>
          <p:cNvPicPr>
            <a:picLocks noChangeAspect="1"/>
          </p:cNvPicPr>
          <p:nvPr/>
        </p:nvPicPr>
        <p:blipFill>
          <a:blip r:embed="rId3"/>
          <a:stretch>
            <a:fillRect/>
          </a:stretch>
        </p:blipFill>
        <p:spPr>
          <a:xfrm>
            <a:off x="2458085" y="3848100"/>
            <a:ext cx="8077835" cy="4361815"/>
          </a:xfrm>
          <a:prstGeom prst="rect">
            <a:avLst/>
          </a:prstGeom>
        </p:spPr>
      </p:pic>
      <p:sp>
        <p:nvSpPr>
          <p:cNvPr id="4" name="文本框 3"/>
          <p:cNvSpPr txBox="1"/>
          <p:nvPr/>
        </p:nvSpPr>
        <p:spPr>
          <a:xfrm>
            <a:off x="1390015" y="2140585"/>
            <a:ext cx="8580120" cy="1614805"/>
          </a:xfrm>
          <a:prstGeom prst="rect">
            <a:avLst/>
          </a:prstGeom>
          <a:noFill/>
        </p:spPr>
        <p:txBody>
          <a:bodyPr wrap="none" rtlCol="0">
            <a:spAutoFit/>
          </a:bodyPr>
          <a:p>
            <a:pPr algn="l" fontAlgn="auto">
              <a:lnSpc>
                <a:spcPct val="150000"/>
              </a:lnSpc>
            </a:pPr>
            <a:r>
              <a:rPr lang="zh-CN" altLang="en-US" sz="1800"/>
              <a:t>GrowHON通过三个阶段实现高阶网络</a:t>
            </a:r>
            <a:r>
              <a:rPr lang="en-US" altLang="zh-CN" sz="1800"/>
              <a:t>HON</a:t>
            </a:r>
            <a:r>
              <a:rPr lang="zh-CN" altLang="en-US" sz="1800"/>
              <a:t>生成的目标：</a:t>
            </a:r>
            <a:endParaRPr lang="zh-CN" altLang="en-US"/>
          </a:p>
          <a:p>
            <a:pPr marL="342900" indent="-342900" algn="l" fontAlgn="auto">
              <a:lnSpc>
                <a:spcPct val="150000"/>
              </a:lnSpc>
              <a:buAutoNum type="arabicPeriod"/>
            </a:pPr>
            <a:r>
              <a:rPr lang="zh-CN" altLang="en-US" sz="1600" b="1">
                <a:latin typeface="Helvetica Neue Bold" panose="02000503000000020004" charset="0"/>
              </a:rPr>
              <a:t>生成</a:t>
            </a:r>
            <a:r>
              <a:rPr lang="zh-CN" altLang="en-US" sz="1600"/>
              <a:t>（</a:t>
            </a:r>
            <a:r>
              <a:rPr lang="en-US" altLang="zh-CN" sz="1600"/>
              <a:t>Grow</a:t>
            </a:r>
            <a:r>
              <a:rPr lang="zh-CN" altLang="en-US" sz="1600"/>
              <a:t>）序列树，这是一个冗余的原始序列表示，便于后续有效的修剪和提取。</a:t>
            </a:r>
            <a:endParaRPr lang="zh-CN" altLang="en-US" sz="1600"/>
          </a:p>
          <a:p>
            <a:pPr marL="342900" indent="-342900" algn="l" fontAlgn="auto">
              <a:lnSpc>
                <a:spcPct val="150000"/>
              </a:lnSpc>
              <a:buAutoNum type="arabicPeriod"/>
            </a:pPr>
            <a:r>
              <a:rPr lang="zh-CN" altLang="en-US" sz="1600" b="1">
                <a:latin typeface="Helvetica Neue Bold" panose="02000503000000020004" charset="0"/>
              </a:rPr>
              <a:t>修剪</a:t>
            </a:r>
            <a:r>
              <a:rPr lang="zh-CN" altLang="en-US" sz="1600"/>
              <a:t>（</a:t>
            </a:r>
            <a:r>
              <a:rPr lang="en-US" altLang="zh-CN" sz="1600"/>
              <a:t>Prune</a:t>
            </a:r>
            <a:r>
              <a:rPr lang="zh-CN" altLang="en-US" sz="1600"/>
              <a:t>）统计上无关紧要的序列。修剪是</a:t>
            </a:r>
            <a:r>
              <a:rPr lang="zh-CN" altLang="en-US" sz="1600">
                <a:solidFill>
                  <a:srgbClr val="FF0000"/>
                </a:solidFill>
              </a:rPr>
              <a:t>自上向下</a:t>
            </a:r>
            <a:r>
              <a:rPr lang="zh-CN" altLang="en-US" sz="1600"/>
              <a:t>的，以确保保留所有高阶依赖项。</a:t>
            </a:r>
            <a:endParaRPr lang="zh-CN" altLang="en-US" sz="1600"/>
          </a:p>
          <a:p>
            <a:pPr marL="342900" indent="-342900" algn="l" fontAlgn="auto">
              <a:lnSpc>
                <a:spcPct val="150000"/>
              </a:lnSpc>
              <a:buAutoNum type="arabicPeriod"/>
            </a:pPr>
            <a:r>
              <a:rPr lang="zh-CN" altLang="en-US" sz="1600"/>
              <a:t>通过将序列转换为边的方式</a:t>
            </a:r>
            <a:r>
              <a:rPr lang="zh-CN" altLang="en-US" sz="1600" b="1">
                <a:latin typeface="Helvetica Neue Bold" panose="02000503000000020004" charset="0"/>
              </a:rPr>
              <a:t>提取</a:t>
            </a:r>
            <a:r>
              <a:rPr lang="zh-CN" altLang="en-US" sz="1600"/>
              <a:t>（</a:t>
            </a:r>
            <a:r>
              <a:rPr lang="en-US" altLang="zh-CN" sz="1600"/>
              <a:t>Extract</a:t>
            </a:r>
            <a:r>
              <a:rPr lang="zh-CN" altLang="en-US" sz="1600"/>
              <a:t>）序列，并保持网络的拓扑完整性。</a:t>
            </a:r>
            <a:endParaRPr lang="zh-CN" altLang="en-US" sz="1600"/>
          </a:p>
        </p:txBody>
      </p:sp>
      <p:sp>
        <p:nvSpPr>
          <p:cNvPr id="5" name="灯片编号占位符 3"/>
          <p:cNvSpPr>
            <a:spLocks noGrp="1"/>
          </p:cNvSpPr>
          <p:nvPr/>
        </p:nvSpPr>
        <p:spPr>
          <a:xfrm>
            <a:off x="8826499" y="773525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a:spLocks noGrp="1"/>
          </p:cNvSpPr>
          <p:nvPr>
            <p:ph type="title"/>
          </p:nvPr>
        </p:nvSpPr>
        <p:spPr>
          <a:prstGeom prst="rect">
            <a:avLst/>
          </a:prstGeom>
        </p:spPr>
        <p:txBody>
          <a:bodyPr/>
          <a:lstStyle/>
          <a:p>
            <a:r>
              <a:rPr lang="zh-CN" altLang="en-US" dirty="0"/>
              <a:t>背景介绍</a:t>
            </a:r>
            <a:endParaRPr dirty="0"/>
          </a:p>
        </p:txBody>
      </p:sp>
      <p:sp>
        <p:nvSpPr>
          <p:cNvPr id="3" name="灯片编号占位符 2"/>
          <p:cNvSpPr>
            <a:spLocks noGrp="1"/>
          </p:cNvSpPr>
          <p:nvPr>
            <p:ph type="sldNum" sz="quarter" idx="2"/>
          </p:nvPr>
        </p:nvSpPr>
        <p:spPr/>
        <p:txBody>
          <a:bodyPr/>
          <a:lstStyle/>
          <a:p>
            <a:fld id="{86CB4B4D-7CA3-9044-876B-883B54F8677D}" type="slidenum">
              <a:rPr lang="en-US" altLang="zh-CN" smtClean="0"/>
            </a:fld>
            <a:endParaRPr lang="zh-CN" altLang="en-US"/>
          </a:p>
        </p:txBody>
      </p:sp>
      <p:sp>
        <p:nvSpPr>
          <p:cNvPr id="10" name="文本框 9"/>
          <p:cNvSpPr txBox="1"/>
          <p:nvPr/>
        </p:nvSpPr>
        <p:spPr>
          <a:xfrm>
            <a:off x="469900" y="2084873"/>
            <a:ext cx="11963400" cy="1267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25000"/>
              </a:lnSpc>
            </a:pPr>
            <a:r>
              <a:rPr lang="zh-CN" altLang="en-US" sz="3200" b="1" dirty="0">
                <a:solidFill>
                  <a:schemeClr val="tx1"/>
                </a:solidFill>
                <a:latin typeface="微软雅黑" panose="020B0503020204020204" charset="-122"/>
                <a:ea typeface="微软雅黑" panose="020B0503020204020204" charset="-122"/>
              </a:rPr>
              <a:t>高阶依赖：一条具有</a:t>
            </a:r>
            <a:r>
              <a:rPr lang="zh-CN" altLang="en-US" sz="3200" b="1" dirty="0">
                <a:solidFill>
                  <a:srgbClr val="FF0000"/>
                </a:solidFill>
                <a:latin typeface="微软雅黑" panose="020B0503020204020204" charset="-122"/>
                <a:ea typeface="微软雅黑" panose="020B0503020204020204" charset="-122"/>
              </a:rPr>
              <a:t>非马尔可夫性</a:t>
            </a:r>
            <a:r>
              <a:rPr lang="zh-CN" altLang="en-US" sz="3200" b="1" dirty="0">
                <a:solidFill>
                  <a:schemeClr val="tx1"/>
                </a:solidFill>
                <a:latin typeface="微软雅黑" panose="020B0503020204020204" charset="-122"/>
                <a:ea typeface="微软雅黑" panose="020B0503020204020204" charset="-122"/>
              </a:rPr>
              <a:t>，可以反映</a:t>
            </a:r>
            <a:r>
              <a:rPr lang="zh-CN" altLang="en-US" sz="3200" b="1" dirty="0">
                <a:solidFill>
                  <a:srgbClr val="FF0000"/>
                </a:solidFill>
                <a:latin typeface="微软雅黑" panose="020B0503020204020204" charset="-122"/>
                <a:ea typeface="微软雅黑" panose="020B0503020204020204" charset="-122"/>
              </a:rPr>
              <a:t>多个体</a:t>
            </a:r>
            <a:r>
              <a:rPr lang="zh-CN" altLang="en-US" sz="3200" b="1" dirty="0">
                <a:solidFill>
                  <a:schemeClr val="tx1"/>
                </a:solidFill>
                <a:latin typeface="微软雅黑" panose="020B0503020204020204" charset="-122"/>
                <a:ea typeface="微软雅黑" panose="020B0503020204020204" charset="-122"/>
              </a:rPr>
              <a:t>间的</a:t>
            </a:r>
            <a:r>
              <a:rPr lang="zh-CN" altLang="en-US" sz="3200" b="1" dirty="0">
                <a:solidFill>
                  <a:srgbClr val="FF0000"/>
                </a:solidFill>
                <a:latin typeface="微软雅黑" panose="020B0503020204020204" charset="-122"/>
                <a:ea typeface="微软雅黑" panose="020B0503020204020204" charset="-122"/>
              </a:rPr>
              <a:t>直接或间接的影响</a:t>
            </a:r>
            <a:r>
              <a:rPr lang="zh-CN" altLang="en-US" sz="3200" b="1" dirty="0">
                <a:solidFill>
                  <a:schemeClr val="tx1"/>
                </a:solidFill>
                <a:latin typeface="微软雅黑" panose="020B0503020204020204" charset="-122"/>
                <a:ea typeface="微软雅黑" panose="020B0503020204020204" charset="-122"/>
              </a:rPr>
              <a:t>的</a:t>
            </a:r>
            <a:r>
              <a:rPr lang="zh-CN" altLang="en-US" sz="3200" b="1" dirty="0">
                <a:solidFill>
                  <a:srgbClr val="FF0000"/>
                </a:solidFill>
                <a:latin typeface="微软雅黑" panose="020B0503020204020204" charset="-122"/>
                <a:ea typeface="微软雅黑" panose="020B0503020204020204" charset="-122"/>
              </a:rPr>
              <a:t>序列</a:t>
            </a:r>
            <a:endParaRPr lang="en-US" altLang="zh-CN" sz="3200" b="1" dirty="0">
              <a:solidFill>
                <a:srgbClr val="FF0000"/>
              </a:solidFill>
              <a:latin typeface="微软雅黑" panose="020B0503020204020204" charset="-122"/>
              <a:ea typeface="微软雅黑" panose="020B0503020204020204" charset="-122"/>
            </a:endParaRPr>
          </a:p>
        </p:txBody>
      </p:sp>
      <p:sp>
        <p:nvSpPr>
          <p:cNvPr id="14" name="文本框 13"/>
          <p:cNvSpPr txBox="1"/>
          <p:nvPr/>
        </p:nvSpPr>
        <p:spPr>
          <a:xfrm>
            <a:off x="5624470" y="9023290"/>
            <a:ext cx="2067874" cy="400110"/>
          </a:xfrm>
          <a:prstGeom prst="rect">
            <a:avLst/>
          </a:prstGeom>
          <a:noFill/>
        </p:spPr>
        <p:txBody>
          <a:bodyPr wrap="square">
            <a:spAutoFit/>
          </a:bodyPr>
          <a:lstStyle/>
          <a:p>
            <a:pPr algn="ctr">
              <a:lnSpc>
                <a:spcPct val="100000"/>
              </a:lnSpc>
            </a:pPr>
            <a:r>
              <a:rPr lang="en-US" altLang="zh-CN" sz="2000" b="1" dirty="0">
                <a:latin typeface="微软雅黑" panose="020B0503020204020204" charset="-122"/>
                <a:ea typeface="微软雅黑" panose="020B0503020204020204" charset="-122"/>
                <a:cs typeface="等线"/>
              </a:rPr>
              <a:t>web</a:t>
            </a:r>
            <a:r>
              <a:rPr lang="zh-CN" altLang="en-US" sz="2000" b="1" dirty="0">
                <a:latin typeface="微软雅黑" panose="020B0503020204020204" charset="-122"/>
                <a:ea typeface="微软雅黑" panose="020B0503020204020204" charset="-122"/>
                <a:cs typeface="等线"/>
              </a:rPr>
              <a:t>点击流数据</a:t>
            </a:r>
            <a:endParaRPr lang="zh-CN" altLang="en-US" sz="2000" b="1" dirty="0">
              <a:latin typeface="微软雅黑" panose="020B0503020204020204" charset="-122"/>
              <a:ea typeface="微软雅黑" panose="020B0503020204020204" charset="-122"/>
              <a:cs typeface="等线"/>
            </a:endParaRPr>
          </a:p>
        </p:txBody>
      </p:sp>
      <p:grpSp>
        <p:nvGrpSpPr>
          <p:cNvPr id="21" name="组合 20"/>
          <p:cNvGrpSpPr/>
          <p:nvPr/>
        </p:nvGrpSpPr>
        <p:grpSpPr>
          <a:xfrm>
            <a:off x="2889956" y="3352079"/>
            <a:ext cx="7732888" cy="5646664"/>
            <a:chOff x="5034844" y="2396816"/>
            <a:chExt cx="7834489" cy="5932311"/>
          </a:xfrm>
        </p:grpSpPr>
        <p:grpSp>
          <p:nvGrpSpPr>
            <p:cNvPr id="22" name="组合 21"/>
            <p:cNvGrpSpPr/>
            <p:nvPr/>
          </p:nvGrpSpPr>
          <p:grpSpPr>
            <a:xfrm>
              <a:off x="5113866" y="2396816"/>
              <a:ext cx="7755467" cy="5932311"/>
              <a:chOff x="2129820" y="2906968"/>
              <a:chExt cx="8195857" cy="5932311"/>
            </a:xfrm>
          </p:grpSpPr>
          <p:pic>
            <p:nvPicPr>
              <p:cNvPr id="26" name="图片 25"/>
              <p:cNvPicPr>
                <a:picLocks noChangeAspect="1"/>
              </p:cNvPicPr>
              <p:nvPr/>
            </p:nvPicPr>
            <p:blipFill>
              <a:blip r:embed="rId1"/>
              <a:stretch>
                <a:fillRect/>
              </a:stretch>
            </p:blipFill>
            <p:spPr>
              <a:xfrm>
                <a:off x="2129820" y="2906968"/>
                <a:ext cx="8195857" cy="5932311"/>
              </a:xfrm>
              <a:prstGeom prst="rect">
                <a:avLst/>
              </a:prstGeom>
            </p:spPr>
          </p:pic>
          <p:cxnSp>
            <p:nvCxnSpPr>
              <p:cNvPr id="27" name="直接连接符 26"/>
              <p:cNvCxnSpPr/>
              <p:nvPr/>
            </p:nvCxnSpPr>
            <p:spPr>
              <a:xfrm>
                <a:off x="5621115" y="4828902"/>
                <a:ext cx="179568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660626" y="5873124"/>
                <a:ext cx="179568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5113866" y="5362971"/>
              <a:ext cx="42897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Times New Roman" panose="02020603050405020304" pitchFamily="18" charset="0"/>
                  <a:sym typeface="Helvetica Neue Light" panose="02000503000000020004"/>
                </a:rPr>
                <a:t>b</a:t>
              </a:r>
              <a:endParaRPr kumimoji="0" lang="zh-CN" altLang="en-US" sz="2800" b="1"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Times New Roman" panose="02020603050405020304" pitchFamily="18" charset="0"/>
                <a:sym typeface="Helvetica Neue Light" panose="02000503000000020004"/>
              </a:endParaRPr>
            </a:p>
          </p:txBody>
        </p:sp>
        <p:sp>
          <p:nvSpPr>
            <p:cNvPr id="24" name="文本框 23"/>
            <p:cNvSpPr txBox="1"/>
            <p:nvPr/>
          </p:nvSpPr>
          <p:spPr>
            <a:xfrm>
              <a:off x="5034844" y="2838818"/>
              <a:ext cx="42897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lang="en-US" altLang="zh-CN" sz="2800" b="1" dirty="0">
                  <a:latin typeface="微软雅黑" panose="020B0503020204020204" charset="-122"/>
                  <a:ea typeface="微软雅黑" panose="020B0503020204020204" charset="-122"/>
                  <a:cs typeface="Times New Roman" panose="02020603050405020304" pitchFamily="18" charset="0"/>
                </a:rPr>
                <a:t>a</a:t>
              </a:r>
              <a:endParaRPr kumimoji="0" lang="zh-CN" altLang="en-US" sz="2800" b="1"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Times New Roman" panose="02020603050405020304" pitchFamily="18" charset="0"/>
                <a:sym typeface="Helvetica Neue Light" panose="02000503000000020004"/>
              </a:endParaRPr>
            </a:p>
          </p:txBody>
        </p:sp>
        <p:sp>
          <p:nvSpPr>
            <p:cNvPr id="25" name="文本框 24"/>
            <p:cNvSpPr txBox="1"/>
            <p:nvPr/>
          </p:nvSpPr>
          <p:spPr>
            <a:xfrm>
              <a:off x="5113866" y="6659703"/>
              <a:ext cx="42897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lang="en-US" altLang="zh-CN" sz="2800" b="1" dirty="0">
                  <a:latin typeface="微软雅黑" panose="020B0503020204020204" charset="-122"/>
                  <a:ea typeface="微软雅黑" panose="020B0503020204020204" charset="-122"/>
                  <a:cs typeface="Times New Roman" panose="02020603050405020304" pitchFamily="18" charset="0"/>
                </a:rPr>
                <a:t>c</a:t>
              </a:r>
              <a:endParaRPr kumimoji="0" lang="zh-CN" altLang="en-US" sz="2800" b="1"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Times New Roman" panose="02020603050405020304" pitchFamily="18" charset="0"/>
                <a:sym typeface="Helvetica Neue Light" panose="02000503000000020004"/>
              </a:endParaRPr>
            </a:p>
          </p:txBody>
        </p:sp>
      </p:grpSp>
      <p:sp>
        <p:nvSpPr>
          <p:cNvPr id="15" name="文本框 14"/>
          <p:cNvSpPr txBox="1"/>
          <p:nvPr/>
        </p:nvSpPr>
        <p:spPr>
          <a:xfrm>
            <a:off x="1502500" y="4676745"/>
            <a:ext cx="1888867" cy="400110"/>
          </a:xfrm>
          <a:prstGeom prst="rect">
            <a:avLst/>
          </a:prstGeom>
          <a:noFill/>
        </p:spPr>
        <p:txBody>
          <a:bodyPr wrap="square" anchor="b">
            <a:spAutoFit/>
          </a:bodyPr>
          <a:lstStyle/>
          <a:p>
            <a:pPr algn="l" defTabSz="914400" hangingPunct="1"/>
            <a:r>
              <a:rPr lang="zh-CN" altLang="en-US" sz="2000" kern="1200" dirty="0">
                <a:solidFill>
                  <a:srgbClr val="121212"/>
                </a:solidFill>
                <a:latin typeface="微软雅黑" panose="020B0503020204020204" charset="-122"/>
                <a:ea typeface="微软雅黑" panose="020B0503020204020204" charset="-122"/>
              </a:rPr>
              <a:t>二阶依赖</a:t>
            </a:r>
            <a:endParaRPr lang="zh-CN" altLang="en-US" sz="2000" kern="1200" dirty="0">
              <a:latin typeface="微软雅黑" panose="020B0503020204020204" charset="-122"/>
              <a:ea typeface="微软雅黑" panose="020B0503020204020204" charset="-122"/>
            </a:endParaRPr>
          </a:p>
        </p:txBody>
      </p:sp>
      <p:sp>
        <p:nvSpPr>
          <p:cNvPr id="16" name="文本框 15"/>
          <p:cNvSpPr txBox="1"/>
          <p:nvPr/>
        </p:nvSpPr>
        <p:spPr>
          <a:xfrm>
            <a:off x="1502500" y="5803357"/>
            <a:ext cx="1888867" cy="400110"/>
          </a:xfrm>
          <a:prstGeom prst="rect">
            <a:avLst/>
          </a:prstGeom>
          <a:noFill/>
        </p:spPr>
        <p:txBody>
          <a:bodyPr wrap="square" anchor="b">
            <a:spAutoFit/>
          </a:bodyPr>
          <a:lstStyle/>
          <a:p>
            <a:pPr algn="l" defTabSz="914400" hangingPunct="1"/>
            <a:r>
              <a:rPr lang="zh-CN" altLang="en-US" sz="2000" kern="1200" dirty="0">
                <a:solidFill>
                  <a:srgbClr val="121212"/>
                </a:solidFill>
                <a:latin typeface="微软雅黑" panose="020B0503020204020204" charset="-122"/>
                <a:ea typeface="微软雅黑" panose="020B0503020204020204" charset="-122"/>
              </a:rPr>
              <a:t>二阶依赖</a:t>
            </a:r>
            <a:endParaRPr lang="zh-CN" altLang="en-US" sz="2000" kern="1200" dirty="0">
              <a:latin typeface="微软雅黑" panose="020B0503020204020204" charset="-122"/>
              <a:ea typeface="微软雅黑" panose="020B050302020402020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altLang="en-US">
                <a:sym typeface="+mn-ea"/>
              </a:rPr>
              <a:t>GrowHON算法步骤</a:t>
            </a:r>
            <a:r>
              <a:rPr lang="en-US" altLang="zh-CN">
                <a:sym typeface="+mn-ea"/>
              </a:rPr>
              <a:t> 1</a:t>
            </a:r>
            <a:endParaRPr lang="en-US" altLang="zh-CN">
              <a:sym typeface="+mn-ea"/>
            </a:endParaRPr>
          </a:p>
        </p:txBody>
      </p:sp>
      <p:sp>
        <p:nvSpPr>
          <p:cNvPr id="147" name="更多“人工智能&amp;复杂系统”的知识，请关注官网：pattern.swarma.org"/>
          <p:cNvSpPr txBox="1"/>
          <p:nvPr/>
        </p:nvSpPr>
        <p:spPr>
          <a:xfrm>
            <a:off x="369422" y="8821420"/>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pic>
        <p:nvPicPr>
          <p:cNvPr id="2" name="图片 1" descr="/private/var/folders/l_/8xz7nnq978b9r5c5ck75ypsm0000gn/T/com.kingsoft.wpsoffice.mac/photoedit2/20220729170756/temp.pngtemp"/>
          <p:cNvPicPr>
            <a:picLocks noChangeAspect="1"/>
          </p:cNvPicPr>
          <p:nvPr/>
        </p:nvPicPr>
        <p:blipFill>
          <a:blip r:embed="rId3"/>
          <a:stretch>
            <a:fillRect/>
          </a:stretch>
        </p:blipFill>
        <p:spPr>
          <a:xfrm>
            <a:off x="24765" y="2105660"/>
            <a:ext cx="13007975" cy="4126865"/>
          </a:xfrm>
          <a:prstGeom prst="rect">
            <a:avLst/>
          </a:prstGeom>
        </p:spPr>
      </p:pic>
      <p:grpSp>
        <p:nvGrpSpPr>
          <p:cNvPr id="11" name="组合 10"/>
          <p:cNvGrpSpPr/>
          <p:nvPr/>
        </p:nvGrpSpPr>
        <p:grpSpPr>
          <a:xfrm>
            <a:off x="525780" y="6603365"/>
            <a:ext cx="11628120" cy="1267460"/>
            <a:chOff x="825" y="3476"/>
            <a:chExt cx="18312" cy="1996"/>
          </a:xfrm>
        </p:grpSpPr>
        <p:sp>
          <p:nvSpPr>
            <p:cNvPr id="3" name="文本框 2"/>
            <p:cNvSpPr txBox="1"/>
            <p:nvPr/>
          </p:nvSpPr>
          <p:spPr>
            <a:xfrm>
              <a:off x="825" y="3476"/>
              <a:ext cx="2658" cy="580"/>
            </a:xfrm>
            <a:prstGeom prst="rect">
              <a:avLst/>
            </a:prstGeom>
            <a:noFill/>
          </p:spPr>
          <p:txBody>
            <a:bodyPr wrap="none" rtlCol="0">
              <a:spAutoFit/>
            </a:bodyPr>
            <a:p>
              <a:r>
                <a:rPr lang="zh-CN" altLang="en-US" sz="1800" b="1">
                  <a:latin typeface="Helvetica Neue Bold" panose="02000503000000020004" charset="0"/>
                  <a:cs typeface="Helvetica Neue Bold" panose="02000503000000020004" charset="0"/>
                </a:rPr>
                <a:t>第一步：</a:t>
              </a:r>
              <a:r>
                <a:rPr lang="en-US" altLang="zh-CN" sz="1800" b="1">
                  <a:latin typeface="Helvetica Neue Bold" panose="02000503000000020004" charset="0"/>
                  <a:cs typeface="Helvetica Neue Bold" panose="02000503000000020004" charset="0"/>
                </a:rPr>
                <a:t>Grow</a:t>
              </a:r>
              <a:endParaRPr lang="en-US" altLang="zh-CN" sz="1800" b="1">
                <a:latin typeface="Helvetica Neue Bold" panose="02000503000000020004" charset="0"/>
                <a:cs typeface="Helvetica Neue Bold" panose="02000503000000020004" charset="0"/>
              </a:endParaRPr>
            </a:p>
          </p:txBody>
        </p:sp>
        <mc:AlternateContent xmlns:mc="http://schemas.openxmlformats.org/markup-compatibility/2006">
          <mc:Choice xmlns:a14="http://schemas.microsoft.com/office/drawing/2010/main" Requires="a14">
            <p:sp>
              <p:nvSpPr>
                <p:cNvPr id="4" name="文本框 3"/>
                <p:cNvSpPr txBox="1"/>
                <p:nvPr/>
              </p:nvSpPr>
              <p:spPr>
                <a:xfrm>
                  <a:off x="828" y="4165"/>
                  <a:ext cx="18309" cy="1307"/>
                </a:xfrm>
                <a:prstGeom prst="rect">
                  <a:avLst/>
                </a:prstGeom>
                <a:noFill/>
              </p:spPr>
              <p:txBody>
                <a:bodyPr wrap="square" rtlCol="0">
                  <a:spAutoFit/>
                </a:bodyPr>
                <a:p>
                  <a:pPr algn="l" fontAlgn="auto">
                    <a:lnSpc>
                      <a:spcPct val="150000"/>
                    </a:lnSpc>
                  </a:pPr>
                  <a:r>
                    <a:rPr lang="zh-CN" altLang="en-US" sz="1600"/>
                    <a:t>首先定义高阶网络的最高阶</a:t>
                  </a:r>
                  <a14:m>
                    <m:oMath xmlns:m="http://schemas.openxmlformats.org/officeDocument/2006/math">
                      <m:r>
                        <m:rPr>
                          <m:sty m:val="p"/>
                        </m:rPr>
                        <a:rPr lang="en-US" altLang="zh-CN" sz="1600">
                          <a:latin typeface="DejaVu Math TeX Gyre" panose="02000503000000000000" charset="0"/>
                          <a:cs typeface="DejaVu Math TeX Gyre" panose="02000503000000000000" charset="0"/>
                        </a:rPr>
                        <m:t>k</m:t>
                      </m:r>
                    </m:oMath>
                  </a14:m>
                  <a:r>
                    <a:rPr lang="zh-CN" altLang="en-US" sz="1600"/>
                    <a:t>。</a:t>
                  </a:r>
                  <a14:m>
                    <m:oMath xmlns:m="http://schemas.openxmlformats.org/officeDocument/2006/math">
                      <m:r>
                        <m:rPr>
                          <m:sty m:val="p"/>
                        </m:rPr>
                        <a:rPr lang="en-US" altLang="zh-CN" sz="1600">
                          <a:latin typeface="DejaVu Math TeX Gyre" panose="02000503000000000000" charset="0"/>
                          <a:cs typeface="DejaVu Math TeX Gyre" panose="02000503000000000000" charset="0"/>
                        </a:rPr>
                        <m:t>k</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1</m:t>
                      </m:r>
                    </m:oMath>
                  </a14:m>
                  <a:r>
                    <a:rPr lang="zh-CN" altLang="en-US" sz="1600"/>
                    <a:t>对应于初始树（不包括</a:t>
                  </a:r>
                  <a:r>
                    <a:rPr lang="en-US" altLang="zh-CN" sz="1600"/>
                    <a:t>root</a:t>
                  </a:r>
                  <a:r>
                    <a:rPr lang="zh-CN" altLang="en-US" sz="1600">
                      <a:ea typeface="宋体" charset="0"/>
                    </a:rPr>
                    <a:t>）</a:t>
                  </a:r>
                  <a:r>
                    <a:rPr lang="zh-CN" altLang="en-US" sz="1600"/>
                    <a:t>的层数。之后将序列数据按照不同长度</a:t>
                  </a:r>
                  <a14:m>
                    <m:oMath xmlns:m="http://schemas.openxmlformats.org/officeDocument/2006/math">
                      <m:r>
                        <a:rPr lang="en-US" altLang="zh-CN" sz="1600">
                          <a:latin typeface="DejaVu Math TeX Gyre" panose="02000503000000000000" charset="0"/>
                          <a:cs typeface="DejaVu Math TeX Gyre" panose="02000503000000000000" charset="0"/>
                          <a:sym typeface="+mn-ea"/>
                        </a:rPr>
                        <m:t>1</m:t>
                      </m:r>
                      <m:r>
                        <a:rPr lang="en-US" altLang="zh-CN" sz="1600">
                          <a:latin typeface="DejaVu Math TeX Gyre" panose="02000503000000000000" charset="0"/>
                          <a:cs typeface="DejaVu Math TeX Gyre" panose="02000503000000000000" charset="0"/>
                          <a:sym typeface="+mn-ea"/>
                        </a:rPr>
                        <m:t>，</m:t>
                      </m:r>
                      <m:r>
                        <a:rPr lang="en-US" altLang="zh-CN" sz="1600">
                          <a:latin typeface="DejaVu Math TeX Gyre" panose="02000503000000000000" charset="0"/>
                          <a:cs typeface="DejaVu Math TeX Gyre" panose="02000503000000000000" charset="0"/>
                          <a:sym typeface="+mn-ea"/>
                        </a:rPr>
                        <m:t>2</m:t>
                      </m:r>
                      <m:r>
                        <a:rPr lang="en-US" altLang="zh-CN" sz="1600">
                          <a:latin typeface="DejaVu Math TeX Gyre" panose="02000503000000000000" charset="0"/>
                          <a:cs typeface="DejaVu Math TeX Gyre" panose="02000503000000000000" charset="0"/>
                          <a:sym typeface="+mn-ea"/>
                        </a:rPr>
                        <m:t>，……，</m:t>
                      </m:r>
                      <m:r>
                        <m:rPr>
                          <m:sty m:val="p"/>
                        </m:rPr>
                        <a:rPr lang="en-US" altLang="zh-CN" sz="1600">
                          <a:latin typeface="DejaVu Math TeX Gyre" panose="02000503000000000000" charset="0"/>
                          <a:cs typeface="DejaVu Math TeX Gyre" panose="02000503000000000000" charset="0"/>
                          <a:sym typeface="+mn-ea"/>
                        </a:rPr>
                        <m:t>k</m:t>
                      </m:r>
                    </m:oMath>
                  </a14:m>
                  <a:r>
                    <a:rPr lang="en-US" altLang="zh-CN" sz="1600">
                      <a:sym typeface="+mn-ea"/>
                    </a:rPr>
                    <a:t> </a:t>
                  </a:r>
                  <a:r>
                    <a:rPr lang="zh-CN" altLang="en-US" sz="1600">
                      <a:sym typeface="+mn-ea"/>
                    </a:rPr>
                    <a:t>的子序列</a:t>
                  </a:r>
                  <a:r>
                    <a:rPr lang="zh-CN" altLang="en-US" sz="1600"/>
                    <a:t>扩展到树中，并统计该子序列出现的</a:t>
                  </a:r>
                  <a:r>
                    <a:rPr lang="zh-CN" altLang="en-US" sz="1600">
                      <a:solidFill>
                        <a:srgbClr val="FF0000"/>
                      </a:solidFill>
                    </a:rPr>
                    <a:t>次数</a:t>
                  </a:r>
                  <a:r>
                    <a:rPr lang="zh-CN" altLang="en-US" sz="1600"/>
                    <a:t>，记录在树中节点的</a:t>
                  </a:r>
                  <a:r>
                    <a:rPr lang="zh-CN" altLang="en-US" sz="1600">
                      <a:solidFill>
                        <a:srgbClr val="FF0000"/>
                      </a:solidFill>
                    </a:rPr>
                    <a:t>入射边</a:t>
                  </a:r>
                  <a:r>
                    <a:rPr lang="zh-CN" altLang="en-US" sz="1600"/>
                    <a:t>上。</a:t>
                  </a:r>
                  <a:endParaRPr lang="zh-CN" altLang="en-US" sz="1600"/>
                </a:p>
              </p:txBody>
            </p:sp>
          </mc:Choice>
          <mc:Fallback>
            <p:sp>
              <p:nvSpPr>
                <p:cNvPr id="4" name="文本框 3"/>
                <p:cNvSpPr txBox="1">
                  <a:spLocks noRot="1" noChangeAspect="1" noMove="1" noResize="1" noEditPoints="1" noAdjustHandles="1" noChangeArrowheads="1" noChangeShapeType="1" noTextEdit="1"/>
                </p:cNvSpPr>
                <p:nvPr/>
              </p:nvSpPr>
              <p:spPr>
                <a:xfrm>
                  <a:off x="828" y="4165"/>
                  <a:ext cx="18309" cy="1307"/>
                </a:xfrm>
                <a:prstGeom prst="rect">
                  <a:avLst/>
                </a:prstGeom>
                <a:blipFill rotWithShape="1">
                  <a:blip r:embed="rId4"/>
                </a:blipFill>
              </p:spPr>
              <p:txBody>
                <a:bodyPr/>
                <a:lstStyle/>
                <a:p>
                  <a:r>
                    <a:rPr lang="zh-CN" altLang="en-US">
                      <a:noFill/>
                    </a:rPr>
                    <a:t> </a:t>
                  </a:r>
                </a:p>
              </p:txBody>
            </p:sp>
          </mc:Fallback>
        </mc:AlternateContent>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altLang="en-US">
                <a:sym typeface="+mn-ea"/>
              </a:rPr>
              <a:t>GrowHON算法步骤</a:t>
            </a:r>
            <a:r>
              <a:rPr lang="en-US" altLang="zh-CN">
                <a:sym typeface="+mn-ea"/>
              </a:rPr>
              <a:t> 2</a:t>
            </a:r>
            <a:endParaRPr lang="en-US" altLang="zh-CN">
              <a:sym typeface="+mn-ea"/>
            </a:endParaRPr>
          </a:p>
        </p:txBody>
      </p:sp>
      <p:sp>
        <p:nvSpPr>
          <p:cNvPr id="147" name="更多“人工智能&amp;复杂系统”的知识，请关注官网：pattern.swarma.org"/>
          <p:cNvSpPr txBox="1"/>
          <p:nvPr/>
        </p:nvSpPr>
        <p:spPr>
          <a:xfrm>
            <a:off x="369422" y="8821420"/>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pic>
        <p:nvPicPr>
          <p:cNvPr id="5" name="图片 4" descr="/private/var/folders/l_/8xz7nnq978b9r5c5ck75ypsm0000gn/T/com.kingsoft.wpsoffice.mac/photoedit2/20220729170840/temp.pngtemp"/>
          <p:cNvPicPr>
            <a:picLocks noChangeAspect="1"/>
          </p:cNvPicPr>
          <p:nvPr/>
        </p:nvPicPr>
        <p:blipFill>
          <a:blip r:embed="rId3"/>
          <a:stretch>
            <a:fillRect/>
          </a:stretch>
        </p:blipFill>
        <p:spPr>
          <a:xfrm>
            <a:off x="143510" y="1997393"/>
            <a:ext cx="8529320" cy="6871970"/>
          </a:xfrm>
          <a:prstGeom prst="rect">
            <a:avLst/>
          </a:prstGeom>
        </p:spPr>
      </p:pic>
      <p:sp>
        <p:nvSpPr>
          <p:cNvPr id="6" name="文本框 5"/>
          <p:cNvSpPr txBox="1"/>
          <p:nvPr/>
        </p:nvSpPr>
        <p:spPr>
          <a:xfrm>
            <a:off x="8554720" y="2186305"/>
            <a:ext cx="1851025" cy="368300"/>
          </a:xfrm>
          <a:prstGeom prst="rect">
            <a:avLst/>
          </a:prstGeom>
          <a:noFill/>
        </p:spPr>
        <p:txBody>
          <a:bodyPr wrap="square" rtlCol="0">
            <a:spAutoFit/>
          </a:bodyPr>
          <a:p>
            <a:r>
              <a:rPr lang="zh-CN" altLang="en-US" sz="1800" b="1">
                <a:latin typeface="Helvetica Neue Bold" panose="02000503000000020004" charset="0"/>
                <a:cs typeface="Helvetica Neue Bold" panose="02000503000000020004" charset="0"/>
              </a:rPr>
              <a:t>第二步：</a:t>
            </a:r>
            <a:r>
              <a:rPr lang="en-US" altLang="zh-CN" sz="1800" b="1">
                <a:latin typeface="Helvetica Neue Bold" panose="02000503000000020004" charset="0"/>
                <a:cs typeface="Helvetica Neue Bold" panose="02000503000000020004" charset="0"/>
              </a:rPr>
              <a:t>Prune</a:t>
            </a:r>
            <a:endParaRPr lang="en-US" altLang="zh-CN" sz="1800" b="1">
              <a:latin typeface="Helvetica Neue Bold" panose="02000503000000020004" charset="0"/>
              <a:cs typeface="Helvetica Neue Bold" panose="02000503000000020004" charset="0"/>
            </a:endParaRPr>
          </a:p>
        </p:txBody>
      </p:sp>
      <p:sp>
        <p:nvSpPr>
          <p:cNvPr id="7" name="文本框 6"/>
          <p:cNvSpPr txBox="1"/>
          <p:nvPr/>
        </p:nvSpPr>
        <p:spPr>
          <a:xfrm>
            <a:off x="8611870" y="2644775"/>
            <a:ext cx="3973195" cy="3046095"/>
          </a:xfrm>
          <a:prstGeom prst="rect">
            <a:avLst/>
          </a:prstGeom>
          <a:noFill/>
        </p:spPr>
        <p:txBody>
          <a:bodyPr wrap="square" rtlCol="0">
            <a:spAutoFit/>
          </a:bodyPr>
          <a:p>
            <a:pPr algn="l" fontAlgn="auto">
              <a:lnSpc>
                <a:spcPct val="150000"/>
              </a:lnSpc>
            </a:pPr>
            <a:r>
              <a:rPr lang="zh-CN" altLang="en-US" sz="1600"/>
              <a:t>给定一棵完全生长的树，剪枝决定保留哪些节点到高阶网络HON中。作者发现</a:t>
            </a:r>
            <a:r>
              <a:rPr lang="zh-CN" altLang="en-US" sz="1600">
                <a:solidFill>
                  <a:srgbClr val="FF0000"/>
                </a:solidFill>
              </a:rPr>
              <a:t>高阶的依赖规则的子序列是从相对低阶的依赖规则中扩展得到的</a:t>
            </a:r>
            <a:r>
              <a:rPr lang="zh-CN" altLang="en-US" sz="1600"/>
              <a:t>。基于此，剪枝提供的关键</a:t>
            </a:r>
            <a:r>
              <a:rPr lang="zh-CN" altLang="en-US" sz="1600"/>
              <a:t>步骤是，</a:t>
            </a:r>
            <a:r>
              <a:rPr lang="zh-CN" altLang="en-US" sz="1600">
                <a:solidFill>
                  <a:srgbClr val="FF0000"/>
                </a:solidFill>
              </a:rPr>
              <a:t>高阶节点首先被测试</a:t>
            </a:r>
            <a:r>
              <a:rPr lang="zh-CN" altLang="en-US" sz="1600"/>
              <a:t>。这意味着，当一个高阶节点被保留时，我们也可以确保它的祖先节点也被保留——否则它在高阶网络中可能没有</a:t>
            </a:r>
            <a:r>
              <a:rPr lang="zh-CN" altLang="en-US" sz="1600"/>
              <a:t>连边。</a:t>
            </a:r>
            <a:endParaRPr lang="zh-CN" altLang="en-US" sz="1600"/>
          </a:p>
        </p:txBody>
      </p:sp>
      <p:pic>
        <p:nvPicPr>
          <p:cNvPr id="8" name="334E55B0-647D-440b-865C-3EC943EB4CBC-31" descr="wpsoffice"/>
          <p:cNvPicPr>
            <a:picLocks noChangeAspect="1"/>
          </p:cNvPicPr>
          <p:nvPr/>
        </p:nvPicPr>
        <p:blipFill>
          <a:blip r:embed="rId4"/>
          <a:stretch>
            <a:fillRect/>
          </a:stretch>
        </p:blipFill>
        <p:spPr>
          <a:xfrm>
            <a:off x="8686800" y="5758180"/>
            <a:ext cx="3909695" cy="433705"/>
          </a:xfrm>
          <a:prstGeom prst="rect">
            <a:avLst/>
          </a:prstGeom>
        </p:spPr>
      </p:pic>
      <p:pic>
        <p:nvPicPr>
          <p:cNvPr id="9" name="334E55B0-647D-440b-865C-3EC943EB4CBC-32" descr="wpsoffice"/>
          <p:cNvPicPr>
            <a:picLocks noChangeAspect="1"/>
          </p:cNvPicPr>
          <p:nvPr/>
        </p:nvPicPr>
        <p:blipFill>
          <a:blip r:embed="rId5"/>
          <a:stretch>
            <a:fillRect/>
          </a:stretch>
        </p:blipFill>
        <p:spPr>
          <a:xfrm>
            <a:off x="9597390" y="6676390"/>
            <a:ext cx="2305685" cy="433070"/>
          </a:xfrm>
          <a:prstGeom prst="rect">
            <a:avLst/>
          </a:prstGeom>
        </p:spPr>
      </p:pic>
      <p:sp>
        <p:nvSpPr>
          <p:cNvPr id="10" name="灯片编号占位符 3"/>
          <p:cNvSpPr>
            <a:spLocks noGrp="1"/>
          </p:cNvSpPr>
          <p:nvPr/>
        </p:nvSpPr>
        <p:spPr>
          <a:xfrm>
            <a:off x="8826499" y="773525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altLang="en-US">
                <a:sym typeface="+mn-ea"/>
              </a:rPr>
              <a:t>GrowHON算法步骤</a:t>
            </a:r>
            <a:r>
              <a:rPr lang="en-US" altLang="zh-CN">
                <a:sym typeface="+mn-ea"/>
              </a:rPr>
              <a:t> 3</a:t>
            </a:r>
            <a:endParaRPr lang="en-US" altLang="zh-CN">
              <a:sym typeface="+mn-ea"/>
            </a:endParaRPr>
          </a:p>
        </p:txBody>
      </p:sp>
      <p:sp>
        <p:nvSpPr>
          <p:cNvPr id="147" name="更多“人工智能&amp;复杂系统”的知识，请关注官网：pattern.swarma.org"/>
          <p:cNvSpPr txBox="1"/>
          <p:nvPr/>
        </p:nvSpPr>
        <p:spPr>
          <a:xfrm>
            <a:off x="369422" y="8821420"/>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3" name="文本框 2"/>
          <p:cNvSpPr txBox="1"/>
          <p:nvPr/>
        </p:nvSpPr>
        <p:spPr>
          <a:xfrm>
            <a:off x="814070" y="5879465"/>
            <a:ext cx="1883410" cy="368300"/>
          </a:xfrm>
          <a:prstGeom prst="rect">
            <a:avLst/>
          </a:prstGeom>
          <a:noFill/>
        </p:spPr>
        <p:txBody>
          <a:bodyPr wrap="none" rtlCol="0">
            <a:spAutoFit/>
          </a:bodyPr>
          <a:p>
            <a:r>
              <a:rPr lang="zh-CN" altLang="en-US" sz="1800" b="1">
                <a:latin typeface="Helvetica Neue Bold" panose="02000503000000020004" charset="0"/>
                <a:cs typeface="Helvetica Neue Bold" panose="02000503000000020004" charset="0"/>
              </a:rPr>
              <a:t>第三步：</a:t>
            </a:r>
            <a:r>
              <a:rPr lang="en-US" altLang="zh-CN" sz="1800" b="1">
                <a:latin typeface="Helvetica Neue Bold" panose="02000503000000020004" charset="0"/>
                <a:cs typeface="Helvetica Neue Bold" panose="02000503000000020004" charset="0"/>
              </a:rPr>
              <a:t>Extract</a:t>
            </a:r>
            <a:endParaRPr lang="en-US" altLang="zh-CN" sz="1800" b="1">
              <a:latin typeface="Helvetica Neue Bold" panose="02000503000000020004" charset="0"/>
              <a:cs typeface="Helvetica Neue Bold" panose="02000503000000020004" charset="0"/>
            </a:endParaRPr>
          </a:p>
        </p:txBody>
      </p:sp>
      <p:sp>
        <p:nvSpPr>
          <p:cNvPr id="4" name="文本框 3"/>
          <p:cNvSpPr txBox="1"/>
          <p:nvPr/>
        </p:nvSpPr>
        <p:spPr>
          <a:xfrm>
            <a:off x="814070" y="6240780"/>
            <a:ext cx="5504180" cy="2306955"/>
          </a:xfrm>
          <a:prstGeom prst="rect">
            <a:avLst/>
          </a:prstGeom>
          <a:noFill/>
        </p:spPr>
        <p:txBody>
          <a:bodyPr wrap="square" rtlCol="0">
            <a:spAutoFit/>
          </a:bodyPr>
          <a:p>
            <a:pPr algn="l" fontAlgn="auto">
              <a:lnSpc>
                <a:spcPct val="150000"/>
              </a:lnSpc>
            </a:pPr>
            <a:r>
              <a:rPr sz="1600"/>
              <a:t>抽取算法递归遍历</a:t>
            </a:r>
            <a:r>
              <a:rPr lang="zh-CN" sz="1600"/>
              <a:t>（</a:t>
            </a:r>
            <a:r>
              <a:rPr lang="zh-CN" sz="1600">
                <a:solidFill>
                  <a:srgbClr val="FF0000"/>
                </a:solidFill>
              </a:rPr>
              <a:t>深度优先</a:t>
            </a:r>
            <a:r>
              <a:rPr lang="zh-CN" sz="1600"/>
              <a:t>）</a:t>
            </a:r>
            <a:r>
              <a:rPr sz="1600"/>
              <a:t>修剪后的树，并将每个树节点转换为HON中的一条边</a:t>
            </a:r>
            <a:r>
              <a:rPr lang="zh-CN" sz="1600"/>
              <a:t>：</a:t>
            </a:r>
            <a:r>
              <a:rPr sz="1600"/>
              <a:t>对于所有非叶子节点，父/子关系在HON中直接转换为源/目标关系。当检测到叶节点时，Extract算法尝试</a:t>
            </a:r>
            <a:r>
              <a:rPr sz="1600">
                <a:solidFill>
                  <a:srgbClr val="FF0000"/>
                </a:solidFill>
              </a:rPr>
              <a:t>将边重定向到低阶对应的边</a:t>
            </a:r>
            <a:r>
              <a:rPr sz="1600"/>
              <a:t>。这种方法试图最大化保留的高阶信息，同时确保</a:t>
            </a:r>
            <a:r>
              <a:rPr lang="zh-CN" sz="1600"/>
              <a:t>叶子节点</a:t>
            </a:r>
            <a:r>
              <a:rPr sz="1600"/>
              <a:t>不会产生没有外边的节点，这将破坏信息的流动。</a:t>
            </a:r>
            <a:endParaRPr sz="1600"/>
          </a:p>
        </p:txBody>
      </p:sp>
      <p:pic>
        <p:nvPicPr>
          <p:cNvPr id="10" name="图片 9" descr="/private/var/folders/l_/8xz7nnq978b9r5c5ck75ypsm0000gn/T/com.kingsoft.wpsoffice.mac/photoedit2/20220729170912/temp.pngtemp"/>
          <p:cNvPicPr>
            <a:picLocks noChangeAspect="1"/>
          </p:cNvPicPr>
          <p:nvPr/>
        </p:nvPicPr>
        <p:blipFill>
          <a:blip r:embed="rId3"/>
          <a:stretch>
            <a:fillRect/>
          </a:stretch>
        </p:blipFill>
        <p:spPr>
          <a:xfrm>
            <a:off x="18415" y="1981518"/>
            <a:ext cx="12954000" cy="3763645"/>
          </a:xfrm>
          <a:prstGeom prst="rect">
            <a:avLst/>
          </a:prstGeom>
        </p:spPr>
      </p:pic>
      <p:pic>
        <p:nvPicPr>
          <p:cNvPr id="11" name="图片 10"/>
          <p:cNvPicPr>
            <a:picLocks noChangeAspect="1"/>
          </p:cNvPicPr>
          <p:nvPr/>
        </p:nvPicPr>
        <p:blipFill>
          <a:blip r:embed="rId4"/>
          <a:stretch>
            <a:fillRect/>
          </a:stretch>
        </p:blipFill>
        <p:spPr>
          <a:xfrm>
            <a:off x="6609080" y="5617845"/>
            <a:ext cx="5504180" cy="2890520"/>
          </a:xfrm>
          <a:prstGeom prst="rect">
            <a:avLst/>
          </a:prstGeom>
        </p:spPr>
      </p:pic>
      <p:sp>
        <p:nvSpPr>
          <p:cNvPr id="13" name="文本框 12"/>
          <p:cNvSpPr txBox="1"/>
          <p:nvPr/>
        </p:nvSpPr>
        <p:spPr>
          <a:xfrm>
            <a:off x="7638415" y="8482965"/>
            <a:ext cx="3445510" cy="337185"/>
          </a:xfrm>
          <a:prstGeom prst="rect">
            <a:avLst/>
          </a:prstGeom>
          <a:noFill/>
        </p:spPr>
        <p:txBody>
          <a:bodyPr wrap="none" rtlCol="0">
            <a:spAutoFit/>
          </a:bodyPr>
          <a:p>
            <a:r>
              <a:rPr lang="en-US" altLang="zh-CN" sz="1600"/>
              <a:t>GrowHON</a:t>
            </a:r>
            <a:r>
              <a:rPr lang="zh-CN" altLang="en-US" sz="1600"/>
              <a:t>运行速度上优于</a:t>
            </a:r>
            <a:r>
              <a:rPr lang="en-US" altLang="zh-CN" sz="1600"/>
              <a:t>BuildHON</a:t>
            </a:r>
            <a:endParaRPr lang="en-US" altLang="zh-CN" sz="1600"/>
          </a:p>
        </p:txBody>
      </p:sp>
      <p:sp>
        <p:nvSpPr>
          <p:cNvPr id="14" name="灯片编号占位符 3"/>
          <p:cNvSpPr>
            <a:spLocks noGrp="1"/>
          </p:cNvSpPr>
          <p:nvPr/>
        </p:nvSpPr>
        <p:spPr>
          <a:xfrm>
            <a:off x="8805544" y="775239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en-US" altLang="zh-CN" b="1" dirty="0">
                <a:latin typeface="Helvetica Neue Bold" panose="02000503000000020004" charset="0"/>
                <a:cs typeface="Helvetica Neue Bold" panose="02000503000000020004" charset="0"/>
                <a:sym typeface="+mn-ea"/>
              </a:rPr>
              <a:t>SF-HON:BuildHON</a:t>
            </a:r>
            <a:r>
              <a:rPr lang="zh-CN" altLang="en-US" b="1" dirty="0">
                <a:latin typeface="Helvetica Neue Bold" panose="02000503000000020004" charset="0"/>
                <a:cs typeface="Helvetica Neue Bold" panose="02000503000000020004" charset="0"/>
                <a:sym typeface="+mn-ea"/>
              </a:rPr>
              <a:t>算法在防范生物入侵上的应用</a:t>
            </a:r>
            <a:endParaRPr b="1">
              <a:latin typeface="Helvetica Neue Bold" panose="02000503000000020004" charset="0"/>
              <a:cs typeface="Helvetica Neue Bold" panose="02000503000000020004" charset="0"/>
            </a:endParaRPr>
          </a:p>
        </p:txBody>
      </p:sp>
      <p:sp>
        <p:nvSpPr>
          <p:cNvPr id="147" name="更多“人工智能&amp;复杂系统”的知识，请关注官网：pattern.swarma.org"/>
          <p:cNvSpPr txBox="1"/>
          <p:nvPr/>
        </p:nvSpPr>
        <p:spPr>
          <a:xfrm>
            <a:off x="369422" y="8821420"/>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4" name="灯片编号占位符 3"/>
          <p:cNvSpPr>
            <a:spLocks noGrp="1"/>
          </p:cNvSpPr>
          <p:nvPr>
            <p:ph type="sldNum" sz="quarter" idx="12"/>
          </p:nvPr>
        </p:nvSpPr>
        <p:spPr>
          <a:xfrm>
            <a:off x="12376784" y="10262870"/>
            <a:ext cx="312015" cy="299822"/>
          </a:xfrm>
        </p:spPr>
        <p:txBody>
          <a:bodyPr/>
          <a:p>
            <a:fld id="{5DD3DB80-B894-403A-B48E-6FDC1A72010E}" type="slidenum">
              <a:rPr lang="zh-CN" altLang="en-US" smtClean="0"/>
            </a:fld>
            <a:endParaRPr lang="zh-CN" altLang="en-US"/>
          </a:p>
        </p:txBody>
      </p:sp>
      <p:sp>
        <p:nvSpPr>
          <p:cNvPr id="3" name="文本框 2"/>
          <p:cNvSpPr txBox="1"/>
          <p:nvPr/>
        </p:nvSpPr>
        <p:spPr>
          <a:xfrm>
            <a:off x="597535" y="7757160"/>
            <a:ext cx="10662920" cy="460375"/>
          </a:xfrm>
          <a:prstGeom prst="rect">
            <a:avLst/>
          </a:prstGeom>
          <a:noFill/>
        </p:spPr>
        <p:txBody>
          <a:bodyPr wrap="square" rtlCol="0">
            <a:spAutoFit/>
          </a:bodyPr>
          <a:p>
            <a:pPr algn="l"/>
            <a:r>
              <a:rPr lang="zh-CN" altLang="en-US" sz="1200"/>
              <a:t>Saebi, M., Xu, J., Curasi, S. R., Grey, E. K., Chawla, N. V., &amp; Lodge, D. M. (2020). Network analysis of ballast-mediated species transfer reveals important introduction and dispersal patterns in the Arctic. Scientific Reports, 10(1), 19558.</a:t>
            </a:r>
            <a:endParaRPr lang="zh-CN" altLang="en-US" sz="1200"/>
          </a:p>
        </p:txBody>
      </p:sp>
      <p:sp>
        <p:nvSpPr>
          <p:cNvPr id="31" name="矩形 30"/>
          <p:cNvSpPr/>
          <p:nvPr/>
        </p:nvSpPr>
        <p:spPr>
          <a:xfrm>
            <a:off x="518795" y="7794625"/>
            <a:ext cx="36000" cy="3714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文本框 4"/>
          <p:cNvSpPr txBox="1"/>
          <p:nvPr/>
        </p:nvSpPr>
        <p:spPr>
          <a:xfrm>
            <a:off x="669925" y="2212975"/>
            <a:ext cx="8072120" cy="2814955"/>
          </a:xfrm>
          <a:prstGeom prst="rect">
            <a:avLst/>
          </a:prstGeom>
          <a:noFill/>
        </p:spPr>
        <p:txBody>
          <a:bodyPr wrap="square" rtlCol="0" anchor="t">
            <a:spAutoFit/>
          </a:bodyPr>
          <a:p>
            <a:pPr algn="l" fontAlgn="auto">
              <a:lnSpc>
                <a:spcPct val="150000"/>
              </a:lnSpc>
            </a:pPr>
            <a:r>
              <a:rPr lang="zh-CN" altLang="en-US" sz="1800" b="1">
                <a:latin typeface="+mn-ea"/>
                <a:cs typeface="+mn-ea"/>
                <a:sym typeface="+mn-ea"/>
              </a:rPr>
              <a:t>研究问题</a:t>
            </a:r>
            <a:r>
              <a:rPr lang="zh-CN" altLang="en-US" sz="1600">
                <a:latin typeface="+mn-ea"/>
                <a:cs typeface="+mn-ea"/>
                <a:sym typeface="+mn-ea"/>
              </a:rPr>
              <a:t>：北极地区海洋生物入侵风险</a:t>
            </a:r>
            <a:r>
              <a:rPr lang="en-US" altLang="zh-CN" sz="1600" dirty="0">
                <a:sym typeface="+mn-ea"/>
              </a:rPr>
              <a:t>NIS</a:t>
            </a:r>
            <a:r>
              <a:rPr lang="zh-CN" altLang="en-US" sz="1600">
                <a:latin typeface="+mn-ea"/>
                <a:cs typeface="+mn-ea"/>
                <a:sym typeface="+mn-ea"/>
              </a:rPr>
              <a:t>的防控。</a:t>
            </a:r>
            <a:endParaRPr lang="zh-CN" altLang="en-US" sz="1400">
              <a:latin typeface="+mn-ea"/>
              <a:cs typeface="+mn-ea"/>
            </a:endParaRPr>
          </a:p>
          <a:p>
            <a:pPr algn="l" fontAlgn="auto">
              <a:lnSpc>
                <a:spcPct val="150000"/>
              </a:lnSpc>
            </a:pPr>
            <a:r>
              <a:rPr lang="zh-CN" altLang="en-US" sz="1800" b="1">
                <a:latin typeface="+mn-ea"/>
                <a:cs typeface="+mn-ea"/>
                <a:sym typeface="+mn-ea"/>
              </a:rPr>
              <a:t>已知背景</a:t>
            </a:r>
            <a:r>
              <a:rPr lang="zh-CN" altLang="en-US" sz="1800">
                <a:latin typeface="+mn-ea"/>
                <a:cs typeface="+mn-ea"/>
                <a:sym typeface="+mn-ea"/>
              </a:rPr>
              <a:t>：</a:t>
            </a:r>
            <a:r>
              <a:rPr lang="zh-CN" altLang="en-US" sz="1600">
                <a:latin typeface="+mn-ea"/>
                <a:cs typeface="+mn-ea"/>
                <a:sym typeface="+mn-ea"/>
              </a:rPr>
              <a:t>北极地区外来物种通常是跟随</a:t>
            </a:r>
            <a:r>
              <a:rPr lang="zh-CN" altLang="en-US" sz="1600" u="sng">
                <a:solidFill>
                  <a:srgbClr val="FF0000"/>
                </a:solidFill>
                <a:latin typeface="+mn-ea"/>
                <a:cs typeface="+mn-ea"/>
                <a:sym typeface="+mn-ea"/>
              </a:rPr>
              <a:t>货船压载水</a:t>
            </a:r>
            <a:r>
              <a:rPr lang="zh-CN" altLang="en-US" sz="1600">
                <a:latin typeface="+mn-ea"/>
                <a:cs typeface="+mn-ea"/>
                <a:sym typeface="+mn-ea"/>
              </a:rPr>
              <a:t>引入，以港口为中心向四周扩散。</a:t>
            </a:r>
            <a:endParaRPr lang="zh-CN" altLang="en-US" sz="1600">
              <a:latin typeface="+mn-ea"/>
              <a:cs typeface="+mn-ea"/>
              <a:sym typeface="+mn-ea"/>
            </a:endParaRPr>
          </a:p>
          <a:p>
            <a:pPr algn="l" fontAlgn="auto">
              <a:lnSpc>
                <a:spcPct val="150000"/>
              </a:lnSpc>
            </a:pPr>
            <a:r>
              <a:rPr lang="zh-CN" altLang="en-US" sz="1800" b="1">
                <a:latin typeface="+mn-ea"/>
                <a:cs typeface="+mn-ea"/>
                <a:sym typeface="+mn-ea"/>
              </a:rPr>
              <a:t>影响因素</a:t>
            </a:r>
            <a:r>
              <a:rPr lang="zh-CN" altLang="en-US" sz="1800">
                <a:latin typeface="+mn-ea"/>
                <a:cs typeface="+mn-ea"/>
                <a:sym typeface="+mn-ea"/>
              </a:rPr>
              <a:t>：</a:t>
            </a:r>
            <a:endParaRPr lang="zh-CN" altLang="en-US" sz="1600">
              <a:latin typeface="+mn-ea"/>
              <a:cs typeface="+mn-ea"/>
            </a:endParaRPr>
          </a:p>
          <a:p>
            <a:pPr marL="285750" indent="-285750" algn="l" fontAlgn="auto">
              <a:lnSpc>
                <a:spcPct val="150000"/>
              </a:lnSpc>
              <a:buFont typeface="Wingdings" panose="05000000000000000000" charset="0"/>
              <a:buChar char=""/>
            </a:pPr>
            <a:r>
              <a:rPr lang="zh-CN" altLang="en-US" sz="1600">
                <a:latin typeface="+mn-ea"/>
                <a:cs typeface="+mn-ea"/>
                <a:sym typeface="+mn-ea"/>
              </a:rPr>
              <a:t>生物适应环境的能力</a:t>
            </a:r>
            <a:endParaRPr lang="zh-CN" altLang="en-US" sz="1600">
              <a:latin typeface="+mn-ea"/>
              <a:cs typeface="+mn-ea"/>
            </a:endParaRPr>
          </a:p>
          <a:p>
            <a:pPr marL="285750" indent="-285750" algn="l" fontAlgn="auto">
              <a:lnSpc>
                <a:spcPct val="150000"/>
              </a:lnSpc>
              <a:buFont typeface="Wingdings" panose="05000000000000000000" charset="0"/>
              <a:buChar char=""/>
            </a:pPr>
            <a:r>
              <a:rPr lang="zh-CN" altLang="en-US" sz="1600">
                <a:latin typeface="+mn-ea"/>
                <a:cs typeface="+mn-ea"/>
                <a:sym typeface="+mn-ea"/>
              </a:rPr>
              <a:t>船只携带生物的风险</a:t>
            </a:r>
            <a:endParaRPr lang="zh-CN" altLang="en-US" sz="1600">
              <a:latin typeface="+mn-ea"/>
              <a:cs typeface="+mn-ea"/>
            </a:endParaRPr>
          </a:p>
          <a:p>
            <a:pPr marL="285750" indent="-285750" algn="l" fontAlgn="auto">
              <a:lnSpc>
                <a:spcPct val="150000"/>
              </a:lnSpc>
              <a:buFont typeface="Wingdings" panose="05000000000000000000" charset="0"/>
              <a:buChar char=""/>
            </a:pPr>
            <a:r>
              <a:rPr lang="zh-CN" altLang="en-US" sz="1600">
                <a:latin typeface="+mn-ea"/>
                <a:cs typeface="+mn-ea"/>
                <a:sym typeface="+mn-ea"/>
              </a:rPr>
              <a:t>船只在港口停留的时间</a:t>
            </a:r>
            <a:endParaRPr lang="zh-CN" altLang="en-US" sz="1600">
              <a:latin typeface="+mn-ea"/>
              <a:cs typeface="+mn-ea"/>
            </a:endParaRPr>
          </a:p>
          <a:p>
            <a:pPr marL="285750" indent="-285750" algn="l" fontAlgn="auto">
              <a:lnSpc>
                <a:spcPct val="150000"/>
              </a:lnSpc>
              <a:buFont typeface="Wingdings" panose="05000000000000000000" charset="0"/>
              <a:buChar char=""/>
            </a:pPr>
            <a:r>
              <a:rPr lang="zh-CN" altLang="en-US" sz="1600">
                <a:latin typeface="+mn-ea"/>
                <a:cs typeface="+mn-ea"/>
                <a:sym typeface="+mn-ea"/>
              </a:rPr>
              <a:t>……</a:t>
            </a:r>
            <a:endParaRPr lang="zh-CN" altLang="en-US" sz="1600">
              <a:latin typeface="+mn-ea"/>
              <a:cs typeface="+mn-ea"/>
              <a:sym typeface="+mn-ea"/>
            </a:endParaRPr>
          </a:p>
        </p:txBody>
      </p:sp>
      <p:pic>
        <p:nvPicPr>
          <p:cNvPr id="6" name="图片 5"/>
          <p:cNvPicPr>
            <a:picLocks noChangeAspect="1"/>
          </p:cNvPicPr>
          <p:nvPr/>
        </p:nvPicPr>
        <p:blipFill>
          <a:blip r:embed="rId3"/>
          <a:stretch>
            <a:fillRect/>
          </a:stretch>
        </p:blipFill>
        <p:spPr>
          <a:xfrm>
            <a:off x="9157970" y="2152015"/>
            <a:ext cx="3291840" cy="3075940"/>
          </a:xfrm>
          <a:prstGeom prst="rect">
            <a:avLst/>
          </a:prstGeom>
        </p:spPr>
      </p:pic>
      <p:grpSp>
        <p:nvGrpSpPr>
          <p:cNvPr id="13" name="组合 12"/>
          <p:cNvGrpSpPr/>
          <p:nvPr/>
        </p:nvGrpSpPr>
        <p:grpSpPr>
          <a:xfrm>
            <a:off x="741680" y="5598160"/>
            <a:ext cx="7023735" cy="1168400"/>
            <a:chOff x="1930" y="7182"/>
            <a:chExt cx="11061" cy="1840"/>
          </a:xfrm>
        </p:grpSpPr>
        <p:sp>
          <p:nvSpPr>
            <p:cNvPr id="10" name="文本框 9"/>
            <p:cNvSpPr txBox="1"/>
            <p:nvPr/>
          </p:nvSpPr>
          <p:spPr>
            <a:xfrm>
              <a:off x="4919" y="7182"/>
              <a:ext cx="8072" cy="1840"/>
            </a:xfrm>
            <a:prstGeom prst="rect">
              <a:avLst/>
            </a:prstGeom>
            <a:noFill/>
          </p:spPr>
          <p:txBody>
            <a:bodyPr wrap="none" rtlCol="0">
              <a:spAutoFit/>
            </a:bodyPr>
            <a:p>
              <a:pPr algn="l"/>
              <a:r>
                <a:rPr lang="en-US" altLang="zh-CN" sz="1400"/>
                <a:t>FON</a:t>
              </a:r>
              <a:r>
                <a:rPr lang="zh-CN" altLang="en-US" sz="1400"/>
                <a:t>分析，假设风险只从上一个港口引入</a:t>
              </a:r>
              <a:r>
                <a:rPr lang="en-US" altLang="zh-CN" sz="1400">
                  <a:latin typeface="Times New Roman Regular" panose="02020603050405020304" charset="0"/>
                  <a:cs typeface="Times New Roman Regular" panose="02020603050405020304" charset="0"/>
                </a:rPr>
                <a:t>(</a:t>
              </a:r>
              <a:r>
                <a:rPr lang="en-US" altLang="zh-CN" sz="1400">
                  <a:latin typeface="Times New Roman Regular" panose="02020603050405020304" charset="0"/>
                  <a:cs typeface="Times New Roman Regular" panose="02020603050405020304" charset="0"/>
                  <a:sym typeface="+mn-ea"/>
                </a:rPr>
                <a:t>Kaluza,2010</a:t>
              </a:r>
              <a:r>
                <a:rPr lang="en-US" altLang="zh-CN" sz="1400">
                  <a:latin typeface="Times New Roman Regular" panose="02020603050405020304" charset="0"/>
                  <a:cs typeface="Times New Roman Regular" panose="02020603050405020304" charset="0"/>
                </a:rPr>
                <a:t>; </a:t>
              </a:r>
              <a:r>
                <a:rPr lang="en-US" altLang="zh-CN" sz="1400">
                  <a:latin typeface="Times New Roman Regular" panose="02020603050405020304" charset="0"/>
                  <a:cs typeface="Times New Roman Regular" panose="02020603050405020304" charset="0"/>
                  <a:sym typeface="+mn-ea"/>
                </a:rPr>
                <a:t>X</a:t>
              </a:r>
              <a:r>
                <a:rPr lang="zh-CN" altLang="en-US" sz="1400">
                  <a:latin typeface="Times New Roman Regular" panose="02020603050405020304" charset="0"/>
                  <a:cs typeface="Times New Roman Regular" panose="02020603050405020304" charset="0"/>
                  <a:sym typeface="+mn-ea"/>
                </a:rPr>
                <a:t>u,</a:t>
              </a:r>
              <a:r>
                <a:rPr lang="en-US" altLang="zh-CN" sz="1400">
                  <a:latin typeface="Times New Roman Regular" panose="02020603050405020304" charset="0"/>
                  <a:cs typeface="Times New Roman Regular" panose="02020603050405020304" charset="0"/>
                  <a:sym typeface="+mn-ea"/>
                </a:rPr>
                <a:t>2014</a:t>
              </a:r>
              <a:r>
                <a:rPr lang="en-US" altLang="zh-CN" sz="1400">
                  <a:latin typeface="Times New Roman Regular" panose="02020603050405020304" charset="0"/>
                  <a:cs typeface="Times New Roman Regular" panose="02020603050405020304" charset="0"/>
                </a:rPr>
                <a:t>)</a:t>
              </a:r>
              <a:endParaRPr lang="en-US" altLang="zh-CN" sz="1400">
                <a:latin typeface="Times New Roman Regular" panose="02020603050405020304" charset="0"/>
                <a:cs typeface="Times New Roman Regular" panose="02020603050405020304" charset="0"/>
              </a:endParaRPr>
            </a:p>
            <a:p>
              <a:pPr algn="l"/>
              <a:endParaRPr lang="en-US" altLang="zh-CN" sz="1400"/>
            </a:p>
            <a:p>
              <a:pPr algn="l"/>
              <a:r>
                <a:rPr lang="zh-CN" altLang="en-US" sz="1400"/>
                <a:t>假设依赖关系为固定阶</a:t>
              </a:r>
              <a:r>
                <a:rPr lang="en-US" altLang="zh-CN" sz="1400">
                  <a:latin typeface="Times New Roman Regular" panose="02020603050405020304" charset="0"/>
                  <a:cs typeface="Times New Roman Regular" panose="02020603050405020304" charset="0"/>
                </a:rPr>
                <a:t>(</a:t>
              </a:r>
              <a:r>
                <a:rPr lang="zh-CN" altLang="en-US" sz="1400">
                  <a:latin typeface="Times New Roman Regular" panose="02020603050405020304" charset="0"/>
                  <a:cs typeface="Times New Roman Regular" panose="02020603050405020304" charset="0"/>
                </a:rPr>
                <a:t>Keller,</a:t>
              </a:r>
              <a:r>
                <a:rPr lang="en-US" altLang="zh-CN" sz="1400">
                  <a:latin typeface="Times New Roman Regular" panose="02020603050405020304" charset="0"/>
                  <a:cs typeface="Times New Roman Regular" panose="02020603050405020304" charset="0"/>
                </a:rPr>
                <a:t>2011)</a:t>
              </a:r>
              <a:endParaRPr lang="en-US" altLang="zh-CN" sz="1400">
                <a:latin typeface="Times New Roman Regular" panose="02020603050405020304" charset="0"/>
                <a:cs typeface="Times New Roman Regular" panose="02020603050405020304" charset="0"/>
              </a:endParaRPr>
            </a:p>
            <a:p>
              <a:pPr algn="l"/>
              <a:endParaRPr lang="en-US" altLang="zh-CN" sz="1400"/>
            </a:p>
            <a:p>
              <a:pPr algn="l"/>
              <a:r>
                <a:rPr lang="zh-CN" altLang="en-US" sz="1400"/>
                <a:t>假设物种引入风险中包含了船舶运动的整个轨迹</a:t>
              </a:r>
              <a:r>
                <a:rPr lang="en-US" altLang="zh-CN" sz="1400">
                  <a:latin typeface="Times New Roman Regular" panose="02020603050405020304" charset="0"/>
                  <a:cs typeface="Times New Roman Regular" panose="02020603050405020304" charset="0"/>
                </a:rPr>
                <a:t>(Seebens,2013)</a:t>
              </a:r>
              <a:endParaRPr lang="en-US" altLang="zh-CN" sz="1400">
                <a:latin typeface="Times New Roman Regular" panose="02020603050405020304" charset="0"/>
                <a:cs typeface="Times New Roman Regular" panose="02020603050405020304" charset="0"/>
              </a:endParaRPr>
            </a:p>
          </p:txBody>
        </p:sp>
        <p:sp>
          <p:nvSpPr>
            <p:cNvPr id="11" name="左大括号 10"/>
            <p:cNvSpPr/>
            <p:nvPr/>
          </p:nvSpPr>
          <p:spPr>
            <a:xfrm>
              <a:off x="4343" y="7215"/>
              <a:ext cx="230" cy="1807"/>
            </a:xfrm>
            <a:prstGeom prst="lef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12" name="文本框 11"/>
            <p:cNvSpPr txBox="1"/>
            <p:nvPr/>
          </p:nvSpPr>
          <p:spPr>
            <a:xfrm>
              <a:off x="1930" y="7817"/>
              <a:ext cx="1728" cy="580"/>
            </a:xfrm>
            <a:prstGeom prst="rect">
              <a:avLst/>
            </a:prstGeom>
            <a:noFill/>
          </p:spPr>
          <p:txBody>
            <a:bodyPr wrap="none" rtlCol="0">
              <a:spAutoFit/>
            </a:bodyPr>
            <a:p>
              <a:r>
                <a:rPr lang="zh-CN" altLang="en-US" sz="1800" u="sng">
                  <a:latin typeface="等线" charset="0"/>
                  <a:ea typeface="等线" charset="0"/>
                </a:rPr>
                <a:t>相关工作</a:t>
              </a:r>
              <a:endParaRPr lang="zh-CN" altLang="en-US" sz="1800" u="sng">
                <a:latin typeface="等线" charset="0"/>
                <a:ea typeface="等线" charset="0"/>
              </a:endParaRP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en-US"/>
              <a:t>SF-HON</a:t>
            </a:r>
            <a:r>
              <a:rPr lang="zh-CN" altLang="en-US"/>
              <a:t>算法</a:t>
            </a:r>
            <a:r>
              <a:rPr lang="zh-CN" altLang="en-US"/>
              <a:t>背景</a:t>
            </a:r>
            <a:endParaRPr lang="zh-CN" altLang="en-US"/>
          </a:p>
        </p:txBody>
      </p:sp>
      <p:sp>
        <p:nvSpPr>
          <p:cNvPr id="147" name="更多“人工智能&amp;复杂系统”的知识，请关注官网：pattern.swarma.org"/>
          <p:cNvSpPr txBox="1"/>
          <p:nvPr/>
        </p:nvSpPr>
        <p:spPr>
          <a:xfrm>
            <a:off x="369422" y="8821420"/>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7" name="文本框 6"/>
          <p:cNvSpPr txBox="1"/>
          <p:nvPr/>
        </p:nvSpPr>
        <p:spPr>
          <a:xfrm>
            <a:off x="813435" y="2360930"/>
            <a:ext cx="4589780" cy="1245235"/>
          </a:xfrm>
          <a:prstGeom prst="rect">
            <a:avLst/>
          </a:prstGeom>
          <a:noFill/>
        </p:spPr>
        <p:txBody>
          <a:bodyPr wrap="none" rtlCol="0">
            <a:spAutoFit/>
          </a:bodyPr>
          <a:p>
            <a:pPr algn="l" fontAlgn="auto">
              <a:lnSpc>
                <a:spcPct val="150000"/>
              </a:lnSpc>
            </a:pPr>
            <a:r>
              <a:rPr lang="en-US" altLang="zh-CN" sz="1800" b="1">
                <a:latin typeface="+mn-ea"/>
                <a:cs typeface="+mn-ea"/>
              </a:rPr>
              <a:t>BuildHON</a:t>
            </a:r>
            <a:r>
              <a:rPr lang="zh-CN" altLang="en-US" sz="1800" b="1">
                <a:latin typeface="+mn-ea"/>
                <a:cs typeface="+mn-ea"/>
              </a:rPr>
              <a:t>算法存在的问题：</a:t>
            </a:r>
            <a:endParaRPr lang="zh-CN" altLang="en-US" sz="1600">
              <a:latin typeface="+mn-ea"/>
              <a:cs typeface="+mn-ea"/>
            </a:endParaRPr>
          </a:p>
          <a:p>
            <a:pPr marL="342900" indent="-342900" algn="l" fontAlgn="auto">
              <a:lnSpc>
                <a:spcPct val="150000"/>
              </a:lnSpc>
              <a:buAutoNum type="arabicPeriod"/>
            </a:pPr>
            <a:r>
              <a:rPr lang="zh-CN" altLang="en-US" sz="1600">
                <a:latin typeface="+mn-ea"/>
                <a:cs typeface="+mn-ea"/>
              </a:rPr>
              <a:t>数据源单一</a:t>
            </a:r>
            <a:endParaRPr lang="zh-CN" altLang="en-US" sz="1600">
              <a:latin typeface="+mn-ea"/>
              <a:cs typeface="+mn-ea"/>
            </a:endParaRPr>
          </a:p>
          <a:p>
            <a:pPr marL="342900" indent="-342900" algn="l" fontAlgn="auto">
              <a:lnSpc>
                <a:spcPct val="150000"/>
              </a:lnSpc>
              <a:buAutoNum type="arabicPeriod"/>
            </a:pPr>
            <a:r>
              <a:rPr lang="zh-CN" altLang="en-US" sz="1600">
                <a:latin typeface="+mn-ea"/>
                <a:cs typeface="+mn-ea"/>
              </a:rPr>
              <a:t>生成的有向高阶网络的边权为</a:t>
            </a:r>
            <a:r>
              <a:rPr lang="zh-CN" altLang="en-US" sz="1600">
                <a:latin typeface="+mn-ea"/>
                <a:cs typeface="+mn-ea"/>
              </a:rPr>
              <a:t>路径出现的</a:t>
            </a:r>
            <a:r>
              <a:rPr lang="zh-CN" altLang="en-US" sz="1600">
                <a:latin typeface="+mn-ea"/>
                <a:cs typeface="+mn-ea"/>
              </a:rPr>
              <a:t>次数</a:t>
            </a:r>
            <a:endParaRPr lang="zh-CN" altLang="en-US" sz="1600">
              <a:latin typeface="+mn-ea"/>
              <a:cs typeface="+mn-ea"/>
            </a:endParaRPr>
          </a:p>
        </p:txBody>
      </p:sp>
      <p:pic>
        <p:nvPicPr>
          <p:cNvPr id="8" name="图片 7"/>
          <p:cNvPicPr>
            <a:picLocks noChangeAspect="1"/>
          </p:cNvPicPr>
          <p:nvPr/>
        </p:nvPicPr>
        <p:blipFill>
          <a:blip r:embed="rId3"/>
          <a:stretch>
            <a:fillRect/>
          </a:stretch>
        </p:blipFill>
        <p:spPr>
          <a:xfrm>
            <a:off x="7482840" y="2456180"/>
            <a:ext cx="4623435" cy="1098550"/>
          </a:xfrm>
          <a:prstGeom prst="rect">
            <a:avLst/>
          </a:prstGeom>
        </p:spPr>
      </p:pic>
      <p:sp>
        <p:nvSpPr>
          <p:cNvPr id="9" name="圆角矩形 8"/>
          <p:cNvSpPr/>
          <p:nvPr/>
        </p:nvSpPr>
        <p:spPr>
          <a:xfrm>
            <a:off x="669925" y="2284730"/>
            <a:ext cx="11727180" cy="1397000"/>
          </a:xfrm>
          <a:prstGeom prst="roundRect">
            <a:avLst/>
          </a:prstGeom>
          <a:noFill/>
          <a:ln>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66750" y="5684520"/>
            <a:ext cx="4170680" cy="368300"/>
          </a:xfrm>
          <a:prstGeom prst="rect">
            <a:avLst/>
          </a:prstGeom>
          <a:noFill/>
        </p:spPr>
        <p:txBody>
          <a:bodyPr wrap="square" rtlCol="0">
            <a:spAutoFit/>
          </a:bodyPr>
          <a:p>
            <a:pPr algn="l"/>
            <a:r>
              <a:rPr lang="zh-CN" altLang="en-US" sz="1800" u="sng">
                <a:solidFill>
                  <a:srgbClr val="FF0000"/>
                </a:solidFill>
                <a:latin typeface="+mn-ea"/>
              </a:rPr>
              <a:t>引入风险</a:t>
            </a:r>
            <a:r>
              <a:rPr lang="zh-CN" altLang="en-US" sz="1800">
                <a:latin typeface="+mn-ea"/>
              </a:rPr>
              <a:t>：</a:t>
            </a:r>
            <a:r>
              <a:rPr lang="zh-CN" altLang="en-US" sz="1400">
                <a:latin typeface="+mn-ea"/>
              </a:rPr>
              <a:t>每个港口引入外来生物的风险概率。</a:t>
            </a:r>
            <a:endParaRPr lang="zh-CN" altLang="en-US" sz="1400">
              <a:latin typeface="+mn-ea"/>
            </a:endParaRPr>
          </a:p>
        </p:txBody>
      </p:sp>
      <p:pic>
        <p:nvPicPr>
          <p:cNvPr id="14" name="图片 13"/>
          <p:cNvPicPr>
            <a:picLocks noChangeAspect="1"/>
          </p:cNvPicPr>
          <p:nvPr/>
        </p:nvPicPr>
        <p:blipFill>
          <a:blip r:embed="rId4"/>
          <a:stretch>
            <a:fillRect/>
          </a:stretch>
        </p:blipFill>
        <p:spPr>
          <a:xfrm>
            <a:off x="6862445" y="4053840"/>
            <a:ext cx="5456555" cy="1980565"/>
          </a:xfrm>
          <a:prstGeom prst="rect">
            <a:avLst/>
          </a:prstGeom>
        </p:spPr>
      </p:pic>
      <p:sp>
        <p:nvSpPr>
          <p:cNvPr id="15" name="文本框 14"/>
          <p:cNvSpPr txBox="1"/>
          <p:nvPr/>
        </p:nvSpPr>
        <p:spPr>
          <a:xfrm>
            <a:off x="666750" y="4027805"/>
            <a:ext cx="3286760" cy="368300"/>
          </a:xfrm>
          <a:prstGeom prst="rect">
            <a:avLst/>
          </a:prstGeom>
          <a:noFill/>
        </p:spPr>
        <p:txBody>
          <a:bodyPr wrap="square" rtlCol="0">
            <a:spAutoFit/>
          </a:bodyPr>
          <a:p>
            <a:pPr algn="l"/>
            <a:r>
              <a:rPr lang="zh-CN" altLang="en-US" sz="1800"/>
              <a:t>船只航线：</a:t>
            </a:r>
            <a:r>
              <a:rPr lang="zh-CN" altLang="en-US" sz="1400"/>
              <a:t>LLI提供的</a:t>
            </a:r>
            <a:r>
              <a:rPr lang="en-US" altLang="zh-CN" sz="1400"/>
              <a:t>6</a:t>
            </a:r>
            <a:r>
              <a:rPr lang="zh-CN" altLang="en-US" sz="1400"/>
              <a:t>年海上航线。</a:t>
            </a:r>
            <a:endParaRPr lang="zh-CN" altLang="en-US" sz="1400"/>
          </a:p>
        </p:txBody>
      </p:sp>
      <p:sp>
        <p:nvSpPr>
          <p:cNvPr id="16" name="上下箭头 15"/>
          <p:cNvSpPr/>
          <p:nvPr/>
        </p:nvSpPr>
        <p:spPr>
          <a:xfrm>
            <a:off x="946150" y="4450080"/>
            <a:ext cx="480060" cy="1149350"/>
          </a:xfrm>
          <a:prstGeom prst="upDownArrow">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666750" y="6838315"/>
            <a:ext cx="4606290" cy="875665"/>
          </a:xfrm>
          <a:prstGeom prst="rect">
            <a:avLst/>
          </a:prstGeom>
          <a:noFill/>
        </p:spPr>
        <p:txBody>
          <a:bodyPr wrap="square" rtlCol="0" anchor="t">
            <a:spAutoFit/>
          </a:bodyPr>
          <a:p>
            <a:pPr algn="l" fontAlgn="auto">
              <a:lnSpc>
                <a:spcPct val="150000"/>
              </a:lnSpc>
            </a:pPr>
            <a:r>
              <a:rPr lang="zh-CN" altLang="en-US" sz="1800">
                <a:latin typeface="等线" charset="0"/>
                <a:ea typeface="等线" charset="0"/>
                <a:sym typeface="+mn-ea"/>
              </a:rPr>
              <a:t>解决方案：</a:t>
            </a:r>
            <a:r>
              <a:rPr lang="zh-CN" altLang="en-US" sz="1800">
                <a:latin typeface="等线" charset="0"/>
                <a:ea typeface="等线" charset="0"/>
                <a:sym typeface="+mn-ea"/>
              </a:rPr>
              <a:t>将微观的累加作为宏观的表现。</a:t>
            </a:r>
            <a:endParaRPr lang="zh-CN" altLang="en-US" sz="1800">
              <a:latin typeface="等线" charset="0"/>
              <a:ea typeface="等线" charset="0"/>
              <a:sym typeface="+mn-ea"/>
            </a:endParaRPr>
          </a:p>
          <a:p>
            <a:pPr algn="l" fontAlgn="auto">
              <a:lnSpc>
                <a:spcPct val="150000"/>
              </a:lnSpc>
            </a:pPr>
            <a:r>
              <a:rPr lang="zh-CN" altLang="en-US" sz="1600">
                <a:solidFill>
                  <a:schemeClr val="tx1"/>
                </a:solidFill>
                <a:effectLst>
                  <a:outerShdw blurRad="38100" dist="19050" dir="2700000" algn="tl" rotWithShape="0">
                    <a:schemeClr val="dk1">
                      <a:alpha val="40000"/>
                      <a:alpha val="40000"/>
                    </a:schemeClr>
                  </a:outerShdw>
                </a:effectLst>
                <a:sym typeface="+mn-ea"/>
              </a:rPr>
              <a:t>单次航行导致非本地物种引入的</a:t>
            </a:r>
            <a:r>
              <a:rPr lang="zh-CN" altLang="en-US" sz="1600" b="1" u="sng">
                <a:solidFill>
                  <a:schemeClr val="tx1"/>
                </a:solidFill>
                <a:effectLst>
                  <a:outerShdw blurRad="38100" dist="19050" dir="2700000" algn="tl" rotWithShape="0">
                    <a:schemeClr val="dk1">
                      <a:alpha val="40000"/>
                      <a:alpha val="40000"/>
                    </a:schemeClr>
                  </a:outerShdw>
                </a:effectLst>
                <a:sym typeface="+mn-ea"/>
              </a:rPr>
              <a:t>相对风险</a:t>
            </a:r>
            <a:endParaRPr lang="zh-CN" altLang="en-US" sz="1600" b="1" u="sng">
              <a:solidFill>
                <a:schemeClr val="tx1"/>
              </a:solidFill>
              <a:effectLst>
                <a:outerShdw blurRad="38100" dist="19050" dir="2700000" algn="tl" rotWithShape="0">
                  <a:schemeClr val="dk1">
                    <a:alpha val="40000"/>
                    <a:alpha val="40000"/>
                  </a:schemeClr>
                </a:outerShdw>
              </a:effectLst>
              <a:sym typeface="+mn-ea"/>
            </a:endParaRPr>
          </a:p>
        </p:txBody>
      </p:sp>
      <p:pic>
        <p:nvPicPr>
          <p:cNvPr id="18" name="图片 17"/>
          <p:cNvPicPr>
            <a:picLocks noChangeAspect="1"/>
          </p:cNvPicPr>
          <p:nvPr/>
        </p:nvPicPr>
        <p:blipFill>
          <a:blip r:embed="rId5"/>
          <a:stretch>
            <a:fillRect/>
          </a:stretch>
        </p:blipFill>
        <p:spPr>
          <a:xfrm>
            <a:off x="6205855" y="6821170"/>
            <a:ext cx="6191250" cy="930910"/>
          </a:xfrm>
          <a:prstGeom prst="rect">
            <a:avLst/>
          </a:prstGeom>
        </p:spPr>
      </p:pic>
      <p:sp>
        <p:nvSpPr>
          <p:cNvPr id="48" name="灯片编号占位符 3"/>
          <p:cNvSpPr>
            <a:spLocks noGrp="1"/>
          </p:cNvSpPr>
          <p:nvPr/>
        </p:nvSpPr>
        <p:spPr>
          <a:xfrm>
            <a:off x="8582024" y="794035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a:t>物种入侵风险</a:t>
            </a:r>
            <a:r>
              <a:rPr lang="zh-CN"/>
              <a:t>的概率</a:t>
            </a:r>
            <a:endParaRPr lang="zh-CN"/>
          </a:p>
        </p:txBody>
      </p:sp>
      <p:sp>
        <p:nvSpPr>
          <p:cNvPr id="147" name="更多“人工智能&amp;复杂系统”的知识，请关注官网：pattern.swarma.org"/>
          <p:cNvSpPr txBox="1"/>
          <p:nvPr/>
        </p:nvSpPr>
        <p:spPr>
          <a:xfrm>
            <a:off x="369422" y="8836978"/>
            <a:ext cx="12255501" cy="347345"/>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rPr sz="1600"/>
              <a:t>更多“</a:t>
            </a:r>
            <a:r>
              <a:rPr sz="1600">
                <a:solidFill>
                  <a:srgbClr val="E88D65"/>
                </a:solidFill>
              </a:rPr>
              <a:t>人工智能&amp;复杂系统</a:t>
            </a:r>
            <a:r>
              <a:rPr sz="1600"/>
              <a:t>”的知识，请关注官网：pattern.swarma.org</a:t>
            </a:r>
            <a:endParaRPr sz="1600"/>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6" name="文本框 5"/>
          <p:cNvSpPr txBox="1"/>
          <p:nvPr/>
        </p:nvSpPr>
        <p:spPr>
          <a:xfrm>
            <a:off x="454025" y="2356485"/>
            <a:ext cx="5925820" cy="368300"/>
          </a:xfrm>
          <a:prstGeom prst="rect">
            <a:avLst/>
          </a:prstGeom>
          <a:noFill/>
        </p:spPr>
        <p:txBody>
          <a:bodyPr wrap="none" rtlCol="0">
            <a:spAutoFit/>
          </a:bodyPr>
          <a:p>
            <a:pPr algn="l"/>
            <a:r>
              <a:rPr lang="en-US" altLang="zh-CN" sz="1800"/>
              <a:t>1. </a:t>
            </a:r>
            <a:r>
              <a:rPr lang="zh-CN" altLang="en-US" sz="1800"/>
              <a:t>单次航行导致非本地物种引入的</a:t>
            </a:r>
            <a:r>
              <a:rPr lang="zh-CN" altLang="en-US" sz="1800" b="1"/>
              <a:t>相对风险</a:t>
            </a:r>
            <a:r>
              <a:rPr lang="zh-CN" altLang="en-US" sz="1800"/>
              <a:t>（</a:t>
            </a:r>
            <a:r>
              <a:rPr lang="zh-CN" altLang="en-US" sz="1800"/>
              <a:t>船只风险）</a:t>
            </a:r>
            <a:endParaRPr lang="zh-CN" altLang="en-US" sz="1800"/>
          </a:p>
        </p:txBody>
      </p:sp>
      <p:pic>
        <p:nvPicPr>
          <p:cNvPr id="9" name="334E55B0-647D-440b-865C-3EC943EB4CBC-1" descr="wpsoffice"/>
          <p:cNvPicPr>
            <a:picLocks noChangeAspect="1"/>
          </p:cNvPicPr>
          <p:nvPr/>
        </p:nvPicPr>
        <p:blipFill>
          <a:blip r:embed="rId3"/>
          <a:stretch>
            <a:fillRect/>
          </a:stretch>
        </p:blipFill>
        <p:spPr>
          <a:xfrm>
            <a:off x="1501140" y="3588385"/>
            <a:ext cx="2556510" cy="342265"/>
          </a:xfrm>
          <a:prstGeom prst="rect">
            <a:avLst/>
          </a:prstGeom>
        </p:spPr>
      </p:pic>
      <p:pic>
        <p:nvPicPr>
          <p:cNvPr id="11" name="334E55B0-647D-440b-865C-3EC943EB4CBC-2" descr="wpsoffice"/>
          <p:cNvPicPr>
            <a:picLocks noChangeAspect="1"/>
          </p:cNvPicPr>
          <p:nvPr/>
        </p:nvPicPr>
        <p:blipFill>
          <a:blip r:embed="rId4"/>
          <a:stretch>
            <a:fillRect/>
          </a:stretch>
        </p:blipFill>
        <p:spPr>
          <a:xfrm>
            <a:off x="3117850" y="3213735"/>
            <a:ext cx="342265" cy="230505"/>
          </a:xfrm>
          <a:prstGeom prst="rect">
            <a:avLst/>
          </a:prstGeom>
        </p:spPr>
      </p:pic>
      <p:sp>
        <p:nvSpPr>
          <p:cNvPr id="12" name="文本框 11"/>
          <p:cNvSpPr txBox="1"/>
          <p:nvPr/>
        </p:nvSpPr>
        <p:spPr>
          <a:xfrm>
            <a:off x="732790" y="4795520"/>
            <a:ext cx="9461500" cy="660400"/>
          </a:xfrm>
          <a:prstGeom prst="rect">
            <a:avLst/>
          </a:prstGeom>
          <a:noFill/>
        </p:spPr>
        <p:txBody>
          <a:bodyPr wrap="none" rtlCol="0">
            <a:spAutoFit/>
          </a:bodyPr>
          <a:p>
            <a:pPr algn="l"/>
            <a:r>
              <a:rPr lang="zh-CN" altLang="en-US" sz="1600" b="1">
                <a:solidFill>
                  <a:schemeClr val="tx1"/>
                </a:solidFill>
                <a:uFill>
                  <a:solidFill>
                    <a:srgbClr val="577188"/>
                  </a:solidFill>
                </a:uFill>
                <a:latin typeface="+mn-ea"/>
              </a:rPr>
              <a:t>现象：</a:t>
            </a:r>
            <a:endParaRPr lang="zh-CN" altLang="en-US" sz="1600">
              <a:solidFill>
                <a:schemeClr val="tx1"/>
              </a:solidFill>
              <a:uFill>
                <a:solidFill>
                  <a:srgbClr val="577188"/>
                </a:solidFill>
              </a:uFill>
              <a:latin typeface="+mn-ea"/>
            </a:endParaRPr>
          </a:p>
          <a:p>
            <a:pPr algn="l" fontAlgn="auto">
              <a:lnSpc>
                <a:spcPct val="150000"/>
              </a:lnSpc>
            </a:pPr>
            <a:r>
              <a:rPr lang="zh-CN" altLang="en-US" sz="1400" b="1" u="dashLongHeavy">
                <a:solidFill>
                  <a:schemeClr val="tx1"/>
                </a:solidFill>
                <a:uFill>
                  <a:solidFill>
                    <a:srgbClr val="577188"/>
                  </a:solidFill>
                </a:uFill>
                <a:latin typeface="等线" charset="0"/>
                <a:ea typeface="等线" charset="0"/>
              </a:rPr>
              <a:t>如果压载水排放量较大，外来物种在行程中被运输的概率较高，或者如果行程较短，物种在压</a:t>
            </a:r>
            <a:r>
              <a:rPr lang="zh-CN" altLang="en-US" sz="1400" b="1" u="dashLongHeavy">
                <a:solidFill>
                  <a:schemeClr val="tx1"/>
                </a:solidFill>
                <a:uFill>
                  <a:solidFill>
                    <a:srgbClr val="577188"/>
                  </a:solidFill>
                </a:uFill>
                <a:latin typeface="等线" charset="0"/>
                <a:ea typeface="等线" charset="0"/>
              </a:rPr>
              <a:t>载水中存活的概率增加。</a:t>
            </a:r>
            <a:endParaRPr lang="zh-CN" altLang="en-US" sz="1400" b="1" u="dashLongHeavy">
              <a:solidFill>
                <a:schemeClr val="tx1"/>
              </a:solidFill>
              <a:uFill>
                <a:solidFill>
                  <a:srgbClr val="577188"/>
                </a:solidFill>
              </a:uFill>
              <a:latin typeface="等线" charset="0"/>
              <a:ea typeface="等线" charset="0"/>
            </a:endParaRPr>
          </a:p>
        </p:txBody>
      </p:sp>
      <mc:AlternateContent xmlns:mc="http://schemas.openxmlformats.org/markup-compatibility/2006">
        <mc:Choice xmlns:a14="http://schemas.microsoft.com/office/drawing/2010/main" Requires="a14">
          <p:sp>
            <p:nvSpPr>
              <p:cNvPr id="13" name="文本框 12"/>
              <p:cNvSpPr txBox="1"/>
              <p:nvPr/>
            </p:nvSpPr>
            <p:spPr>
              <a:xfrm>
                <a:off x="528955" y="4076700"/>
                <a:ext cx="4912995" cy="293370"/>
              </a:xfrm>
              <a:prstGeom prst="rect">
                <a:avLst/>
              </a:prstGeom>
              <a:noFill/>
            </p:spPr>
            <p:txBody>
              <a:bodyPr wrap="none" rtlCol="0">
                <a:spAutoFit/>
              </a:bodyPr>
              <a:p>
                <a:pPr algn="l"/>
                <a:r>
                  <a:rPr lang="en-US" altLang="zh-CN" sz="1200">
                    <a:solidFill>
                      <a:schemeClr val="tx1">
                        <a:lumMod val="50000"/>
                        <a:lumOff val="50000"/>
                      </a:schemeClr>
                    </a:solidFill>
                  </a:rPr>
                  <a:t>* </a:t>
                </a:r>
                <a:r>
                  <a:rPr lang="zh-CN" altLang="en-US" sz="1200">
                    <a:solidFill>
                      <a:schemeClr val="tx1">
                        <a:lumMod val="50000"/>
                        <a:lumOff val="50000"/>
                      </a:schemeClr>
                    </a:solidFill>
                  </a:rPr>
                  <a:t>每日平均生物死亡率</a:t>
                </a:r>
                <a14:m>
                  <m:oMath xmlns:m="http://schemas.openxmlformats.org/officeDocument/2006/math">
                    <m:r>
                      <a:rPr lang="en-US" altLang="zh-CN" sz="1200" i="1">
                        <a:solidFill>
                          <a:schemeClr val="tx1">
                            <a:lumMod val="50000"/>
                            <a:lumOff val="50000"/>
                          </a:schemeClr>
                        </a:solidFill>
                        <a:latin typeface="DejaVu Math TeX Gyre" panose="02000503000000000000" charset="0"/>
                        <a:cs typeface="DejaVu Math TeX Gyre" panose="02000503000000000000" charset="0"/>
                      </a:rPr>
                      <m:t>𝜇</m:t>
                    </m:r>
                  </m:oMath>
                </a14:m>
                <a:r>
                  <a:rPr lang="en-US" altLang="zh-CN" sz="1200">
                    <a:solidFill>
                      <a:schemeClr val="tx1">
                        <a:lumMod val="50000"/>
                        <a:lumOff val="50000"/>
                      </a:schemeClr>
                    </a:solidFill>
                    <a:latin typeface="DejaVu Math TeX Gyre" panose="02000503000000000000" charset="0"/>
                    <a:cs typeface="DejaVu Math TeX Gyre" panose="02000503000000000000" charset="0"/>
                  </a:rPr>
                  <a:t>=0.02</a:t>
                </a:r>
                <a:r>
                  <a:rPr lang="zh-CN" altLang="en-US" sz="1200">
                    <a:solidFill>
                      <a:schemeClr val="tx1">
                        <a:lumMod val="50000"/>
                        <a:lumOff val="50000"/>
                      </a:schemeClr>
                    </a:solidFill>
                    <a:latin typeface="DejaVu Math TeX Gyre" panose="02000503000000000000" charset="0"/>
                    <a:cs typeface="DejaVu Math TeX Gyre" panose="02000503000000000000" charset="0"/>
                  </a:rPr>
                  <a:t>；每体积物种引入参数</a:t>
                </a:r>
                <a14:m>
                  <m:oMath xmlns:m="http://schemas.openxmlformats.org/officeDocument/2006/math">
                    <m:r>
                      <a:rPr lang="en-US" altLang="zh-CN" sz="1200" i="1">
                        <a:solidFill>
                          <a:schemeClr val="tx1">
                            <a:lumMod val="50000"/>
                            <a:lumOff val="50000"/>
                          </a:schemeClr>
                        </a:solidFill>
                        <a:latin typeface="DejaVu Math TeX Gyre" panose="02000503000000000000" charset="0"/>
                        <a:cs typeface="DejaVu Math TeX Gyre" panose="02000503000000000000" charset="0"/>
                      </a:rPr>
                      <m:t>𝜆</m:t>
                    </m:r>
                    <m:r>
                      <a:rPr lang="en-US" altLang="zh-CN" sz="1200" i="1">
                        <a:solidFill>
                          <a:schemeClr val="tx1">
                            <a:lumMod val="50000"/>
                            <a:lumOff val="50000"/>
                          </a:schemeClr>
                        </a:solidFill>
                        <a:latin typeface="DejaVu Math TeX Gyre" panose="02000503000000000000" charset="0"/>
                        <a:cs typeface="DejaVu Math TeX Gyre" panose="02000503000000000000" charset="0"/>
                      </a:rPr>
                      <m:t>=</m:t>
                    </m:r>
                    <m:r>
                      <a:rPr lang="en-US" altLang="zh-CN" sz="1200">
                        <a:solidFill>
                          <a:schemeClr val="tx1">
                            <a:lumMod val="50000"/>
                            <a:lumOff val="50000"/>
                          </a:schemeClr>
                        </a:solidFill>
                        <a:latin typeface="DejaVu Math TeX Gyre" panose="02000503000000000000" charset="0"/>
                        <a:cs typeface="DejaVu Math TeX Gyre" panose="02000503000000000000" charset="0"/>
                      </a:rPr>
                      <m:t>3</m:t>
                    </m:r>
                    <m:r>
                      <a:rPr lang="en-US" altLang="zh-CN" sz="1200">
                        <a:solidFill>
                          <a:schemeClr val="tx1">
                            <a:lumMod val="50000"/>
                            <a:lumOff val="50000"/>
                          </a:schemeClr>
                        </a:solidFill>
                        <a:latin typeface="DejaVu Math TeX Gyre" panose="02000503000000000000" charset="0"/>
                        <a:cs typeface="DejaVu Math TeX Gyre" panose="02000503000000000000" charset="0"/>
                      </a:rPr>
                      <m:t>.</m:t>
                    </m:r>
                    <m:r>
                      <a:rPr lang="en-US" altLang="zh-CN" sz="1200">
                        <a:solidFill>
                          <a:schemeClr val="tx1">
                            <a:lumMod val="50000"/>
                            <a:lumOff val="50000"/>
                          </a:schemeClr>
                        </a:solidFill>
                        <a:latin typeface="DejaVu Math TeX Gyre" panose="02000503000000000000" charset="0"/>
                        <a:cs typeface="DejaVu Math TeX Gyre" panose="02000503000000000000" charset="0"/>
                      </a:rPr>
                      <m:t>22</m:t>
                    </m:r>
                    <m:r>
                      <a:rPr lang="en-US" altLang="zh-CN" sz="1200">
                        <a:solidFill>
                          <a:schemeClr val="tx1">
                            <a:lumMod val="50000"/>
                            <a:lumOff val="50000"/>
                          </a:schemeClr>
                        </a:solidFill>
                        <a:latin typeface="DejaVu Math TeX Gyre" panose="02000503000000000000" charset="0"/>
                        <a:cs typeface="DejaVu Math TeX Gyre" panose="02000503000000000000" charset="0"/>
                      </a:rPr>
                      <m:t>×</m:t>
                    </m:r>
                    <m:sSup>
                      <m:sSupPr>
                        <m:ctrlPr>
                          <a:rPr lang="en-US" altLang="zh-CN" sz="1200" i="1">
                            <a:solidFill>
                              <a:schemeClr val="tx1">
                                <a:lumMod val="50000"/>
                                <a:lumOff val="50000"/>
                              </a:schemeClr>
                            </a:solidFill>
                            <a:latin typeface="DejaVu Math TeX Gyre" panose="02000503000000000000" charset="0"/>
                            <a:cs typeface="DejaVu Math TeX Gyre" panose="02000503000000000000" charset="0"/>
                          </a:rPr>
                        </m:ctrlPr>
                      </m:sSupPr>
                      <m:e>
                        <m:r>
                          <a:rPr lang="en-US" altLang="zh-CN" sz="1200" i="1">
                            <a:solidFill>
                              <a:schemeClr val="tx1">
                                <a:lumMod val="50000"/>
                                <a:lumOff val="50000"/>
                              </a:schemeClr>
                            </a:solidFill>
                            <a:latin typeface="DejaVu Math TeX Gyre" panose="02000503000000000000" charset="0"/>
                            <a:cs typeface="DejaVu Math TeX Gyre" panose="02000503000000000000" charset="0"/>
                          </a:rPr>
                          <m:t>10</m:t>
                        </m:r>
                      </m:e>
                      <m:sup>
                        <m:r>
                          <a:rPr lang="en-US" altLang="zh-CN" sz="1200" i="1">
                            <a:solidFill>
                              <a:schemeClr val="tx1">
                                <a:lumMod val="50000"/>
                                <a:lumOff val="50000"/>
                              </a:schemeClr>
                            </a:solidFill>
                            <a:latin typeface="DejaVu Math TeX Gyre" panose="02000503000000000000" charset="0"/>
                            <a:cs typeface="DejaVu Math TeX Gyre" panose="02000503000000000000" charset="0"/>
                          </a:rPr>
                          <m:t>−</m:t>
                        </m:r>
                        <m:r>
                          <a:rPr lang="en-US" altLang="zh-CN" sz="1200" i="1">
                            <a:solidFill>
                              <a:schemeClr val="tx1">
                                <a:lumMod val="50000"/>
                                <a:lumOff val="50000"/>
                              </a:schemeClr>
                            </a:solidFill>
                            <a:latin typeface="DejaVu Math TeX Gyre" panose="02000503000000000000" charset="0"/>
                            <a:cs typeface="DejaVu Math TeX Gyre" panose="02000503000000000000" charset="0"/>
                          </a:rPr>
                          <m:t>6</m:t>
                        </m:r>
                      </m:sup>
                    </m:sSup>
                  </m:oMath>
                </a14:m>
                <a:endParaRPr lang="en-US" altLang="zh-CN" sz="1200" i="1">
                  <a:solidFill>
                    <a:schemeClr val="tx1">
                      <a:lumMod val="50000"/>
                      <a:lumOff val="50000"/>
                    </a:schemeClr>
                  </a:solidFill>
                  <a:latin typeface="DejaVu Math TeX Gyre" panose="02000503000000000000" charset="0"/>
                  <a:cs typeface="DejaVu Math TeX Gyre" panose="02000503000000000000"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528955" y="4076700"/>
                <a:ext cx="4912995" cy="293370"/>
              </a:xfrm>
              <a:prstGeom prst="rect">
                <a:avLst/>
              </a:prstGeom>
              <a:blipFill rotWithShape="1">
                <a:blip r:embed="rId5"/>
                <a:stretch>
                  <a:fillRect/>
                </a:stretch>
              </a:blipFill>
            </p:spPr>
            <p:txBody>
              <a:bodyPr/>
              <a:lstStyle/>
              <a:p>
                <a:r>
                  <a:rPr lang="zh-CN" altLang="en-US">
                    <a:noFill/>
                  </a:rPr>
                  <a:t> </a:t>
                </a:r>
              </a:p>
            </p:txBody>
          </p:sp>
        </mc:Fallback>
      </mc:AlternateContent>
      <p:sp>
        <p:nvSpPr>
          <p:cNvPr id="17" name="文本框 16"/>
          <p:cNvSpPr txBox="1"/>
          <p:nvPr/>
        </p:nvSpPr>
        <p:spPr>
          <a:xfrm>
            <a:off x="454025" y="2860675"/>
            <a:ext cx="2703830" cy="706755"/>
          </a:xfrm>
          <a:prstGeom prst="rect">
            <a:avLst/>
          </a:prstGeom>
          <a:noFill/>
        </p:spPr>
        <p:txBody>
          <a:bodyPr wrap="none" rtlCol="0">
            <a:spAutoFit/>
          </a:bodyPr>
          <a:p>
            <a:pPr marL="285750" indent="-285750" algn="l">
              <a:buFont typeface="Wingdings" panose="05000000000000000000" charset="0"/>
              <a:buChar char=""/>
            </a:pPr>
            <a:r>
              <a:rPr lang="zh-CN" altLang="en-US" sz="1600"/>
              <a:t>港口停靠时间</a:t>
            </a:r>
            <a:endParaRPr lang="zh-CN" altLang="en-US" sz="1600"/>
          </a:p>
          <a:p>
            <a:pPr marL="285750" indent="-285750" fontAlgn="auto">
              <a:lnSpc>
                <a:spcPct val="150000"/>
              </a:lnSpc>
              <a:buFont typeface="Wingdings" panose="05000000000000000000" charset="0"/>
              <a:buChar char=""/>
            </a:pPr>
            <a:r>
              <a:rPr lang="zh-CN" altLang="en-US" sz="1600"/>
              <a:t>在港口更换的压载水体积</a:t>
            </a:r>
            <a:endParaRPr lang="zh-CN" altLang="en-US" sz="1600"/>
          </a:p>
        </p:txBody>
      </p:sp>
      <p:pic>
        <p:nvPicPr>
          <p:cNvPr id="23" name="图片 22"/>
          <p:cNvPicPr>
            <a:picLocks noChangeAspect="1"/>
          </p:cNvPicPr>
          <p:nvPr/>
        </p:nvPicPr>
        <p:blipFill>
          <a:blip r:embed="rId6"/>
          <a:stretch>
            <a:fillRect/>
          </a:stretch>
        </p:blipFill>
        <p:spPr>
          <a:xfrm>
            <a:off x="8831580" y="2514600"/>
            <a:ext cx="2524125" cy="1521460"/>
          </a:xfrm>
          <a:prstGeom prst="rect">
            <a:avLst/>
          </a:prstGeom>
        </p:spPr>
      </p:pic>
      <p:sp>
        <p:nvSpPr>
          <p:cNvPr id="30" name="圆角矩形 29"/>
          <p:cNvSpPr/>
          <p:nvPr/>
        </p:nvSpPr>
        <p:spPr>
          <a:xfrm>
            <a:off x="561975" y="4688840"/>
            <a:ext cx="10779125" cy="855980"/>
          </a:xfrm>
          <a:prstGeom prst="roundRect">
            <a:avLst/>
          </a:prstGeom>
          <a:noFill/>
          <a:ln>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8" name="文本框 37"/>
          <p:cNvSpPr txBox="1"/>
          <p:nvPr/>
        </p:nvSpPr>
        <p:spPr>
          <a:xfrm>
            <a:off x="454025" y="5930900"/>
            <a:ext cx="7866380" cy="368300"/>
          </a:xfrm>
          <a:prstGeom prst="rect">
            <a:avLst/>
          </a:prstGeom>
          <a:noFill/>
        </p:spPr>
        <p:txBody>
          <a:bodyPr wrap="none" rtlCol="0">
            <a:spAutoFit/>
          </a:bodyPr>
          <a:p>
            <a:pPr algn="l"/>
            <a:r>
              <a:rPr lang="en-US" altLang="zh-CN" sz="1800"/>
              <a:t>2. </a:t>
            </a:r>
            <a:r>
              <a:rPr lang="zh-CN" altLang="en-US" sz="1800"/>
              <a:t>假设</a:t>
            </a:r>
            <a:r>
              <a:rPr lang="en-US" altLang="zh-CN" sz="1800"/>
              <a:t>         </a:t>
            </a:r>
            <a:r>
              <a:rPr lang="zh-CN" altLang="en-US" sz="1800"/>
              <a:t>是独立的，那么对于路径</a:t>
            </a:r>
            <a:r>
              <a:rPr lang="en-US" altLang="zh-CN" sz="1800"/>
              <a:t> </a:t>
            </a:r>
            <a:r>
              <a:rPr lang="zh-CN" altLang="en-US" sz="1800"/>
              <a:t>i→j</a:t>
            </a:r>
            <a:r>
              <a:rPr lang="en-US" altLang="zh-CN" sz="1800"/>
              <a:t> </a:t>
            </a:r>
            <a:r>
              <a:rPr lang="zh-CN" altLang="en-US" sz="1800"/>
              <a:t>的非本地物种引入的聚合概率是：</a:t>
            </a:r>
            <a:endParaRPr lang="zh-CN" altLang="en-US" sz="1800"/>
          </a:p>
        </p:txBody>
      </p:sp>
      <p:pic>
        <p:nvPicPr>
          <p:cNvPr id="39" name="334E55B0-647D-440b-865C-3EC943EB4CBC-3" descr="wpsoffice"/>
          <p:cNvPicPr>
            <a:picLocks noChangeAspect="1"/>
          </p:cNvPicPr>
          <p:nvPr/>
        </p:nvPicPr>
        <p:blipFill>
          <a:blip r:embed="rId7"/>
          <a:stretch>
            <a:fillRect/>
          </a:stretch>
        </p:blipFill>
        <p:spPr>
          <a:xfrm>
            <a:off x="1317625" y="5956935"/>
            <a:ext cx="403860" cy="299085"/>
          </a:xfrm>
          <a:prstGeom prst="rect">
            <a:avLst/>
          </a:prstGeom>
        </p:spPr>
      </p:pic>
      <p:pic>
        <p:nvPicPr>
          <p:cNvPr id="40" name="334E55B0-647D-440b-865C-3EC943EB4CBC-4" descr="wpsoffice"/>
          <p:cNvPicPr>
            <a:picLocks noChangeAspect="1"/>
          </p:cNvPicPr>
          <p:nvPr/>
        </p:nvPicPr>
        <p:blipFill>
          <a:blip r:embed="rId8"/>
          <a:stretch>
            <a:fillRect/>
          </a:stretch>
        </p:blipFill>
        <p:spPr>
          <a:xfrm>
            <a:off x="3744595" y="6456680"/>
            <a:ext cx="1866265" cy="375285"/>
          </a:xfrm>
          <a:prstGeom prst="rect">
            <a:avLst/>
          </a:prstGeom>
        </p:spPr>
      </p:pic>
      <p:sp>
        <p:nvSpPr>
          <p:cNvPr id="41" name="文本框 40"/>
          <p:cNvSpPr txBox="1"/>
          <p:nvPr/>
        </p:nvSpPr>
        <p:spPr>
          <a:xfrm>
            <a:off x="454025" y="7169150"/>
            <a:ext cx="4272280" cy="368300"/>
          </a:xfrm>
          <a:prstGeom prst="rect">
            <a:avLst/>
          </a:prstGeom>
          <a:noFill/>
        </p:spPr>
        <p:txBody>
          <a:bodyPr wrap="none" rtlCol="0">
            <a:spAutoFit/>
          </a:bodyPr>
          <a:p>
            <a:pPr algn="l"/>
            <a:r>
              <a:rPr lang="en-US" altLang="zh-CN" sz="1800"/>
              <a:t>3. </a:t>
            </a:r>
            <a:r>
              <a:rPr lang="zh-CN" altLang="en-US" sz="1800"/>
              <a:t>给定目标港口</a:t>
            </a:r>
            <a:r>
              <a:rPr lang="en-US" altLang="zh-CN" sz="1800"/>
              <a:t> </a:t>
            </a:r>
            <a:r>
              <a:rPr lang="zh-CN" altLang="en-US" sz="1800"/>
              <a:t>j</a:t>
            </a:r>
            <a:r>
              <a:rPr lang="en-US" altLang="zh-CN" sz="1800"/>
              <a:t> </a:t>
            </a:r>
            <a:r>
              <a:rPr lang="zh-CN" altLang="en-US" sz="1800"/>
              <a:t>的引入的聚合概率是：</a:t>
            </a:r>
            <a:endParaRPr lang="zh-CN" altLang="en-US" sz="1800"/>
          </a:p>
        </p:txBody>
      </p:sp>
      <p:pic>
        <p:nvPicPr>
          <p:cNvPr id="42" name="334E55B0-647D-440b-865C-3EC943EB4CBC-5" descr="wpsoffice"/>
          <p:cNvPicPr>
            <a:picLocks noChangeAspect="1"/>
          </p:cNvPicPr>
          <p:nvPr/>
        </p:nvPicPr>
        <p:blipFill>
          <a:blip r:embed="rId9"/>
          <a:stretch>
            <a:fillRect/>
          </a:stretch>
        </p:blipFill>
        <p:spPr>
          <a:xfrm>
            <a:off x="3744595" y="7745730"/>
            <a:ext cx="1781810" cy="375285"/>
          </a:xfrm>
          <a:prstGeom prst="rect">
            <a:avLst/>
          </a:prstGeom>
        </p:spPr>
      </p:pic>
      <p:pic>
        <p:nvPicPr>
          <p:cNvPr id="43" name="图片 42"/>
          <p:cNvPicPr>
            <a:picLocks noChangeAspect="1"/>
          </p:cNvPicPr>
          <p:nvPr/>
        </p:nvPicPr>
        <p:blipFill>
          <a:blip r:embed="rId10"/>
          <a:stretch>
            <a:fillRect/>
          </a:stretch>
        </p:blipFill>
        <p:spPr>
          <a:xfrm>
            <a:off x="9278620" y="6155690"/>
            <a:ext cx="1880235" cy="400685"/>
          </a:xfrm>
          <a:prstGeom prst="rect">
            <a:avLst/>
          </a:prstGeom>
        </p:spPr>
      </p:pic>
      <p:pic>
        <p:nvPicPr>
          <p:cNvPr id="44" name="图片 43"/>
          <p:cNvPicPr>
            <a:picLocks noChangeAspect="1"/>
          </p:cNvPicPr>
          <p:nvPr/>
        </p:nvPicPr>
        <p:blipFill>
          <a:blip r:embed="rId11"/>
          <a:stretch>
            <a:fillRect/>
          </a:stretch>
        </p:blipFill>
        <p:spPr>
          <a:xfrm>
            <a:off x="9333865" y="6668135"/>
            <a:ext cx="1769745" cy="362585"/>
          </a:xfrm>
          <a:prstGeom prst="rect">
            <a:avLst/>
          </a:prstGeom>
        </p:spPr>
      </p:pic>
      <p:pic>
        <p:nvPicPr>
          <p:cNvPr id="45" name="图片 44"/>
          <p:cNvPicPr>
            <a:picLocks noChangeAspect="1"/>
          </p:cNvPicPr>
          <p:nvPr/>
        </p:nvPicPr>
        <p:blipFill>
          <a:blip r:embed="rId12"/>
          <a:stretch>
            <a:fillRect/>
          </a:stretch>
        </p:blipFill>
        <p:spPr>
          <a:xfrm>
            <a:off x="9640570" y="7810500"/>
            <a:ext cx="901700" cy="375285"/>
          </a:xfrm>
          <a:prstGeom prst="rect">
            <a:avLst/>
          </a:prstGeom>
        </p:spPr>
      </p:pic>
      <p:sp>
        <p:nvSpPr>
          <p:cNvPr id="46" name="矩形 45"/>
          <p:cNvSpPr/>
          <p:nvPr/>
        </p:nvSpPr>
        <p:spPr>
          <a:xfrm>
            <a:off x="10000615" y="7810500"/>
            <a:ext cx="182245" cy="14033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47" name="图片 46"/>
          <p:cNvPicPr>
            <a:picLocks noChangeAspect="1"/>
          </p:cNvPicPr>
          <p:nvPr/>
        </p:nvPicPr>
        <p:blipFill>
          <a:blip r:embed="rId13"/>
          <a:stretch>
            <a:fillRect/>
          </a:stretch>
        </p:blipFill>
        <p:spPr>
          <a:xfrm>
            <a:off x="10000615" y="7737475"/>
            <a:ext cx="189230" cy="142240"/>
          </a:xfrm>
          <a:prstGeom prst="rect">
            <a:avLst/>
          </a:prstGeom>
        </p:spPr>
      </p:pic>
      <p:sp>
        <p:nvSpPr>
          <p:cNvPr id="48" name="灯片编号占位符 3"/>
          <p:cNvSpPr>
            <a:spLocks noGrp="1"/>
          </p:cNvSpPr>
          <p:nvPr/>
        </p:nvSpPr>
        <p:spPr>
          <a:xfrm>
            <a:off x="8582024" y="794035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pic>
        <p:nvPicPr>
          <p:cNvPr id="2" name="334E55B0-647D-440b-865C-3EC943EB4CBC-6" descr="wpsoffice"/>
          <p:cNvPicPr>
            <a:picLocks noChangeAspect="1"/>
          </p:cNvPicPr>
          <p:nvPr/>
        </p:nvPicPr>
        <p:blipFill>
          <a:blip r:embed="rId14"/>
          <a:stretch>
            <a:fillRect/>
          </a:stretch>
        </p:blipFill>
        <p:spPr>
          <a:xfrm>
            <a:off x="2110105" y="2933065"/>
            <a:ext cx="319405" cy="21590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xfrm>
            <a:off x="571500" y="340360"/>
            <a:ext cx="11861800" cy="1397000"/>
          </a:xfrm>
          <a:prstGeom prst="rect">
            <a:avLst/>
          </a:prstGeom>
        </p:spPr>
        <p:txBody>
          <a:bodyPr/>
          <a:lstStyle/>
          <a:p>
            <a:r>
              <a:rPr>
                <a:sym typeface="+mn-ea"/>
              </a:rPr>
              <a:t>高阶网络模型SF-HON</a:t>
            </a:r>
            <a:endParaRPr>
              <a:sym typeface="+mn-ea"/>
            </a:endParaRPr>
          </a:p>
        </p:txBody>
      </p:sp>
      <p:sp>
        <p:nvSpPr>
          <p:cNvPr id="147" name="更多“人工智能&amp;复杂系统”的知识，请关注官网：pattern.swarma.org"/>
          <p:cNvSpPr txBox="1"/>
          <p:nvPr/>
        </p:nvSpPr>
        <p:spPr>
          <a:xfrm>
            <a:off x="369422" y="8836978"/>
            <a:ext cx="12255501" cy="347345"/>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rPr sz="1600"/>
              <a:t>更多“</a:t>
            </a:r>
            <a:r>
              <a:rPr sz="1600">
                <a:solidFill>
                  <a:srgbClr val="E88D65"/>
                </a:solidFill>
              </a:rPr>
              <a:t>人工智能&amp;复杂系统</a:t>
            </a:r>
            <a:r>
              <a:rPr sz="1600"/>
              <a:t>”的知识，请关注官网：pattern.swarma.org</a:t>
            </a:r>
            <a:endParaRPr sz="1600"/>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pic>
        <p:nvPicPr>
          <p:cNvPr id="7" name="图片 6"/>
          <p:cNvPicPr>
            <a:picLocks noChangeAspect="1"/>
          </p:cNvPicPr>
          <p:nvPr/>
        </p:nvPicPr>
        <p:blipFill>
          <a:blip r:embed="rId3"/>
          <a:srcRect l="1118"/>
          <a:stretch>
            <a:fillRect/>
          </a:stretch>
        </p:blipFill>
        <p:spPr>
          <a:xfrm>
            <a:off x="6934200" y="6850380"/>
            <a:ext cx="5401310" cy="1959610"/>
          </a:xfrm>
          <a:prstGeom prst="rect">
            <a:avLst/>
          </a:prstGeom>
          <a:effectLst/>
        </p:spPr>
      </p:pic>
      <p:sp>
        <p:nvSpPr>
          <p:cNvPr id="13" name="文本框 12"/>
          <p:cNvSpPr txBox="1"/>
          <p:nvPr/>
        </p:nvSpPr>
        <p:spPr>
          <a:xfrm>
            <a:off x="6744970" y="2284730"/>
            <a:ext cx="2145030" cy="368300"/>
          </a:xfrm>
          <a:prstGeom prst="rect">
            <a:avLst/>
          </a:prstGeom>
          <a:noFill/>
        </p:spPr>
        <p:txBody>
          <a:bodyPr wrap="none" rtlCol="0">
            <a:spAutoFit/>
          </a:bodyPr>
          <a:p>
            <a:pPr marL="285750" indent="-285750">
              <a:buFont typeface="Wingdings" panose="05000000000000000000" charset="0"/>
              <a:buChar char=""/>
            </a:pPr>
            <a:r>
              <a:rPr lang="en-US" altLang="zh-CN" sz="1800" b="1">
                <a:latin typeface="Arial Bold" panose="020B0604020202020204" charset="0"/>
                <a:cs typeface="Arial Bold" panose="020B0604020202020204" charset="0"/>
              </a:rPr>
              <a:t>Network Wiring</a:t>
            </a:r>
            <a:endParaRPr lang="en-US" altLang="zh-CN" sz="1800" b="1">
              <a:latin typeface="Arial Bold" panose="020B0604020202020204" charset="0"/>
              <a:cs typeface="Arial Bold" panose="020B0604020202020204" charset="0"/>
            </a:endParaRPr>
          </a:p>
        </p:txBody>
      </p:sp>
      <p:sp>
        <p:nvSpPr>
          <p:cNvPr id="14" name="文本框 13"/>
          <p:cNvSpPr txBox="1"/>
          <p:nvPr/>
        </p:nvSpPr>
        <p:spPr>
          <a:xfrm>
            <a:off x="571500" y="2284730"/>
            <a:ext cx="2272030" cy="368300"/>
          </a:xfrm>
          <a:prstGeom prst="rect">
            <a:avLst/>
          </a:prstGeom>
          <a:noFill/>
        </p:spPr>
        <p:txBody>
          <a:bodyPr wrap="none" rtlCol="0">
            <a:spAutoFit/>
          </a:bodyPr>
          <a:p>
            <a:pPr marL="285750" indent="-285750">
              <a:buFont typeface="Wingdings" panose="05000000000000000000" charset="0"/>
              <a:buChar char=""/>
            </a:pPr>
            <a:r>
              <a:rPr lang="en-US" altLang="zh-CN" sz="1800" b="1">
                <a:latin typeface="Arial Bold" panose="020B0604020202020204" charset="0"/>
                <a:cs typeface="Arial Bold" panose="020B0604020202020204" charset="0"/>
              </a:rPr>
              <a:t>Rules Extraction</a:t>
            </a:r>
            <a:endParaRPr lang="en-US" altLang="zh-CN" sz="1800" b="1">
              <a:latin typeface="Arial Bold" panose="020B0604020202020204" charset="0"/>
              <a:cs typeface="Arial Bold" panose="020B0604020202020204" charset="0"/>
            </a:endParaRPr>
          </a:p>
        </p:txBody>
      </p:sp>
      <p:pic>
        <p:nvPicPr>
          <p:cNvPr id="20" name="图片 19"/>
          <p:cNvPicPr>
            <a:picLocks noChangeAspect="1"/>
          </p:cNvPicPr>
          <p:nvPr/>
        </p:nvPicPr>
        <p:blipFill>
          <a:blip r:embed="rId4"/>
          <a:stretch>
            <a:fillRect/>
          </a:stretch>
        </p:blipFill>
        <p:spPr>
          <a:xfrm>
            <a:off x="453390" y="2860675"/>
            <a:ext cx="6058535" cy="5612765"/>
          </a:xfrm>
          <a:prstGeom prst="rect">
            <a:avLst/>
          </a:prstGeom>
        </p:spPr>
      </p:pic>
      <p:sp>
        <p:nvSpPr>
          <p:cNvPr id="21" name="文本框 20"/>
          <p:cNvSpPr txBox="1"/>
          <p:nvPr/>
        </p:nvSpPr>
        <p:spPr>
          <a:xfrm>
            <a:off x="6744970" y="2907665"/>
            <a:ext cx="5212715" cy="337185"/>
          </a:xfrm>
          <a:prstGeom prst="rect">
            <a:avLst/>
          </a:prstGeom>
          <a:noFill/>
        </p:spPr>
        <p:txBody>
          <a:bodyPr wrap="none" rtlCol="0">
            <a:spAutoFit/>
          </a:bodyPr>
          <a:p>
            <a:pPr algn="l"/>
            <a:r>
              <a:rPr lang="zh-CN" altLang="en-US" sz="1600">
                <a:latin typeface="等线" charset="0"/>
                <a:ea typeface="等线" charset="0"/>
              </a:rPr>
              <a:t>利用抽取的高阶规则集，重新统计高阶网络</a:t>
            </a:r>
            <a:r>
              <a:rPr lang="en-US" altLang="zh-CN" sz="1600">
                <a:latin typeface="等线" charset="0"/>
                <a:ea typeface="等线" charset="0"/>
              </a:rPr>
              <a:t>HON</a:t>
            </a:r>
            <a:r>
              <a:rPr lang="zh-CN" altLang="en-US" sz="1600">
                <a:latin typeface="等线" charset="0"/>
                <a:ea typeface="等线" charset="0"/>
              </a:rPr>
              <a:t>的边权。</a:t>
            </a:r>
            <a:endParaRPr lang="zh-CN" altLang="en-US" sz="1600">
              <a:latin typeface="等线" charset="0"/>
              <a:ea typeface="等线" charset="0"/>
            </a:endParaRPr>
          </a:p>
        </p:txBody>
      </p:sp>
      <p:pic>
        <p:nvPicPr>
          <p:cNvPr id="22" name="334E55B0-647D-440b-865C-3EC943EB4CBC-7" descr="wpsoffice"/>
          <p:cNvPicPr>
            <a:picLocks noChangeAspect="1"/>
          </p:cNvPicPr>
          <p:nvPr/>
        </p:nvPicPr>
        <p:blipFill>
          <a:blip r:embed="rId5"/>
          <a:stretch>
            <a:fillRect/>
          </a:stretch>
        </p:blipFill>
        <p:spPr>
          <a:xfrm>
            <a:off x="7762240" y="3350895"/>
            <a:ext cx="2522855" cy="337820"/>
          </a:xfrm>
          <a:prstGeom prst="rect">
            <a:avLst/>
          </a:prstGeom>
        </p:spPr>
      </p:pic>
      <mc:AlternateContent xmlns:mc="http://schemas.openxmlformats.org/markup-compatibility/2006">
        <mc:Choice xmlns:a14="http://schemas.microsoft.com/office/drawing/2010/main" Requires="a14">
          <p:sp>
            <p:nvSpPr>
              <p:cNvPr id="23" name="文本框 22"/>
              <p:cNvSpPr txBox="1"/>
              <p:nvPr/>
            </p:nvSpPr>
            <p:spPr>
              <a:xfrm>
                <a:off x="6744970" y="3680460"/>
                <a:ext cx="5673090" cy="1701165"/>
              </a:xfrm>
              <a:prstGeom prst="rect">
                <a:avLst/>
              </a:prstGeom>
              <a:noFill/>
            </p:spPr>
            <p:txBody>
              <a:bodyPr wrap="square" rtlCol="0">
                <a:spAutoFit/>
              </a:bodyPr>
              <a:p>
                <a:pPr algn="l" fontAlgn="auto">
                  <a:lnSpc>
                    <a:spcPct val="150000"/>
                  </a:lnSpc>
                </a:pPr>
                <a:r>
                  <a:rPr lang="zh-CN" altLang="en-US" sz="1600">
                    <a:latin typeface="等线" charset="0"/>
                    <a:ea typeface="等线" charset="0"/>
                    <a:cs typeface="等线" charset="0"/>
                  </a:rPr>
                  <a:t>例如有高阶规则</a:t>
                </a:r>
                <a14:m>
                  <m:oMath xmlns:m="http://schemas.openxmlformats.org/officeDocument/2006/math">
                    <m:sSub>
                      <m:sSubPr>
                        <m:ctrlPr>
                          <a:rPr lang="en-US" altLang="zh-CN" sz="1600" i="1">
                            <a:latin typeface="DejaVu Math TeX Gyre" panose="02000503000000000000" charset="0"/>
                            <a:ea typeface="等线" charset="0"/>
                            <a:cs typeface="DejaVu Math TeX Gyre" panose="02000503000000000000" charset="0"/>
                          </a:rPr>
                        </m:ctrlPr>
                      </m:sSubPr>
                      <m:e>
                        <m:r>
                          <a:rPr lang="en-US" altLang="zh-CN" sz="1600" i="1">
                            <a:latin typeface="DejaVu Math TeX Gyre" panose="02000503000000000000" charset="0"/>
                            <a:ea typeface="等线" charset="0"/>
                            <a:cs typeface="DejaVu Math TeX Gyre" panose="02000503000000000000" charset="0"/>
                          </a:rPr>
                          <m:t>𝑝</m:t>
                        </m:r>
                      </m:e>
                      <m:sub>
                        <m:r>
                          <a:rPr lang="en-US" altLang="zh-CN" sz="1600" i="1">
                            <a:latin typeface="DejaVu Math TeX Gyre" panose="02000503000000000000" charset="0"/>
                            <a:ea typeface="宋体" charset="0"/>
                            <a:cs typeface="DejaVu Math TeX Gyre" panose="02000503000000000000" charset="0"/>
                          </a:rPr>
                          <m:t>1</m:t>
                        </m:r>
                      </m:sub>
                    </m:sSub>
                    <m:r>
                      <a:rPr lang="en-US" altLang="zh-CN" sz="1600" i="1">
                        <a:latin typeface="DejaVu Math TeX Gyre" panose="02000503000000000000" charset="0"/>
                        <a:ea typeface="宋体" charset="0"/>
                        <a:cs typeface="DejaVu Math TeX Gyre" panose="02000503000000000000" charset="0"/>
                      </a:rPr>
                      <m:t>|</m:t>
                    </m:r>
                    <m:sSub>
                      <m:sSubPr>
                        <m:ctrlPr>
                          <a:rPr lang="en-US" altLang="zh-CN" sz="1600" i="1">
                            <a:latin typeface="DejaVu Math TeX Gyre" panose="02000503000000000000" charset="0"/>
                            <a:ea typeface="等线" charset="0"/>
                            <a:cs typeface="DejaVu Math TeX Gyre" panose="02000503000000000000" charset="0"/>
                          </a:rPr>
                        </m:ctrlPr>
                      </m:sSubPr>
                      <m:e>
                        <m:r>
                          <a:rPr lang="en-US" altLang="zh-CN" sz="1600" i="1">
                            <a:latin typeface="DejaVu Math TeX Gyre" panose="02000503000000000000" charset="0"/>
                            <a:ea typeface="等线" charset="0"/>
                            <a:cs typeface="DejaVu Math TeX Gyre" panose="02000503000000000000" charset="0"/>
                          </a:rPr>
                          <m:t>𝑝</m:t>
                        </m:r>
                      </m:e>
                      <m:sub>
                        <m:r>
                          <a:rPr lang="en-US" altLang="zh-CN" sz="1600" i="1">
                            <a:latin typeface="DejaVu Math TeX Gyre" panose="02000503000000000000" charset="0"/>
                            <a:ea typeface="宋体" charset="0"/>
                            <a:cs typeface="DejaVu Math TeX Gyre" panose="02000503000000000000" charset="0"/>
                          </a:rPr>
                          <m:t>2</m:t>
                        </m:r>
                      </m:sub>
                    </m:sSub>
                    <m:r>
                      <a:rPr lang="en-US" altLang="zh-CN" sz="1600" i="1">
                        <a:latin typeface="DejaVu Math TeX Gyre" panose="02000503000000000000" charset="0"/>
                        <a:ea typeface="宋体" charset="0"/>
                        <a:cs typeface="DejaVu Math TeX Gyre" panose="02000503000000000000" charset="0"/>
                      </a:rPr>
                      <m:t>,</m:t>
                    </m:r>
                    <m:sSub>
                      <m:sSubPr>
                        <m:ctrlPr>
                          <a:rPr lang="en-US" altLang="zh-CN" sz="1600" i="1">
                            <a:latin typeface="DejaVu Math TeX Gyre" panose="02000503000000000000" charset="0"/>
                            <a:ea typeface="等线" charset="0"/>
                            <a:cs typeface="DejaVu Math TeX Gyre" panose="02000503000000000000" charset="0"/>
                          </a:rPr>
                        </m:ctrlPr>
                      </m:sSubPr>
                      <m:e>
                        <m:r>
                          <a:rPr lang="en-US" altLang="zh-CN" sz="1600" i="1">
                            <a:latin typeface="DejaVu Math TeX Gyre" panose="02000503000000000000" charset="0"/>
                            <a:ea typeface="等线" charset="0"/>
                            <a:cs typeface="DejaVu Math TeX Gyre" panose="02000503000000000000" charset="0"/>
                          </a:rPr>
                          <m:t>𝑝</m:t>
                        </m:r>
                      </m:e>
                      <m:sub>
                        <m:r>
                          <a:rPr lang="en-US" altLang="zh-CN" sz="1600" i="1">
                            <a:latin typeface="DejaVu Math TeX Gyre" panose="02000503000000000000" charset="0"/>
                            <a:ea typeface="宋体" charset="0"/>
                            <a:cs typeface="DejaVu Math TeX Gyre" panose="02000503000000000000" charset="0"/>
                          </a:rPr>
                          <m:t>3</m:t>
                        </m:r>
                      </m:sub>
                    </m:sSub>
                  </m:oMath>
                </a14:m>
                <a:r>
                  <a:rPr lang="zh-CN" altLang="en-US" sz="1600">
                    <a:latin typeface="等线" charset="0"/>
                    <a:ea typeface="等线" charset="0"/>
                    <a:cs typeface="等线" charset="0"/>
                  </a:rPr>
                  <a:t>，再遍历路径，利用所有</a:t>
                </a:r>
                <a14:m>
                  <m:oMath xmlns:m="http://schemas.openxmlformats.org/officeDocument/2006/math">
                    <m:sSub>
                      <m:sSubPr>
                        <m:ctrlPr>
                          <a:rPr lang="en-US" altLang="zh-CN" sz="1600" i="1">
                            <a:latin typeface="DejaVu Math TeX Gyre" panose="02000503000000000000" charset="0"/>
                            <a:ea typeface="等线" charset="0"/>
                            <a:cs typeface="DejaVu Math TeX Gyre" panose="02000503000000000000" charset="0"/>
                          </a:rPr>
                        </m:ctrlPr>
                      </m:sSubPr>
                      <m:e>
                        <m:r>
                          <a:rPr lang="en-US" altLang="zh-CN" sz="1600" i="1">
                            <a:latin typeface="DejaVu Math TeX Gyre" panose="02000503000000000000" charset="0"/>
                            <a:ea typeface="等线" charset="0"/>
                            <a:cs typeface="DejaVu Math TeX Gyre" panose="02000503000000000000" charset="0"/>
                          </a:rPr>
                          <m:t>𝑝</m:t>
                        </m:r>
                      </m:e>
                      <m:sub>
                        <m:r>
                          <a:rPr lang="en-US" altLang="zh-CN" sz="1600" i="1">
                            <a:latin typeface="DejaVu Math TeX Gyre" panose="02000503000000000000" charset="0"/>
                            <a:ea typeface="宋体" charset="0"/>
                            <a:cs typeface="DejaVu Math TeX Gyre" panose="02000503000000000000" charset="0"/>
                          </a:rPr>
                          <m:t>3</m:t>
                        </m:r>
                      </m:sub>
                    </m:sSub>
                    <m:r>
                      <a:rPr lang="en-US" altLang="zh-CN" sz="1600" i="1">
                        <a:latin typeface="DejaVu Math TeX Gyre" panose="02000503000000000000" charset="0"/>
                        <a:ea typeface="等线" charset="0"/>
                        <a:cs typeface="DejaVu Math TeX Gyre" panose="02000503000000000000" charset="0"/>
                      </a:rPr>
                      <m:t>→</m:t>
                    </m:r>
                    <m:sSub>
                      <m:sSubPr>
                        <m:ctrlPr>
                          <a:rPr lang="en-US" altLang="zh-CN" sz="1600" i="1">
                            <a:latin typeface="DejaVu Math TeX Gyre" panose="02000503000000000000" charset="0"/>
                            <a:ea typeface="等线" charset="0"/>
                            <a:cs typeface="DejaVu Math TeX Gyre" panose="02000503000000000000" charset="0"/>
                          </a:rPr>
                        </m:ctrlPr>
                      </m:sSubPr>
                      <m:e>
                        <m:r>
                          <a:rPr lang="en-US" altLang="zh-CN" sz="1600" i="1">
                            <a:latin typeface="DejaVu Math TeX Gyre" panose="02000503000000000000" charset="0"/>
                            <a:ea typeface="等线" charset="0"/>
                            <a:cs typeface="DejaVu Math TeX Gyre" panose="02000503000000000000" charset="0"/>
                          </a:rPr>
                          <m:t>𝑝</m:t>
                        </m:r>
                      </m:e>
                      <m:sub>
                        <m:r>
                          <a:rPr lang="en-US" altLang="zh-CN" sz="1600" i="1">
                            <a:latin typeface="DejaVu Math TeX Gyre" panose="02000503000000000000" charset="0"/>
                            <a:ea typeface="宋体" charset="0"/>
                            <a:cs typeface="DejaVu Math TeX Gyre" panose="02000503000000000000" charset="0"/>
                          </a:rPr>
                          <m:t>2</m:t>
                        </m:r>
                      </m:sub>
                    </m:sSub>
                    <m:r>
                      <a:rPr lang="en-US" altLang="zh-CN" sz="1600" i="1">
                        <a:latin typeface="DejaVu Math TeX Gyre" panose="02000503000000000000" charset="0"/>
                        <a:ea typeface="宋体" charset="0"/>
                        <a:cs typeface="DejaVu Math TeX Gyre" panose="02000503000000000000" charset="0"/>
                      </a:rPr>
                      <m:t>→</m:t>
                    </m:r>
                    <m:sSub>
                      <m:sSubPr>
                        <m:ctrlPr>
                          <a:rPr lang="en-US" altLang="zh-CN" sz="1600" i="1">
                            <a:latin typeface="DejaVu Math TeX Gyre" panose="02000503000000000000" charset="0"/>
                            <a:ea typeface="等线" charset="0"/>
                            <a:cs typeface="DejaVu Math TeX Gyre" panose="02000503000000000000" charset="0"/>
                          </a:rPr>
                        </m:ctrlPr>
                      </m:sSubPr>
                      <m:e>
                        <m:r>
                          <a:rPr lang="en-US" altLang="zh-CN" sz="1600" i="1">
                            <a:latin typeface="DejaVu Math TeX Gyre" panose="02000503000000000000" charset="0"/>
                            <a:ea typeface="等线" charset="0"/>
                            <a:cs typeface="DejaVu Math TeX Gyre" panose="02000503000000000000" charset="0"/>
                          </a:rPr>
                          <m:t>𝑝</m:t>
                        </m:r>
                      </m:e>
                      <m:sub>
                        <m:r>
                          <a:rPr lang="en-US" altLang="zh-CN" sz="1600" i="1">
                            <a:latin typeface="DejaVu Math TeX Gyre" panose="02000503000000000000" charset="0"/>
                            <a:ea typeface="宋体" charset="0"/>
                            <a:cs typeface="DejaVu Math TeX Gyre" panose="02000503000000000000" charset="0"/>
                          </a:rPr>
                          <m:t>1</m:t>
                        </m:r>
                      </m:sub>
                    </m:sSub>
                  </m:oMath>
                </a14:m>
                <a:r>
                  <a:rPr lang="zh-CN" altLang="en-US" sz="1600">
                    <a:latin typeface="等线" charset="0"/>
                    <a:ea typeface="等线" charset="0"/>
                    <a:cs typeface="等线" charset="0"/>
                  </a:rPr>
                  <a:t>的路径对应的船只属性，计算相对风险</a:t>
                </a:r>
                <a14:m>
                  <m:oMath xmlns:m="http://schemas.openxmlformats.org/officeDocument/2006/math">
                    <m:sSubSup>
                      <m:sSubSupPr>
                        <m:ctrlPr>
                          <a:rPr lang="en-US" altLang="zh-CN" sz="1600" i="1">
                            <a:latin typeface="DejaVu Math TeX Gyre" panose="02000503000000000000" charset="0"/>
                            <a:ea typeface="等线" charset="0"/>
                            <a:cs typeface="DejaVu Math TeX Gyre" panose="02000503000000000000" charset="0"/>
                          </a:rPr>
                        </m:ctrlPr>
                      </m:sSubSupPr>
                      <m:e>
                        <m:r>
                          <a:rPr lang="en-US" altLang="zh-CN" sz="1600" i="1">
                            <a:latin typeface="DejaVu Math TeX Gyre" panose="02000503000000000000" charset="0"/>
                            <a:ea typeface="等线" charset="0"/>
                            <a:cs typeface="DejaVu Math TeX Gyre" panose="02000503000000000000" charset="0"/>
                          </a:rPr>
                          <m:t>𝑃</m:t>
                        </m:r>
                      </m:e>
                      <m:sub>
                        <m:r>
                          <a:rPr lang="en-US" altLang="zh-CN" sz="1600" i="1">
                            <a:latin typeface="DejaVu Math TeX Gyre" panose="02000503000000000000" charset="0"/>
                            <a:ea typeface="等线" charset="0"/>
                            <a:cs typeface="DejaVu Math TeX Gyre" panose="02000503000000000000" charset="0"/>
                          </a:rPr>
                          <m:t>𝑖</m:t>
                        </m:r>
                        <m:r>
                          <a:rPr lang="en-US" altLang="zh-CN" sz="1600" i="1">
                            <a:latin typeface="DejaVu Math TeX Gyre" panose="02000503000000000000" charset="0"/>
                            <a:ea typeface="宋体" charset="0"/>
                            <a:cs typeface="DejaVu Math TeX Gyre" panose="02000503000000000000" charset="0"/>
                          </a:rPr>
                          <m:t>→</m:t>
                        </m:r>
                        <m:r>
                          <a:rPr lang="en-US" altLang="zh-CN" sz="1600" i="1">
                            <a:latin typeface="DejaVu Math TeX Gyre" panose="02000503000000000000" charset="0"/>
                            <a:ea typeface="等线" charset="0"/>
                            <a:cs typeface="DejaVu Math TeX Gyre" panose="02000503000000000000" charset="0"/>
                          </a:rPr>
                          <m:t>𝑗</m:t>
                        </m:r>
                      </m:sub>
                      <m:sup>
                        <m:r>
                          <a:rPr lang="en-US" altLang="zh-CN" sz="1600" i="1">
                            <a:latin typeface="DejaVu Math TeX Gyre" panose="02000503000000000000" charset="0"/>
                            <a:ea typeface="宋体" charset="0"/>
                            <a:cs typeface="DejaVu Math TeX Gyre" panose="02000503000000000000" charset="0"/>
                          </a:rPr>
                          <m:t>(</m:t>
                        </m:r>
                        <m:r>
                          <a:rPr lang="en-US" altLang="zh-CN" sz="1600" i="1">
                            <a:latin typeface="DejaVu Math TeX Gyre" panose="02000503000000000000" charset="0"/>
                            <a:ea typeface="等线" charset="0"/>
                            <a:cs typeface="DejaVu Math TeX Gyre" panose="02000503000000000000" charset="0"/>
                          </a:rPr>
                          <m:t>𝑡</m:t>
                        </m:r>
                        <m:r>
                          <a:rPr lang="en-US" altLang="zh-CN" sz="1600" i="1">
                            <a:latin typeface="DejaVu Math TeX Gyre" panose="02000503000000000000" charset="0"/>
                            <a:ea typeface="宋体" charset="0"/>
                            <a:cs typeface="DejaVu Math TeX Gyre" panose="02000503000000000000" charset="0"/>
                          </a:rPr>
                          <m:t>)</m:t>
                        </m:r>
                      </m:sup>
                    </m:sSubSup>
                  </m:oMath>
                </a14:m>
                <a:r>
                  <a:rPr lang="zh-CN" altLang="en-US" sz="1600">
                    <a:latin typeface="等线" charset="0"/>
                    <a:ea typeface="等线" charset="0"/>
                    <a:cs typeface="等线" charset="0"/>
                  </a:rPr>
                  <a:t>。在规则的优先级上，优先计算更高阶的规则对应的相对风险。</a:t>
                </a:r>
                <a:endParaRPr lang="zh-CN" altLang="en-US" sz="1600">
                  <a:latin typeface="等线" charset="0"/>
                  <a:ea typeface="等线" charset="0"/>
                  <a:cs typeface="等线" charset="0"/>
                </a:endParaRPr>
              </a:p>
              <a:p>
                <a:pPr algn="l" fontAlgn="auto">
                  <a:lnSpc>
                    <a:spcPct val="150000"/>
                  </a:lnSpc>
                </a:pPr>
                <a:r>
                  <a:rPr lang="zh-CN" altLang="en-US" sz="1600">
                    <a:latin typeface="等线" charset="0"/>
                    <a:ea typeface="等线" charset="0"/>
                    <a:cs typeface="等线" charset="0"/>
                  </a:rPr>
                  <a:t>SF-HON中的多个节点可以映射到一个</a:t>
                </a:r>
                <a:r>
                  <a:rPr lang="zh-CN" altLang="en-US" sz="1600">
                    <a:latin typeface="等线" charset="0"/>
                    <a:ea typeface="等线" charset="0"/>
                    <a:cs typeface="等线" charset="0"/>
                  </a:rPr>
                  <a:t>现实港口：</a:t>
                </a:r>
                <a:endParaRPr lang="zh-CN" altLang="en-US" sz="1600">
                  <a:latin typeface="等线" charset="0"/>
                  <a:ea typeface="等线" charset="0"/>
                  <a:cs typeface="等线" charset="0"/>
                </a:endParaRPr>
              </a:p>
            </p:txBody>
          </p:sp>
        </mc:Choice>
        <mc:Fallback>
          <p:sp>
            <p:nvSpPr>
              <p:cNvPr id="23" name="文本框 22"/>
              <p:cNvSpPr txBox="1">
                <a:spLocks noRot="1" noChangeAspect="1" noMove="1" noResize="1" noEditPoints="1" noAdjustHandles="1" noChangeArrowheads="1" noChangeShapeType="1" noTextEdit="1"/>
              </p:cNvSpPr>
              <p:nvPr/>
            </p:nvSpPr>
            <p:spPr>
              <a:xfrm>
                <a:off x="6744970" y="3680460"/>
                <a:ext cx="5673090" cy="1701165"/>
              </a:xfrm>
              <a:prstGeom prst="rect">
                <a:avLst/>
              </a:prstGeom>
              <a:blipFill rotWithShape="1">
                <a:blip r:embed="rId6"/>
                <a:stretch>
                  <a:fillRect/>
                </a:stretch>
              </a:blipFill>
            </p:spPr>
            <p:txBody>
              <a:bodyPr/>
              <a:lstStyle/>
              <a:p>
                <a:r>
                  <a:rPr lang="zh-CN" altLang="en-US">
                    <a:noFill/>
                  </a:rPr>
                  <a:t> </a:t>
                </a:r>
              </a:p>
            </p:txBody>
          </p:sp>
        </mc:Fallback>
      </mc:AlternateContent>
      <p:grpSp>
        <p:nvGrpSpPr>
          <p:cNvPr id="58" name="组合 57"/>
          <p:cNvGrpSpPr/>
          <p:nvPr/>
        </p:nvGrpSpPr>
        <p:grpSpPr>
          <a:xfrm>
            <a:off x="8037195" y="5455285"/>
            <a:ext cx="2355850" cy="1222375"/>
            <a:chOff x="12608" y="5383"/>
            <a:chExt cx="4168" cy="2320"/>
          </a:xfrm>
        </p:grpSpPr>
        <p:grpSp>
          <p:nvGrpSpPr>
            <p:cNvPr id="35" name="组合 34"/>
            <p:cNvGrpSpPr/>
            <p:nvPr/>
          </p:nvGrpSpPr>
          <p:grpSpPr>
            <a:xfrm>
              <a:off x="12608" y="5485"/>
              <a:ext cx="4169" cy="2116"/>
              <a:chOff x="1844" y="6306"/>
              <a:chExt cx="5836" cy="2846"/>
            </a:xfrm>
          </p:grpSpPr>
          <p:sp>
            <p:nvSpPr>
              <p:cNvPr id="28" name="椭圆 27"/>
              <p:cNvSpPr/>
              <p:nvPr/>
            </p:nvSpPr>
            <p:spPr>
              <a:xfrm>
                <a:off x="3332" y="7307"/>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200" dirty="0" smtClean="0">
                    <a:solidFill>
                      <a:schemeClr val="dk1"/>
                    </a:solidFill>
                  </a:rPr>
                  <a:t>B</a:t>
                </a:r>
                <a:endParaRPr lang="en-US" altLang="zh-CN" sz="1200" dirty="0" smtClean="0">
                  <a:solidFill>
                    <a:schemeClr val="dk1"/>
                  </a:solidFill>
                </a:endParaRPr>
              </a:p>
            </p:txBody>
          </p:sp>
          <p:sp>
            <p:nvSpPr>
              <p:cNvPr id="29" name="椭圆 28"/>
              <p:cNvSpPr/>
              <p:nvPr/>
            </p:nvSpPr>
            <p:spPr>
              <a:xfrm>
                <a:off x="4988" y="6306"/>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wrap="none" rtlCol="0" anchor="ctr"/>
              <a:p>
                <a:pPr algn="ctr"/>
                <a:r>
                  <a:rPr lang="en-US" altLang="zh-CN" sz="1000" dirty="0" smtClean="0">
                    <a:solidFill>
                      <a:schemeClr val="dk1"/>
                    </a:solidFill>
                  </a:rPr>
                  <a:t>D|B</a:t>
                </a:r>
                <a:endParaRPr lang="en-US" altLang="zh-CN" sz="1000" dirty="0" smtClean="0">
                  <a:solidFill>
                    <a:schemeClr val="dk1"/>
                  </a:solidFill>
                </a:endParaRPr>
              </a:p>
            </p:txBody>
          </p:sp>
          <p:sp>
            <p:nvSpPr>
              <p:cNvPr id="30" name="椭圆 29"/>
              <p:cNvSpPr/>
              <p:nvPr/>
            </p:nvSpPr>
            <p:spPr>
              <a:xfrm>
                <a:off x="4989" y="7307"/>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wrap="none" rtlCol="0" anchor="ctr"/>
              <a:p>
                <a:pPr algn="ctr"/>
                <a:r>
                  <a:rPr lang="en-US" altLang="zh-CN" sz="1000" dirty="0" smtClean="0">
                    <a:solidFill>
                      <a:schemeClr val="dk1"/>
                    </a:solidFill>
                  </a:rPr>
                  <a:t>D|B,A</a:t>
                </a:r>
                <a:endParaRPr lang="en-US" altLang="zh-CN" sz="1000" dirty="0" smtClean="0">
                  <a:solidFill>
                    <a:schemeClr val="dk1"/>
                  </a:solidFill>
                </a:endParaRPr>
              </a:p>
            </p:txBody>
          </p:sp>
          <p:sp>
            <p:nvSpPr>
              <p:cNvPr id="31" name="椭圆 30"/>
              <p:cNvSpPr/>
              <p:nvPr/>
            </p:nvSpPr>
            <p:spPr>
              <a:xfrm>
                <a:off x="4987" y="8308"/>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wrap="none" rtlCol="0" anchor="ctr"/>
              <a:p>
                <a:pPr algn="ctr"/>
                <a:r>
                  <a:rPr lang="en-US" altLang="zh-CN" sz="1000" dirty="0" smtClean="0">
                    <a:solidFill>
                      <a:schemeClr val="dk1"/>
                    </a:solidFill>
                  </a:rPr>
                  <a:t>D|B,C</a:t>
                </a:r>
                <a:endParaRPr lang="en-US" altLang="zh-CN" sz="1000" dirty="0" smtClean="0">
                  <a:solidFill>
                    <a:schemeClr val="dk1"/>
                  </a:solidFill>
                </a:endParaRPr>
              </a:p>
            </p:txBody>
          </p:sp>
          <p:sp>
            <p:nvSpPr>
              <p:cNvPr id="32" name="椭圆 31"/>
              <p:cNvSpPr/>
              <p:nvPr/>
            </p:nvSpPr>
            <p:spPr>
              <a:xfrm>
                <a:off x="1844" y="6463"/>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200" dirty="0" smtClean="0">
                    <a:solidFill>
                      <a:schemeClr val="dk1"/>
                    </a:solidFill>
                  </a:rPr>
                  <a:t>A</a:t>
                </a:r>
                <a:endParaRPr lang="en-US" altLang="zh-CN" sz="1200" dirty="0" smtClean="0">
                  <a:solidFill>
                    <a:schemeClr val="dk1"/>
                  </a:solidFill>
                </a:endParaRPr>
              </a:p>
            </p:txBody>
          </p:sp>
          <p:sp>
            <p:nvSpPr>
              <p:cNvPr id="33" name="椭圆 32"/>
              <p:cNvSpPr/>
              <p:nvPr/>
            </p:nvSpPr>
            <p:spPr>
              <a:xfrm>
                <a:off x="1844" y="8151"/>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200" dirty="0" smtClean="0">
                    <a:solidFill>
                      <a:schemeClr val="dk1"/>
                    </a:solidFill>
                  </a:rPr>
                  <a:t>C</a:t>
                </a:r>
                <a:endParaRPr lang="en-US" altLang="zh-CN" sz="1200" dirty="0" smtClean="0">
                  <a:solidFill>
                    <a:schemeClr val="dk1"/>
                  </a:solidFill>
                </a:endParaRPr>
              </a:p>
            </p:txBody>
          </p:sp>
          <p:sp>
            <p:nvSpPr>
              <p:cNvPr id="36" name="椭圆 35"/>
              <p:cNvSpPr/>
              <p:nvPr/>
            </p:nvSpPr>
            <p:spPr>
              <a:xfrm>
                <a:off x="6836" y="7307"/>
                <a:ext cx="844" cy="844"/>
              </a:xfrm>
              <a:prstGeom prst="ellipse">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200" dirty="0" smtClean="0">
                    <a:solidFill>
                      <a:schemeClr val="dk1"/>
                    </a:solidFill>
                  </a:rPr>
                  <a:t>E</a:t>
                </a:r>
                <a:endParaRPr lang="en-US" altLang="zh-CN" sz="1200" dirty="0" smtClean="0">
                  <a:solidFill>
                    <a:schemeClr val="dk1"/>
                  </a:solidFill>
                </a:endParaRPr>
              </a:p>
            </p:txBody>
          </p:sp>
          <p:cxnSp>
            <p:nvCxnSpPr>
              <p:cNvPr id="37" name="直接箭头连接符 36"/>
              <p:cNvCxnSpPr>
                <a:stCxn id="32" idx="6"/>
                <a:endCxn id="28" idx="1"/>
              </p:cNvCxnSpPr>
              <p:nvPr/>
            </p:nvCxnSpPr>
            <p:spPr>
              <a:xfrm>
                <a:off x="2688" y="6885"/>
                <a:ext cx="767" cy="545"/>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38" name="直接箭头连接符 37"/>
              <p:cNvCxnSpPr>
                <a:stCxn id="33" idx="6"/>
                <a:endCxn id="28" idx="3"/>
              </p:cNvCxnSpPr>
              <p:nvPr/>
            </p:nvCxnSpPr>
            <p:spPr>
              <a:xfrm flipV="1">
                <a:off x="2688" y="8026"/>
                <a:ext cx="767" cy="547"/>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0" name="直接箭头连接符 39"/>
              <p:cNvCxnSpPr>
                <a:stCxn id="28" idx="7"/>
                <a:endCxn id="29" idx="2"/>
              </p:cNvCxnSpPr>
              <p:nvPr/>
            </p:nvCxnSpPr>
            <p:spPr>
              <a:xfrm flipV="1">
                <a:off x="4053" y="6729"/>
                <a:ext cx="935" cy="702"/>
              </a:xfrm>
              <a:prstGeom prst="straightConnector1">
                <a:avLst/>
              </a:prstGeom>
              <a:ln>
                <a:prstDash val="sysDot"/>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28" idx="5"/>
                <a:endCxn id="31" idx="2"/>
              </p:cNvCxnSpPr>
              <p:nvPr/>
            </p:nvCxnSpPr>
            <p:spPr>
              <a:xfrm>
                <a:off x="4053" y="8026"/>
                <a:ext cx="934" cy="705"/>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2" name="直接箭头连接符 41"/>
              <p:cNvCxnSpPr>
                <a:stCxn id="28" idx="6"/>
                <a:endCxn id="30" idx="2"/>
              </p:cNvCxnSpPr>
              <p:nvPr/>
            </p:nvCxnSpPr>
            <p:spPr>
              <a:xfrm>
                <a:off x="4176" y="7729"/>
                <a:ext cx="813"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3" name="直接箭头连接符 42"/>
              <p:cNvCxnSpPr>
                <a:stCxn id="29" idx="6"/>
                <a:endCxn id="36" idx="1"/>
              </p:cNvCxnSpPr>
              <p:nvPr/>
            </p:nvCxnSpPr>
            <p:spPr>
              <a:xfrm>
                <a:off x="5832" y="6728"/>
                <a:ext cx="1127" cy="702"/>
              </a:xfrm>
              <a:prstGeom prst="straightConnector1">
                <a:avLst/>
              </a:prstGeom>
              <a:ln>
                <a:prstDash val="sysDot"/>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4" name="直接箭头连接符 43"/>
              <p:cNvCxnSpPr>
                <a:stCxn id="30" idx="6"/>
                <a:endCxn id="36" idx="2"/>
              </p:cNvCxnSpPr>
              <p:nvPr/>
            </p:nvCxnSpPr>
            <p:spPr>
              <a:xfrm>
                <a:off x="5833" y="7729"/>
                <a:ext cx="1002"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stCxn id="31" idx="6"/>
                <a:endCxn id="36" idx="3"/>
              </p:cNvCxnSpPr>
              <p:nvPr/>
            </p:nvCxnSpPr>
            <p:spPr>
              <a:xfrm flipV="1">
                <a:off x="5831" y="8027"/>
                <a:ext cx="1128" cy="705"/>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grpSp>
        <p:sp>
          <p:nvSpPr>
            <p:cNvPr id="24" name="圆角矩形 23"/>
            <p:cNvSpPr/>
            <p:nvPr/>
          </p:nvSpPr>
          <p:spPr>
            <a:xfrm>
              <a:off x="14649" y="5383"/>
              <a:ext cx="1010" cy="2320"/>
            </a:xfrm>
            <a:prstGeom prst="roundRect">
              <a:avLst/>
            </a:prstGeom>
            <a:noFill/>
            <a:ln>
              <a:solidFill>
                <a:srgbClr val="00B05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9" name="灯片编号占位符 3"/>
          <p:cNvSpPr>
            <a:spLocks noGrp="1"/>
          </p:cNvSpPr>
          <p:nvPr/>
        </p:nvSpPr>
        <p:spPr>
          <a:xfrm>
            <a:off x="8616314" y="796131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en-US">
                <a:sym typeface="+mn-ea"/>
              </a:rPr>
              <a:t>SF-HON</a:t>
            </a:r>
            <a:r>
              <a:rPr lang="zh-CN" altLang="en-US">
                <a:sym typeface="+mn-ea"/>
              </a:rPr>
              <a:t>网络分析</a:t>
            </a:r>
            <a:endParaRPr lang="zh-CN" altLang="en-US">
              <a:sym typeface="+mn-ea"/>
            </a:endParaRPr>
          </a:p>
        </p:txBody>
      </p:sp>
      <p:sp>
        <p:nvSpPr>
          <p:cNvPr id="147" name="更多“人工智能&amp;复杂系统”的知识，请关注官网：pattern.swarma.org"/>
          <p:cNvSpPr txBox="1"/>
          <p:nvPr/>
        </p:nvSpPr>
        <p:spPr>
          <a:xfrm>
            <a:off x="374502" y="8836978"/>
            <a:ext cx="12255501" cy="347345"/>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rPr sz="1600"/>
              <a:t>更多“</a:t>
            </a:r>
            <a:r>
              <a:rPr sz="1600">
                <a:solidFill>
                  <a:srgbClr val="E88D65"/>
                </a:solidFill>
              </a:rPr>
              <a:t>人工智能&amp;复杂系统</a:t>
            </a:r>
            <a:r>
              <a:rPr sz="1600"/>
              <a:t>”的知识，请关注官网：pattern.swarma.org</a:t>
            </a:r>
            <a:endParaRPr sz="1600"/>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pic>
        <p:nvPicPr>
          <p:cNvPr id="3" name="图片 2"/>
          <p:cNvPicPr>
            <a:picLocks noChangeAspect="1"/>
          </p:cNvPicPr>
          <p:nvPr/>
        </p:nvPicPr>
        <p:blipFill>
          <a:blip r:embed="rId3"/>
          <a:stretch>
            <a:fillRect/>
          </a:stretch>
        </p:blipFill>
        <p:spPr>
          <a:xfrm>
            <a:off x="7639050" y="2068195"/>
            <a:ext cx="4827270" cy="342074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454025" y="2212975"/>
                <a:ext cx="6888480" cy="2168525"/>
              </a:xfrm>
              <a:prstGeom prst="rect">
                <a:avLst/>
              </a:prstGeom>
              <a:noFill/>
            </p:spPr>
            <p:txBody>
              <a:bodyPr wrap="square" rtlCol="0">
                <a:spAutoFit/>
              </a:bodyPr>
              <a:p>
                <a:pPr algn="l" fontAlgn="auto">
                  <a:lnSpc>
                    <a:spcPct val="150000"/>
                  </a:lnSpc>
                </a:pPr>
                <a14:m>
                  <m:oMath xmlns:m="http://schemas.openxmlformats.org/officeDocument/2006/math">
                    <m:r>
                      <a:rPr lang="en-US" altLang="zh-CN" sz="1800" i="1">
                        <a:solidFill>
                          <a:schemeClr val="tx1">
                            <a:lumMod val="50000"/>
                            <a:lumOff val="50000"/>
                          </a:schemeClr>
                        </a:solidFill>
                        <a:latin typeface="DejaVu Math TeX Gyre" panose="02000503000000000000" charset="0"/>
                        <a:cs typeface="DejaVu Math TeX Gyre" panose="02000503000000000000" charset="0"/>
                      </a:rPr>
                      <m:t>→</m:t>
                    </m:r>
                  </m:oMath>
                </a14:m>
                <a:r>
                  <a:rPr lang="zh-CN" altLang="en-US" sz="1800">
                    <a:solidFill>
                      <a:schemeClr val="tx1">
                        <a:lumMod val="85000"/>
                        <a:lumOff val="15000"/>
                      </a:schemeClr>
                    </a:solidFill>
                  </a:rPr>
                  <a:t>网络中的港口被自动分组为</a:t>
                </a:r>
                <a:r>
                  <a:rPr lang="zh-CN" altLang="en-US" sz="1800">
                    <a:solidFill>
                      <a:srgbClr val="FF0000"/>
                    </a:solidFill>
                  </a:rPr>
                  <a:t>五个</a:t>
                </a:r>
                <a:r>
                  <a:rPr lang="zh-CN" altLang="en-US" sz="1800">
                    <a:solidFill>
                      <a:schemeClr val="tx1">
                        <a:lumMod val="85000"/>
                        <a:lumOff val="15000"/>
                      </a:schemeClr>
                    </a:solidFill>
                  </a:rPr>
                  <a:t>不同的集群；每个单独集群中的连接比不同集群之间的连接更密集、更强。这些簇被</a:t>
                </a:r>
                <a:r>
                  <a:rPr lang="zh-CN" altLang="en-US" sz="1800">
                    <a:solidFill>
                      <a:srgbClr val="FF0000"/>
                    </a:solidFill>
                  </a:rPr>
                  <a:t>地理区域</a:t>
                </a:r>
                <a:r>
                  <a:rPr lang="zh-CN" altLang="en-US" sz="1800">
                    <a:solidFill>
                      <a:schemeClr val="tx1">
                        <a:lumMod val="85000"/>
                        <a:lumOff val="15000"/>
                      </a:schemeClr>
                    </a:solidFill>
                  </a:rPr>
                  <a:t>明显分隔。针对集群之间松散的联系（如摩尔曼斯克和冰岛集群之间的联系）的物种控制政策可以有效地防止或减缓物种从一个集群到另一个集群的繁殖，管理目标仅在几个</a:t>
                </a:r>
                <a:r>
                  <a:rPr lang="zh-CN" altLang="en-US" sz="1800">
                    <a:solidFill>
                      <a:schemeClr val="tx1">
                        <a:lumMod val="85000"/>
                        <a:lumOff val="15000"/>
                      </a:schemeClr>
                    </a:solidFill>
                  </a:rPr>
                  <a:t>关键航路上。</a:t>
                </a:r>
                <a:endParaRPr lang="zh-CN" altLang="en-US" sz="1800">
                  <a:solidFill>
                    <a:schemeClr val="tx1">
                      <a:lumMod val="85000"/>
                      <a:lumOff val="15000"/>
                    </a:schemeClr>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454025" y="2212975"/>
                <a:ext cx="6888480" cy="2168525"/>
              </a:xfrm>
              <a:prstGeom prst="rect">
                <a:avLst/>
              </a:prstGeom>
              <a:blipFill rotWithShape="1">
                <a:blip r:embed="rId4"/>
                <a:stretch>
                  <a:fillRect/>
                </a:stretch>
              </a:blipFill>
            </p:spPr>
            <p:txBody>
              <a:bodyPr/>
              <a:lstStyle/>
              <a:p>
                <a:r>
                  <a:rPr lang="zh-CN" altLang="en-US">
                    <a:noFill/>
                  </a:rPr>
                  <a:t> </a:t>
                </a:r>
              </a:p>
            </p:txBody>
          </p:sp>
        </mc:Fallback>
      </mc:AlternateContent>
      <p:sp>
        <p:nvSpPr>
          <p:cNvPr id="4" name="文本框 3"/>
          <p:cNvSpPr txBox="1"/>
          <p:nvPr/>
        </p:nvSpPr>
        <p:spPr>
          <a:xfrm>
            <a:off x="2037080" y="4794250"/>
            <a:ext cx="2621280" cy="337185"/>
          </a:xfrm>
          <a:prstGeom prst="rect">
            <a:avLst/>
          </a:prstGeom>
          <a:noFill/>
        </p:spPr>
        <p:txBody>
          <a:bodyPr wrap="none" rtlCol="0">
            <a:spAutoFit/>
          </a:bodyPr>
          <a:p>
            <a:pPr algn="ctr"/>
            <a:r>
              <a:rPr lang="zh-CN" altLang="en-US" sz="1600">
                <a:solidFill>
                  <a:schemeClr val="tx1">
                    <a:lumMod val="65000"/>
                    <a:lumOff val="35000"/>
                  </a:schemeClr>
                </a:solidFill>
              </a:rPr>
              <a:t>北极地区内的物种入侵风险</a:t>
            </a:r>
            <a:endParaRPr lang="zh-CN" altLang="en-US" sz="1600">
              <a:solidFill>
                <a:schemeClr val="tx1">
                  <a:lumMod val="65000"/>
                  <a:lumOff val="35000"/>
                </a:schemeClr>
              </a:solidFill>
            </a:endParaRPr>
          </a:p>
        </p:txBody>
      </p:sp>
      <p:sp>
        <p:nvSpPr>
          <p:cNvPr id="5" name="文本框 4"/>
          <p:cNvSpPr txBox="1"/>
          <p:nvPr/>
        </p:nvSpPr>
        <p:spPr>
          <a:xfrm>
            <a:off x="233680" y="5739130"/>
            <a:ext cx="428625" cy="1914525"/>
          </a:xfrm>
          <a:prstGeom prst="rect">
            <a:avLst/>
          </a:prstGeom>
          <a:noFill/>
        </p:spPr>
        <p:txBody>
          <a:bodyPr vert="eaVert" wrap="square" rtlCol="0">
            <a:spAutoFit/>
          </a:bodyPr>
          <a:p>
            <a:pPr algn="ctr"/>
            <a:r>
              <a:rPr lang="zh-CN" altLang="en-US" sz="1600"/>
              <a:t>1997 - 2012</a:t>
            </a:r>
            <a:endParaRPr lang="zh-CN" altLang="en-US" sz="1600"/>
          </a:p>
        </p:txBody>
      </p:sp>
      <p:pic>
        <p:nvPicPr>
          <p:cNvPr id="7" name="图片 6"/>
          <p:cNvPicPr>
            <a:picLocks noChangeAspect="1"/>
          </p:cNvPicPr>
          <p:nvPr/>
        </p:nvPicPr>
        <p:blipFill>
          <a:blip r:embed="rId5"/>
          <a:stretch>
            <a:fillRect/>
          </a:stretch>
        </p:blipFill>
        <p:spPr>
          <a:xfrm>
            <a:off x="597535" y="5093335"/>
            <a:ext cx="5654675" cy="3039745"/>
          </a:xfrm>
          <a:prstGeom prst="rect">
            <a:avLst/>
          </a:prstGeom>
        </p:spPr>
      </p:pic>
      <p:sp>
        <p:nvSpPr>
          <p:cNvPr id="9" name="文本框 8"/>
          <p:cNvSpPr txBox="1"/>
          <p:nvPr/>
        </p:nvSpPr>
        <p:spPr>
          <a:xfrm>
            <a:off x="821055" y="8133080"/>
            <a:ext cx="1501140" cy="245110"/>
          </a:xfrm>
          <a:prstGeom prst="rect">
            <a:avLst/>
          </a:prstGeom>
          <a:noFill/>
        </p:spPr>
        <p:txBody>
          <a:bodyPr wrap="none" rtlCol="0">
            <a:spAutoFit/>
          </a:bodyPr>
          <a:p>
            <a:pPr algn="l"/>
            <a:r>
              <a:rPr lang="zh-CN" altLang="en-US" sz="1000"/>
              <a:t>Murmansk|Hammerfest</a:t>
            </a:r>
            <a:endParaRPr lang="zh-CN" altLang="en-US" sz="1000"/>
          </a:p>
        </p:txBody>
      </p:sp>
      <p:sp>
        <p:nvSpPr>
          <p:cNvPr id="10" name="文本框 9"/>
          <p:cNvSpPr txBox="1"/>
          <p:nvPr/>
        </p:nvSpPr>
        <p:spPr>
          <a:xfrm>
            <a:off x="2799715" y="8133080"/>
            <a:ext cx="1239520" cy="245110"/>
          </a:xfrm>
          <a:prstGeom prst="rect">
            <a:avLst/>
          </a:prstGeom>
          <a:noFill/>
        </p:spPr>
        <p:txBody>
          <a:bodyPr wrap="none" rtlCol="0">
            <a:spAutoFit/>
          </a:bodyPr>
          <a:p>
            <a:pPr algn="l"/>
            <a:r>
              <a:rPr lang="zh-CN" altLang="en-US" sz="1000"/>
              <a:t>Murmansk|Tromso</a:t>
            </a:r>
            <a:endParaRPr lang="zh-CN" altLang="en-US" sz="1000"/>
          </a:p>
        </p:txBody>
      </p:sp>
      <p:sp>
        <p:nvSpPr>
          <p:cNvPr id="11" name="文本框 10"/>
          <p:cNvSpPr txBox="1"/>
          <p:nvPr/>
        </p:nvSpPr>
        <p:spPr>
          <a:xfrm>
            <a:off x="4973955" y="8134350"/>
            <a:ext cx="775970" cy="245110"/>
          </a:xfrm>
          <a:prstGeom prst="rect">
            <a:avLst/>
          </a:prstGeom>
          <a:noFill/>
        </p:spPr>
        <p:txBody>
          <a:bodyPr wrap="none" rtlCol="0">
            <a:spAutoFit/>
          </a:bodyPr>
          <a:p>
            <a:pPr algn="l"/>
            <a:r>
              <a:rPr lang="zh-CN" altLang="en-US" sz="1000"/>
              <a:t>Murmansk</a:t>
            </a:r>
            <a:endParaRPr lang="zh-CN" altLang="en-US" sz="1000"/>
          </a:p>
        </p:txBody>
      </p:sp>
      <p:sp>
        <p:nvSpPr>
          <p:cNvPr id="12" name="文本框 11"/>
          <p:cNvSpPr txBox="1"/>
          <p:nvPr/>
        </p:nvSpPr>
        <p:spPr>
          <a:xfrm>
            <a:off x="1536700" y="8321040"/>
            <a:ext cx="894080" cy="198755"/>
          </a:xfrm>
          <a:prstGeom prst="rect">
            <a:avLst/>
          </a:prstGeom>
          <a:noFill/>
        </p:spPr>
        <p:txBody>
          <a:bodyPr wrap="none" rtlCol="0">
            <a:spAutoFit/>
          </a:bodyPr>
          <a:p>
            <a:pPr algn="l"/>
            <a:r>
              <a:rPr lang="zh-CN" altLang="en-US" sz="700"/>
              <a:t>哈默菲斯特（</a:t>
            </a:r>
            <a:r>
              <a:rPr lang="zh-CN" altLang="en-US" sz="700"/>
              <a:t>挪）</a:t>
            </a:r>
            <a:endParaRPr lang="zh-CN" altLang="en-US" sz="700"/>
          </a:p>
        </p:txBody>
      </p:sp>
      <p:sp>
        <p:nvSpPr>
          <p:cNvPr id="13" name="文本框 12"/>
          <p:cNvSpPr txBox="1"/>
          <p:nvPr/>
        </p:nvSpPr>
        <p:spPr>
          <a:xfrm>
            <a:off x="821055" y="8321040"/>
            <a:ext cx="894080" cy="198755"/>
          </a:xfrm>
          <a:prstGeom prst="rect">
            <a:avLst/>
          </a:prstGeom>
          <a:noFill/>
        </p:spPr>
        <p:txBody>
          <a:bodyPr wrap="none" rtlCol="0">
            <a:spAutoFit/>
          </a:bodyPr>
          <a:p>
            <a:pPr algn="l"/>
            <a:r>
              <a:rPr lang="zh-CN" altLang="en-US" sz="700"/>
              <a:t>摩尔曼斯克（俄）</a:t>
            </a:r>
            <a:endParaRPr lang="zh-CN" altLang="en-US" sz="700"/>
          </a:p>
        </p:txBody>
      </p:sp>
      <p:sp>
        <p:nvSpPr>
          <p:cNvPr id="14" name="文本框 13"/>
          <p:cNvSpPr txBox="1"/>
          <p:nvPr/>
        </p:nvSpPr>
        <p:spPr>
          <a:xfrm>
            <a:off x="2727960" y="8321040"/>
            <a:ext cx="894080" cy="198755"/>
          </a:xfrm>
          <a:prstGeom prst="rect">
            <a:avLst/>
          </a:prstGeom>
          <a:noFill/>
        </p:spPr>
        <p:txBody>
          <a:bodyPr wrap="none" rtlCol="0">
            <a:spAutoFit/>
          </a:bodyPr>
          <a:p>
            <a:pPr algn="l"/>
            <a:r>
              <a:rPr lang="zh-CN" altLang="en-US" sz="700"/>
              <a:t>摩尔曼斯克（俄）</a:t>
            </a:r>
            <a:endParaRPr lang="zh-CN" altLang="en-US" sz="700"/>
          </a:p>
        </p:txBody>
      </p:sp>
      <p:sp>
        <p:nvSpPr>
          <p:cNvPr id="15" name="文本框 14"/>
          <p:cNvSpPr txBox="1"/>
          <p:nvPr/>
        </p:nvSpPr>
        <p:spPr>
          <a:xfrm>
            <a:off x="4973955" y="8321040"/>
            <a:ext cx="894080" cy="198755"/>
          </a:xfrm>
          <a:prstGeom prst="rect">
            <a:avLst/>
          </a:prstGeom>
          <a:noFill/>
        </p:spPr>
        <p:txBody>
          <a:bodyPr wrap="none" rtlCol="0">
            <a:spAutoFit/>
          </a:bodyPr>
          <a:p>
            <a:pPr algn="l"/>
            <a:r>
              <a:rPr lang="zh-CN" altLang="en-US" sz="700"/>
              <a:t>摩尔曼斯克（俄）</a:t>
            </a:r>
            <a:endParaRPr lang="zh-CN" altLang="en-US" sz="700"/>
          </a:p>
        </p:txBody>
      </p:sp>
      <p:sp>
        <p:nvSpPr>
          <p:cNvPr id="16" name="文本框 15"/>
          <p:cNvSpPr txBox="1"/>
          <p:nvPr/>
        </p:nvSpPr>
        <p:spPr>
          <a:xfrm>
            <a:off x="3361055" y="8321040"/>
            <a:ext cx="805180" cy="198755"/>
          </a:xfrm>
          <a:prstGeom prst="rect">
            <a:avLst/>
          </a:prstGeom>
          <a:noFill/>
        </p:spPr>
        <p:txBody>
          <a:bodyPr wrap="none" rtlCol="0">
            <a:spAutoFit/>
          </a:bodyPr>
          <a:p>
            <a:pPr algn="l"/>
            <a:r>
              <a:rPr lang="zh-CN" altLang="en-US" sz="700"/>
              <a:t>特罗姆瑟（挪）</a:t>
            </a:r>
            <a:endParaRPr lang="zh-CN" altLang="en-US" sz="700"/>
          </a:p>
        </p:txBody>
      </p:sp>
      <p:pic>
        <p:nvPicPr>
          <p:cNvPr id="17" name="图片 16"/>
          <p:cNvPicPr>
            <a:picLocks noChangeAspect="1"/>
          </p:cNvPicPr>
          <p:nvPr/>
        </p:nvPicPr>
        <p:blipFill>
          <a:blip r:embed="rId6"/>
          <a:stretch>
            <a:fillRect/>
          </a:stretch>
        </p:blipFill>
        <p:spPr>
          <a:xfrm>
            <a:off x="8444230" y="5614035"/>
            <a:ext cx="3997325" cy="2925445"/>
          </a:xfrm>
          <a:prstGeom prst="rect">
            <a:avLst/>
          </a:prstGeom>
        </p:spPr>
      </p:pic>
      <mc:AlternateContent xmlns:mc="http://schemas.openxmlformats.org/markup-compatibility/2006">
        <mc:Choice xmlns:a14="http://schemas.microsoft.com/office/drawing/2010/main" Requires="a14">
          <p:sp>
            <p:nvSpPr>
              <p:cNvPr id="18" name="文本框 17"/>
              <p:cNvSpPr txBox="1"/>
              <p:nvPr/>
            </p:nvSpPr>
            <p:spPr>
              <a:xfrm>
                <a:off x="7991475" y="5646420"/>
                <a:ext cx="367030" cy="2924810"/>
              </a:xfrm>
              <a:prstGeom prst="rect">
                <a:avLst/>
              </a:prstGeom>
              <a:noFill/>
            </p:spPr>
            <p:txBody>
              <a:bodyPr vert="eaVert" wrap="square" rtlCol="0">
                <a:spAutoFit/>
              </a:bodyPr>
              <a:p>
                <a14:m>
                  <m:oMath xmlns:m="http://schemas.openxmlformats.org/officeDocument/2006/math">
                    <m:r>
                      <a:rPr lang="en-US" altLang="zh-CN" sz="1200" i="1">
                        <a:solidFill>
                          <a:schemeClr val="tx1">
                            <a:lumMod val="50000"/>
                            <a:lumOff val="50000"/>
                          </a:schemeClr>
                        </a:solidFill>
                        <a:latin typeface="DejaVu Math TeX Gyre" panose="02000503000000000000" charset="0"/>
                        <a:cs typeface="DejaVu Math TeX Gyre" panose="02000503000000000000" charset="0"/>
                      </a:rPr>
                      <m:t>↑</m:t>
                    </m:r>
                  </m:oMath>
                </a14:m>
                <a:r>
                  <a:rPr lang="en-US" altLang="zh-CN" sz="1200"/>
                  <a:t> </a:t>
                </a:r>
                <a:r>
                  <a:rPr lang="zh-CN" altLang="en-US" sz="1200"/>
                  <a:t>与</a:t>
                </a:r>
                <a:r>
                  <a:rPr lang="en-US" altLang="zh-CN" sz="1200"/>
                  <a:t>FON</a:t>
                </a:r>
                <a:r>
                  <a:rPr lang="zh-CN" altLang="en-US" sz="1200"/>
                  <a:t>相比</a:t>
                </a:r>
                <a:r>
                  <a:rPr lang="en-US" altLang="zh-CN" sz="1200"/>
                  <a:t>HON</a:t>
                </a:r>
                <a:r>
                  <a:rPr lang="zh-CN" altLang="en-US" sz="1200"/>
                  <a:t>排名前</a:t>
                </a:r>
                <a:r>
                  <a:rPr lang="en-US" altLang="zh-CN" sz="1200"/>
                  <a:t>10</a:t>
                </a:r>
                <a:r>
                  <a:rPr lang="zh-CN" altLang="en-US" sz="1200"/>
                  <a:t>的高风险港口</a:t>
                </a:r>
                <a:endParaRPr lang="zh-CN" altLang="en-US" sz="1200"/>
              </a:p>
            </p:txBody>
          </p:sp>
        </mc:Choice>
        <mc:Fallback>
          <p:sp>
            <p:nvSpPr>
              <p:cNvPr id="18" name="文本框 17"/>
              <p:cNvSpPr txBox="1">
                <a:spLocks noRot="1" noChangeAspect="1" noMove="1" noResize="1" noEditPoints="1" noAdjustHandles="1" noChangeArrowheads="1" noChangeShapeType="1" noTextEdit="1"/>
              </p:cNvSpPr>
              <p:nvPr/>
            </p:nvSpPr>
            <p:spPr>
              <a:xfrm>
                <a:off x="7991475" y="5646420"/>
                <a:ext cx="367030" cy="2924810"/>
              </a:xfrm>
              <a:prstGeom prst="rect">
                <a:avLst/>
              </a:prstGeom>
              <a:blipFill rotWithShape="1">
                <a:blip r:embed="rId7"/>
                <a:stretch>
                  <a:fillRect/>
                </a:stretch>
              </a:blipFill>
            </p:spPr>
            <p:txBody>
              <a:bodyPr/>
              <a:lstStyle/>
              <a:p>
                <a:r>
                  <a:rPr lang="zh-CN" altLang="en-US">
                    <a:noFill/>
                  </a:rPr>
                  <a:t> </a:t>
                </a:r>
              </a:p>
            </p:txBody>
          </p:sp>
        </mc:Fallback>
      </mc:AlternateContent>
      <p:sp>
        <p:nvSpPr>
          <p:cNvPr id="19" name="灯片编号占位符 3"/>
          <p:cNvSpPr>
            <a:spLocks noGrp="1"/>
          </p:cNvSpPr>
          <p:nvPr/>
        </p:nvSpPr>
        <p:spPr>
          <a:xfrm>
            <a:off x="8642984" y="803814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altLang="en-US" b="1" dirty="0">
                <a:latin typeface="Helvetica Neue Bold" panose="02000503000000020004" charset="0"/>
                <a:cs typeface="Helvetica Neue Bold" panose="02000503000000020004" charset="0"/>
                <a:sym typeface="+mn-ea"/>
              </a:rPr>
              <a:t>利用</a:t>
            </a:r>
            <a:r>
              <a:rPr lang="en-US" altLang="zh-CN" b="1" dirty="0">
                <a:latin typeface="Helvetica Neue Bold" panose="02000503000000020004" charset="0"/>
                <a:cs typeface="Helvetica Neue Bold" panose="02000503000000020004" charset="0"/>
                <a:sym typeface="+mn-ea"/>
              </a:rPr>
              <a:t>SF-HON</a:t>
            </a:r>
            <a:r>
              <a:rPr lang="zh-CN" altLang="en-US" b="1" dirty="0">
                <a:latin typeface="Helvetica Neue Bold" panose="02000503000000020004" charset="0"/>
                <a:cs typeface="Helvetica Neue Bold" panose="02000503000000020004" charset="0"/>
                <a:sym typeface="+mn-ea"/>
              </a:rPr>
              <a:t>进行政策分析</a:t>
            </a:r>
            <a:endParaRPr b="1">
              <a:latin typeface="Helvetica Neue Bold" panose="02000503000000020004" charset="0"/>
              <a:cs typeface="Helvetica Neue Bold" panose="02000503000000020004" charset="0"/>
            </a:endParaRPr>
          </a:p>
        </p:txBody>
      </p:sp>
      <p:sp>
        <p:nvSpPr>
          <p:cNvPr id="147" name="更多“人工智能&amp;复杂系统”的知识，请关注官网：pattern.swarma.org"/>
          <p:cNvSpPr txBox="1"/>
          <p:nvPr/>
        </p:nvSpPr>
        <p:spPr>
          <a:xfrm>
            <a:off x="374502" y="8836978"/>
            <a:ext cx="12255501" cy="347345"/>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rPr sz="1600"/>
              <a:t>更多“</a:t>
            </a:r>
            <a:r>
              <a:rPr sz="1600">
                <a:solidFill>
                  <a:srgbClr val="E88D65"/>
                </a:solidFill>
              </a:rPr>
              <a:t>人工智能&amp;复杂系统</a:t>
            </a:r>
            <a:r>
              <a:rPr sz="1600"/>
              <a:t>”的知识，请关注官网：pattern.swarma.org</a:t>
            </a:r>
            <a:endParaRPr sz="1600"/>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15" name="文本框 14"/>
          <p:cNvSpPr txBox="1"/>
          <p:nvPr/>
        </p:nvSpPr>
        <p:spPr>
          <a:xfrm>
            <a:off x="741680" y="7969885"/>
            <a:ext cx="4905375" cy="553085"/>
          </a:xfrm>
          <a:prstGeom prst="rect">
            <a:avLst/>
          </a:prstGeom>
          <a:noFill/>
        </p:spPr>
        <p:txBody>
          <a:bodyPr wrap="square" rtlCol="0">
            <a:spAutoFit/>
          </a:bodyPr>
          <a:p>
            <a:pPr algn="l"/>
            <a:r>
              <a:rPr lang="zh-CN" altLang="en-US" sz="1000">
                <a:solidFill>
                  <a:schemeClr val="tx1"/>
                </a:solidFill>
              </a:rPr>
              <a:t>Saebi, M., Xu, J., Grey, E. K., Lodge, D. M., Corbett, J. J., &amp; Chawla, N. (2020). Higher-order patterns of aquatic species spread through the global shipping network. PLOS ONE, 15(7), e0220353. </a:t>
            </a:r>
            <a:endParaRPr lang="zh-CN" altLang="en-US" sz="1000">
              <a:solidFill>
                <a:schemeClr val="tx1"/>
              </a:solidFill>
            </a:endParaRPr>
          </a:p>
        </p:txBody>
      </p:sp>
      <p:sp>
        <p:nvSpPr>
          <p:cNvPr id="16" name="矩形 15"/>
          <p:cNvSpPr/>
          <p:nvPr/>
        </p:nvSpPr>
        <p:spPr>
          <a:xfrm>
            <a:off x="705485" y="8012430"/>
            <a:ext cx="36000" cy="46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tx1"/>
              </a:solidFill>
            </a:endParaRPr>
          </a:p>
        </p:txBody>
      </p:sp>
      <p:sp>
        <p:nvSpPr>
          <p:cNvPr id="3" name="文本框 2"/>
          <p:cNvSpPr txBox="1"/>
          <p:nvPr/>
        </p:nvSpPr>
        <p:spPr>
          <a:xfrm>
            <a:off x="303530" y="2452370"/>
            <a:ext cx="4812030" cy="368300"/>
          </a:xfrm>
          <a:prstGeom prst="rect">
            <a:avLst/>
          </a:prstGeom>
          <a:noFill/>
        </p:spPr>
        <p:txBody>
          <a:bodyPr wrap="none" rtlCol="0" anchor="t">
            <a:spAutoFit/>
          </a:bodyPr>
          <a:p>
            <a:pPr marL="285750" lvl="0" indent="-285750" algn="ctr" defTabSz="914400" fontAlgn="base">
              <a:spcBef>
                <a:spcPct val="0"/>
              </a:spcBef>
              <a:spcAft>
                <a:spcPct val="0"/>
              </a:spcAft>
              <a:buFont typeface="Wingdings" panose="05000000000000000000" charset="0"/>
              <a:buChar char=""/>
            </a:pPr>
            <a:r>
              <a:rPr lang="zh-CN" altLang="en-US" sz="1800" dirty="0">
                <a:solidFill>
                  <a:schemeClr val="tx1"/>
                </a:solidFill>
                <a:latin typeface="+mn-ea"/>
                <a:cs typeface="+mn-ea"/>
                <a:sym typeface="+mn-ea"/>
              </a:rPr>
              <a:t>结合航运、环境和生物数据的生物入侵风险</a:t>
            </a:r>
            <a:endParaRPr lang="zh-CN" altLang="en-US" sz="1800" dirty="0">
              <a:solidFill>
                <a:schemeClr val="tx1"/>
              </a:solidFill>
              <a:latin typeface="+mn-ea"/>
              <a:cs typeface="+mn-ea"/>
              <a:sym typeface="+mn-ea"/>
            </a:endParaRPr>
          </a:p>
        </p:txBody>
      </p:sp>
      <p:pic>
        <p:nvPicPr>
          <p:cNvPr id="5" name="334E55B0-647D-440b-865C-3EC943EB4CBC-8" descr="wpsoffice"/>
          <p:cNvPicPr>
            <a:picLocks noChangeAspect="1"/>
          </p:cNvPicPr>
          <p:nvPr/>
        </p:nvPicPr>
        <p:blipFill>
          <a:blip r:embed="rId3"/>
          <a:stretch>
            <a:fillRect/>
          </a:stretch>
        </p:blipFill>
        <p:spPr>
          <a:xfrm>
            <a:off x="276225" y="3386455"/>
            <a:ext cx="5370830" cy="174625"/>
          </a:xfrm>
          <a:prstGeom prst="rect">
            <a:avLst/>
          </a:prstGeom>
        </p:spPr>
      </p:pic>
      <p:sp>
        <p:nvSpPr>
          <p:cNvPr id="7" name="文本框 6"/>
          <p:cNvSpPr txBox="1"/>
          <p:nvPr/>
        </p:nvSpPr>
        <p:spPr>
          <a:xfrm>
            <a:off x="2037715" y="3636010"/>
            <a:ext cx="982980" cy="229870"/>
          </a:xfrm>
          <a:prstGeom prst="rect">
            <a:avLst/>
          </a:prstGeom>
          <a:noFill/>
        </p:spPr>
        <p:txBody>
          <a:bodyPr wrap="none" rtlCol="0">
            <a:spAutoFit/>
          </a:bodyPr>
          <a:p>
            <a:pPr algn="l"/>
            <a:r>
              <a:rPr lang="zh-CN" altLang="en-US" sz="900">
                <a:solidFill>
                  <a:srgbClr val="FF0000"/>
                </a:solidFill>
              </a:rPr>
              <a:t>非本地生物概率</a:t>
            </a:r>
            <a:endParaRPr lang="zh-CN" altLang="en-US" sz="900">
              <a:solidFill>
                <a:srgbClr val="FF0000"/>
              </a:solidFill>
            </a:endParaRPr>
          </a:p>
        </p:txBody>
      </p:sp>
      <p:sp>
        <p:nvSpPr>
          <p:cNvPr id="8" name="文本框 7"/>
          <p:cNvSpPr txBox="1"/>
          <p:nvPr/>
        </p:nvSpPr>
        <p:spPr>
          <a:xfrm>
            <a:off x="3406140" y="3636010"/>
            <a:ext cx="1385570" cy="229870"/>
          </a:xfrm>
          <a:prstGeom prst="rect">
            <a:avLst/>
          </a:prstGeom>
          <a:noFill/>
        </p:spPr>
        <p:txBody>
          <a:bodyPr wrap="none" rtlCol="0">
            <a:spAutoFit/>
          </a:bodyPr>
          <a:p>
            <a:pPr algn="l"/>
            <a:r>
              <a:rPr lang="zh-CN" altLang="en-US" sz="900">
                <a:solidFill>
                  <a:srgbClr val="FF0000"/>
                </a:solidFill>
              </a:rPr>
              <a:t>建立(生存和繁殖)的概率</a:t>
            </a:r>
            <a:endParaRPr lang="zh-CN" altLang="en-US" sz="900">
              <a:solidFill>
                <a:srgbClr val="FF0000"/>
              </a:solidFill>
            </a:endParaRPr>
          </a:p>
        </p:txBody>
      </p:sp>
      <p:sp>
        <p:nvSpPr>
          <p:cNvPr id="9" name="文本框 8"/>
          <p:cNvSpPr txBox="1"/>
          <p:nvPr/>
        </p:nvSpPr>
        <p:spPr>
          <a:xfrm>
            <a:off x="4874260" y="3636010"/>
            <a:ext cx="754380" cy="229870"/>
          </a:xfrm>
          <a:prstGeom prst="rect">
            <a:avLst/>
          </a:prstGeom>
          <a:noFill/>
        </p:spPr>
        <p:txBody>
          <a:bodyPr wrap="none" rtlCol="0">
            <a:spAutoFit/>
          </a:bodyPr>
          <a:p>
            <a:pPr algn="l"/>
            <a:r>
              <a:rPr lang="zh-CN" altLang="en-US" sz="900">
                <a:solidFill>
                  <a:srgbClr val="FF0000"/>
                </a:solidFill>
              </a:rPr>
              <a:t>入侵的概率</a:t>
            </a:r>
            <a:endParaRPr lang="zh-CN" altLang="en-US" sz="900">
              <a:solidFill>
                <a:srgbClr val="FF0000"/>
              </a:solidFill>
            </a:endParaRPr>
          </a:p>
        </p:txBody>
      </p:sp>
      <p:pic>
        <p:nvPicPr>
          <p:cNvPr id="10" name="334E55B0-647D-440b-865C-3EC943EB4CBC-9" descr="wpsoffice"/>
          <p:cNvPicPr>
            <a:picLocks noChangeAspect="1"/>
          </p:cNvPicPr>
          <p:nvPr/>
        </p:nvPicPr>
        <p:blipFill>
          <a:blip r:embed="rId4"/>
          <a:stretch>
            <a:fillRect/>
          </a:stretch>
        </p:blipFill>
        <p:spPr>
          <a:xfrm>
            <a:off x="534035" y="4754880"/>
            <a:ext cx="4594860" cy="386080"/>
          </a:xfrm>
          <a:prstGeom prst="rect">
            <a:avLst/>
          </a:prstGeom>
        </p:spPr>
      </p:pic>
      <p:pic>
        <p:nvPicPr>
          <p:cNvPr id="12" name="334E55B0-647D-440b-865C-3EC943EB4CBC-10" descr="wpsoffice"/>
          <p:cNvPicPr>
            <a:picLocks noChangeAspect="1"/>
          </p:cNvPicPr>
          <p:nvPr/>
        </p:nvPicPr>
        <p:blipFill>
          <a:blip r:embed="rId5"/>
          <a:stretch>
            <a:fillRect/>
          </a:stretch>
        </p:blipFill>
        <p:spPr>
          <a:xfrm>
            <a:off x="1358900" y="5439410"/>
            <a:ext cx="2953385" cy="346710"/>
          </a:xfrm>
          <a:prstGeom prst="rect">
            <a:avLst/>
          </a:prstGeom>
        </p:spPr>
      </p:pic>
      <p:pic>
        <p:nvPicPr>
          <p:cNvPr id="13" name="334E55B0-647D-440b-865C-3EC943EB4CBC-11" descr="wpsoffice"/>
          <p:cNvPicPr>
            <a:picLocks noChangeAspect="1"/>
          </p:cNvPicPr>
          <p:nvPr/>
        </p:nvPicPr>
        <p:blipFill>
          <a:blip r:embed="rId6"/>
          <a:stretch>
            <a:fillRect/>
          </a:stretch>
        </p:blipFill>
        <p:spPr>
          <a:xfrm>
            <a:off x="1758315" y="6105525"/>
            <a:ext cx="2339975" cy="294005"/>
          </a:xfrm>
          <a:prstGeom prst="rect">
            <a:avLst/>
          </a:prstGeom>
        </p:spPr>
      </p:pic>
      <p:pic>
        <p:nvPicPr>
          <p:cNvPr id="14" name="334E55B0-647D-440b-865C-3EC943EB4CBC-12" descr="wpsoffice"/>
          <p:cNvPicPr>
            <a:picLocks noChangeAspect="1"/>
          </p:cNvPicPr>
          <p:nvPr/>
        </p:nvPicPr>
        <p:blipFill>
          <a:blip r:embed="rId7"/>
          <a:stretch>
            <a:fillRect/>
          </a:stretch>
        </p:blipFill>
        <p:spPr>
          <a:xfrm>
            <a:off x="1779270" y="6689090"/>
            <a:ext cx="2157095" cy="379730"/>
          </a:xfrm>
          <a:prstGeom prst="rect">
            <a:avLst/>
          </a:prstGeom>
        </p:spPr>
      </p:pic>
      <p:sp>
        <p:nvSpPr>
          <p:cNvPr id="6" name="文本框 5"/>
          <p:cNvSpPr txBox="1"/>
          <p:nvPr/>
        </p:nvSpPr>
        <p:spPr>
          <a:xfrm>
            <a:off x="6108700" y="2452370"/>
            <a:ext cx="5040630" cy="368300"/>
          </a:xfrm>
          <a:prstGeom prst="rect">
            <a:avLst/>
          </a:prstGeom>
          <a:noFill/>
        </p:spPr>
        <p:txBody>
          <a:bodyPr wrap="none" rtlCol="0" anchor="t">
            <a:spAutoFit/>
          </a:bodyPr>
          <a:p>
            <a:pPr marL="285750" lvl="0" indent="-285750" algn="ctr" defTabSz="914400" fontAlgn="base">
              <a:spcBef>
                <a:spcPct val="0"/>
              </a:spcBef>
              <a:spcAft>
                <a:spcPct val="0"/>
              </a:spcAft>
              <a:buFont typeface="Wingdings" panose="05000000000000000000" charset="0"/>
              <a:buChar char=""/>
            </a:pPr>
            <a:r>
              <a:rPr lang="zh-CN" altLang="en-US" sz="1800" dirty="0">
                <a:solidFill>
                  <a:schemeClr val="tx1"/>
                </a:solidFill>
                <a:latin typeface="+mn-ea"/>
                <a:cs typeface="+mn-ea"/>
                <a:sym typeface="+mn-ea"/>
              </a:rPr>
              <a:t>评估国际海事组织《压载水管理公约》的</a:t>
            </a:r>
            <a:r>
              <a:rPr lang="zh-CN" altLang="en-US" sz="1800" dirty="0">
                <a:solidFill>
                  <a:schemeClr val="tx1"/>
                </a:solidFill>
                <a:latin typeface="+mn-ea"/>
                <a:cs typeface="+mn-ea"/>
                <a:sym typeface="+mn-ea"/>
              </a:rPr>
              <a:t>影响</a:t>
            </a:r>
            <a:endParaRPr lang="zh-CN" altLang="en-US" sz="1800" dirty="0">
              <a:solidFill>
                <a:schemeClr val="tx1"/>
              </a:solidFill>
              <a:latin typeface="+mn-ea"/>
              <a:cs typeface="+mn-ea"/>
              <a:sym typeface="+mn-ea"/>
            </a:endParaRPr>
          </a:p>
        </p:txBody>
      </p:sp>
      <p:pic>
        <p:nvPicPr>
          <p:cNvPr id="11" name="图片 10"/>
          <p:cNvPicPr>
            <a:picLocks noChangeAspect="1"/>
          </p:cNvPicPr>
          <p:nvPr/>
        </p:nvPicPr>
        <p:blipFill>
          <a:blip r:embed="rId8"/>
          <a:stretch>
            <a:fillRect/>
          </a:stretch>
        </p:blipFill>
        <p:spPr>
          <a:xfrm>
            <a:off x="6362700" y="3767455"/>
            <a:ext cx="2839085" cy="2278380"/>
          </a:xfrm>
          <a:prstGeom prst="rect">
            <a:avLst/>
          </a:prstGeom>
        </p:spPr>
      </p:pic>
      <p:sp>
        <p:nvSpPr>
          <p:cNvPr id="17" name="文本框 16"/>
          <p:cNvSpPr txBox="1"/>
          <p:nvPr/>
        </p:nvSpPr>
        <p:spPr>
          <a:xfrm>
            <a:off x="6409690" y="6045835"/>
            <a:ext cx="2625090" cy="553085"/>
          </a:xfrm>
          <a:prstGeom prst="rect">
            <a:avLst/>
          </a:prstGeom>
          <a:noFill/>
        </p:spPr>
        <p:txBody>
          <a:bodyPr wrap="square" rtlCol="0">
            <a:spAutoFit/>
          </a:bodyPr>
          <a:p>
            <a:pPr algn="l"/>
            <a:r>
              <a:rPr lang="zh-CN" altLang="en-US" sz="1000">
                <a:solidFill>
                  <a:schemeClr val="tx1"/>
                </a:solidFill>
                <a:latin typeface="Wingdings" panose="05000000000000000000" charset="0"/>
                <a:cs typeface="Wingdings" panose="05000000000000000000" charset="0"/>
              </a:rPr>
              <a:t>á</a:t>
            </a:r>
            <a:r>
              <a:rPr lang="zh-CN" altLang="en-US" sz="1000">
                <a:solidFill>
                  <a:schemeClr val="tx1">
                    <a:lumMod val="50000"/>
                    <a:lumOff val="50000"/>
                  </a:schemeClr>
                </a:solidFill>
              </a:rPr>
              <a:t>NIS风险降低程度与区域收入水平的洛伦兹曲线。包括岛屿发展中国家和最不发达国家。基尼系数为0.66。</a:t>
            </a:r>
            <a:endParaRPr lang="zh-CN" altLang="en-US" sz="1000">
              <a:solidFill>
                <a:schemeClr val="tx1">
                  <a:lumMod val="50000"/>
                  <a:lumOff val="50000"/>
                </a:schemeClr>
              </a:solidFill>
            </a:endParaRPr>
          </a:p>
        </p:txBody>
      </p:sp>
      <p:pic>
        <p:nvPicPr>
          <p:cNvPr id="18" name="图片 17"/>
          <p:cNvPicPr>
            <a:picLocks noChangeAspect="1"/>
          </p:cNvPicPr>
          <p:nvPr/>
        </p:nvPicPr>
        <p:blipFill>
          <a:blip r:embed="rId9"/>
          <a:stretch>
            <a:fillRect/>
          </a:stretch>
        </p:blipFill>
        <p:spPr>
          <a:xfrm>
            <a:off x="9318625" y="3767455"/>
            <a:ext cx="2625090" cy="2255520"/>
          </a:xfrm>
          <a:prstGeom prst="rect">
            <a:avLst/>
          </a:prstGeom>
        </p:spPr>
      </p:pic>
      <p:sp>
        <p:nvSpPr>
          <p:cNvPr id="19" name="文本框 18"/>
          <p:cNvSpPr txBox="1"/>
          <p:nvPr/>
        </p:nvSpPr>
        <p:spPr>
          <a:xfrm>
            <a:off x="9318625" y="6107430"/>
            <a:ext cx="2667000" cy="398780"/>
          </a:xfrm>
          <a:prstGeom prst="rect">
            <a:avLst/>
          </a:prstGeom>
          <a:noFill/>
        </p:spPr>
        <p:txBody>
          <a:bodyPr wrap="square" rtlCol="0">
            <a:spAutoFit/>
          </a:bodyPr>
          <a:p>
            <a:pPr algn="l"/>
            <a:r>
              <a:rPr lang="zh-CN" altLang="en-US" sz="1000">
                <a:solidFill>
                  <a:schemeClr val="tx1"/>
                </a:solidFill>
                <a:latin typeface="Wingdings" panose="05000000000000000000" charset="0"/>
                <a:cs typeface="Wingdings" panose="05000000000000000000" charset="0"/>
              </a:rPr>
              <a:t>á</a:t>
            </a:r>
            <a:r>
              <a:rPr lang="zh-CN" altLang="en-US" sz="1000">
                <a:solidFill>
                  <a:schemeClr val="tx1">
                    <a:lumMod val="50000"/>
                    <a:lumOff val="50000"/>
                  </a:schemeClr>
                </a:solidFill>
              </a:rPr>
              <a:t>GDP不平等的变化与收入水平有关。基尼系数为0.58。</a:t>
            </a:r>
            <a:endParaRPr lang="zh-CN" altLang="en-US" sz="1000">
              <a:solidFill>
                <a:schemeClr val="tx1">
                  <a:lumMod val="50000"/>
                  <a:lumOff val="50000"/>
                </a:schemeClr>
              </a:solidFill>
            </a:endParaRPr>
          </a:p>
        </p:txBody>
      </p:sp>
      <p:sp>
        <p:nvSpPr>
          <p:cNvPr id="20" name="文本框 19"/>
          <p:cNvSpPr txBox="1"/>
          <p:nvPr/>
        </p:nvSpPr>
        <p:spPr>
          <a:xfrm>
            <a:off x="6362700" y="7292975"/>
            <a:ext cx="5466715" cy="553085"/>
          </a:xfrm>
          <a:prstGeom prst="rect">
            <a:avLst/>
          </a:prstGeom>
          <a:noFill/>
        </p:spPr>
        <p:txBody>
          <a:bodyPr wrap="square" rtlCol="0">
            <a:spAutoFit/>
          </a:bodyPr>
          <a:p>
            <a:pPr algn="l"/>
            <a:r>
              <a:rPr lang="zh-CN" altLang="en-US" sz="1000">
                <a:solidFill>
                  <a:schemeClr val="tx1"/>
                </a:solidFill>
              </a:rPr>
              <a:t>Wang, Z., Countryman, A. M., Corbett, J. J., &amp; Saebi, M. (2022). Economic and environmental impacts of ballast water management on Small Island Developing States and Least Developed Countries. Journal of Environmental Management, 301, 113779. </a:t>
            </a:r>
            <a:endParaRPr lang="zh-CN" altLang="en-US" sz="1000">
              <a:solidFill>
                <a:schemeClr val="tx1"/>
              </a:solidFill>
            </a:endParaRPr>
          </a:p>
        </p:txBody>
      </p:sp>
      <p:sp>
        <p:nvSpPr>
          <p:cNvPr id="21" name="矩形 20"/>
          <p:cNvSpPr/>
          <p:nvPr/>
        </p:nvSpPr>
        <p:spPr>
          <a:xfrm>
            <a:off x="6326505" y="7335520"/>
            <a:ext cx="36000" cy="46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tx1"/>
              </a:solidFill>
            </a:endParaRPr>
          </a:p>
        </p:txBody>
      </p:sp>
      <p:sp>
        <p:nvSpPr>
          <p:cNvPr id="22" name="文本框 21"/>
          <p:cNvSpPr txBox="1"/>
          <p:nvPr/>
        </p:nvSpPr>
        <p:spPr>
          <a:xfrm>
            <a:off x="6362700" y="7969885"/>
            <a:ext cx="5466715" cy="553085"/>
          </a:xfrm>
          <a:prstGeom prst="rect">
            <a:avLst/>
          </a:prstGeom>
          <a:noFill/>
        </p:spPr>
        <p:txBody>
          <a:bodyPr wrap="square" rtlCol="0">
            <a:spAutoFit/>
          </a:bodyPr>
          <a:p>
            <a:pPr algn="l"/>
            <a:r>
              <a:rPr lang="zh-CN" altLang="en-US" sz="1000">
                <a:solidFill>
                  <a:schemeClr val="tx1"/>
                </a:solidFill>
              </a:rPr>
              <a:t>Wang, Z., Saebi, M., Corbett, J. J., Grey, E. K., &amp; Curasi, S. R. (2021). Integrated Biological Risk and Cost Model Analysis Supports a Geopolitical Shift in Ballast Water Management. Environmental Science &amp; Technology, acs.est.1c04009. </a:t>
            </a:r>
            <a:endParaRPr lang="zh-CN" altLang="en-US" sz="1000">
              <a:solidFill>
                <a:schemeClr val="tx1"/>
              </a:solidFill>
            </a:endParaRPr>
          </a:p>
        </p:txBody>
      </p:sp>
      <p:sp>
        <p:nvSpPr>
          <p:cNvPr id="23" name="矩形 22"/>
          <p:cNvSpPr/>
          <p:nvPr/>
        </p:nvSpPr>
        <p:spPr>
          <a:xfrm>
            <a:off x="6326505" y="8012430"/>
            <a:ext cx="36000" cy="46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tx1"/>
              </a:solidFill>
            </a:endParaRPr>
          </a:p>
        </p:txBody>
      </p:sp>
      <p:sp>
        <p:nvSpPr>
          <p:cNvPr id="2" name="灯片编号占位符 3"/>
          <p:cNvSpPr>
            <a:spLocks noGrp="1"/>
          </p:cNvSpPr>
          <p:nvPr/>
        </p:nvSpPr>
        <p:spPr>
          <a:xfrm>
            <a:off x="8590914" y="840517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7798435" y="4949190"/>
            <a:ext cx="4392930" cy="1296035"/>
          </a:xfrm>
          <a:prstGeom prst="roundRect">
            <a:avLst/>
          </a:prstGeom>
          <a:solidFill>
            <a:schemeClr val="bg2">
              <a:lumMod val="20000"/>
              <a:lumOff val="8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sp>
        <p:nvSpPr>
          <p:cNvPr id="144" name="基础信息"/>
          <p:cNvSpPr txBox="1"/>
          <p:nvPr>
            <p:ph type="title"/>
          </p:nvPr>
        </p:nvSpPr>
        <p:spPr>
          <a:prstGeom prst="rect">
            <a:avLst/>
          </a:prstGeom>
        </p:spPr>
        <p:txBody>
          <a:bodyPr/>
          <a:lstStyle/>
          <a:p>
            <a:r>
              <a:rPr lang="en-US" altLang="zh-CN" b="1" dirty="0">
                <a:latin typeface="Helvetica Neue Bold" panose="02000503000000020004" charset="0"/>
                <a:cs typeface="Helvetica Neue Bold" panose="02000503000000020004" charset="0"/>
                <a:sym typeface="+mn-ea"/>
              </a:rPr>
              <a:t>BuildHON+</a:t>
            </a:r>
            <a:r>
              <a:rPr lang="zh-CN" altLang="en-US" b="1" dirty="0">
                <a:latin typeface="Helvetica Neue Bold" panose="02000503000000020004" charset="0"/>
                <a:cs typeface="Helvetica Neue Bold" panose="02000503000000020004" charset="0"/>
                <a:sym typeface="+mn-ea"/>
              </a:rPr>
              <a:t>：高阶网络的异常点检测</a:t>
            </a:r>
            <a:endParaRPr b="1">
              <a:latin typeface="Helvetica Neue Bold" panose="02000503000000020004" charset="0"/>
              <a:cs typeface="Helvetica Neue Bold" panose="02000503000000020004" charset="0"/>
            </a:endParaRPr>
          </a:p>
        </p:txBody>
      </p:sp>
      <p:sp>
        <p:nvSpPr>
          <p:cNvPr id="147" name="更多“人工智能&amp;复杂系统”的知识，请关注官网：pattern.swarma.org"/>
          <p:cNvSpPr txBox="1"/>
          <p:nvPr/>
        </p:nvSpPr>
        <p:spPr>
          <a:xfrm>
            <a:off x="369422" y="8836978"/>
            <a:ext cx="12255501" cy="347345"/>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rPr sz="1600"/>
              <a:t>更多“</a:t>
            </a:r>
            <a:r>
              <a:rPr sz="1600">
                <a:solidFill>
                  <a:srgbClr val="E88D65"/>
                </a:solidFill>
              </a:rPr>
              <a:t>人工智能&amp;复杂系统</a:t>
            </a:r>
            <a:r>
              <a:rPr sz="1600"/>
              <a:t>”的知识，请关注官网：pattern.swarma.org</a:t>
            </a:r>
            <a:endParaRPr sz="1600"/>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4" name="灯片编号占位符 3"/>
          <p:cNvSpPr>
            <a:spLocks noGrp="1"/>
          </p:cNvSpPr>
          <p:nvPr>
            <p:ph type="sldNum" sz="quarter" idx="12"/>
          </p:nvPr>
        </p:nvSpPr>
        <p:spPr>
          <a:xfrm>
            <a:off x="8634729" y="7505383"/>
            <a:ext cx="2909888" cy="206381"/>
          </a:xfrm>
        </p:spPr>
        <p:txBody>
          <a:bodyPr/>
          <a:p>
            <a:fld id="{5DD3DB80-B894-403A-B48E-6FDC1A72010E}" type="slidenum">
              <a:rPr lang="zh-CN" altLang="en-US" smtClean="0"/>
            </a:fld>
            <a:endParaRPr lang="zh-CN" altLang="en-US"/>
          </a:p>
        </p:txBody>
      </p:sp>
      <p:pic>
        <p:nvPicPr>
          <p:cNvPr id="3" name="图片 2"/>
          <p:cNvPicPr>
            <a:picLocks noChangeAspect="1"/>
          </p:cNvPicPr>
          <p:nvPr/>
        </p:nvPicPr>
        <p:blipFill>
          <a:blip r:embed="rId3"/>
          <a:stretch>
            <a:fillRect/>
          </a:stretch>
        </p:blipFill>
        <p:spPr>
          <a:xfrm>
            <a:off x="509905" y="2389505"/>
            <a:ext cx="7338695" cy="5280025"/>
          </a:xfrm>
          <a:prstGeom prst="rect">
            <a:avLst/>
          </a:prstGeom>
        </p:spPr>
      </p:pic>
      <p:grpSp>
        <p:nvGrpSpPr>
          <p:cNvPr id="2" name="组合 1"/>
          <p:cNvGrpSpPr/>
          <p:nvPr/>
        </p:nvGrpSpPr>
        <p:grpSpPr>
          <a:xfrm>
            <a:off x="7870825" y="5025390"/>
            <a:ext cx="4131945" cy="1179195"/>
            <a:chOff x="12322" y="3953"/>
            <a:chExt cx="6507" cy="1857"/>
          </a:xfrm>
        </p:grpSpPr>
        <p:sp>
          <p:nvSpPr>
            <p:cNvPr id="5" name="文本框 4"/>
            <p:cNvSpPr txBox="1"/>
            <p:nvPr/>
          </p:nvSpPr>
          <p:spPr>
            <a:xfrm>
              <a:off x="12322" y="3953"/>
              <a:ext cx="1409" cy="531"/>
            </a:xfrm>
            <a:prstGeom prst="rect">
              <a:avLst/>
            </a:prstGeom>
            <a:noFill/>
          </p:spPr>
          <p:txBody>
            <a:bodyPr wrap="none" rtlCol="0">
              <a:spAutoFit/>
            </a:bodyPr>
            <a:p>
              <a:pPr algn="l"/>
              <a:r>
                <a:rPr lang="zh-CN" altLang="en-US" sz="1600" b="1">
                  <a:latin typeface="Arial Bold" panose="020B0604020202020204" charset="0"/>
                  <a:cs typeface="Arial Bold" panose="020B0604020202020204" charset="0"/>
                </a:rPr>
                <a:t>Lemma</a:t>
              </a:r>
              <a:endParaRPr lang="zh-CN" altLang="en-US" sz="1600" b="1">
                <a:latin typeface="Arial Bold" panose="020B0604020202020204" charset="0"/>
                <a:cs typeface="Arial Bold" panose="020B0604020202020204" charset="0"/>
              </a:endParaRPr>
            </a:p>
          </p:txBody>
        </p:sp>
        <mc:AlternateContent xmlns:mc="http://schemas.openxmlformats.org/markup-compatibility/2006">
          <mc:Choice xmlns:a14="http://schemas.microsoft.com/office/drawing/2010/main" Requires="a14">
            <p:sp>
              <p:nvSpPr>
                <p:cNvPr id="6" name="文本框 5"/>
                <p:cNvSpPr txBox="1"/>
                <p:nvPr/>
              </p:nvSpPr>
              <p:spPr>
                <a:xfrm>
                  <a:off x="12322" y="4648"/>
                  <a:ext cx="4419" cy="1162"/>
                </a:xfrm>
                <a:prstGeom prst="rect">
                  <a:avLst/>
                </a:prstGeom>
                <a:noFill/>
              </p:spPr>
              <p:txBody>
                <a:bodyPr wrap="none" rtlCol="0">
                  <a:spAutoFit/>
                </a:bodyPr>
                <a:p>
                  <a:pPr algn="l"/>
                  <a:r>
                    <a:rPr lang="zh-CN" altLang="en-US" sz="1400"/>
                    <a:t>当将</a:t>
                  </a:r>
                  <a14:m>
                    <m:oMath xmlns:m="http://schemas.openxmlformats.org/officeDocument/2006/math">
                      <m:r>
                        <m:rPr>
                          <m:sty m:val="p"/>
                        </m:rPr>
                        <a:rPr lang="en-US" altLang="zh-CN" sz="1400">
                          <a:latin typeface="DejaVu Math TeX Gyre" panose="02000503000000000000" charset="0"/>
                          <a:cs typeface="DejaVu Math TeX Gyre" panose="02000503000000000000" charset="0"/>
                        </a:rPr>
                        <m:t>S</m:t>
                      </m:r>
                    </m:oMath>
                  </a14:m>
                  <a:r>
                    <a:rPr lang="zh-CN" altLang="en-US" sz="1400"/>
                    <a:t>扩展到</a:t>
                  </a:r>
                  <a14:m>
                    <m:oMath xmlns:m="http://schemas.openxmlformats.org/officeDocument/2006/math">
                      <m:sSub>
                        <m:sSubPr>
                          <m:ctrlPr>
                            <a:rPr lang="en-US" altLang="zh-CN" sz="1400" i="1">
                              <a:latin typeface="DejaVu Math TeX Gyre" panose="02000503000000000000" charset="0"/>
                              <a:cs typeface="DejaVu Math TeX Gyre" panose="02000503000000000000" charset="0"/>
                            </a:rPr>
                          </m:ctrlPr>
                        </m:sSubPr>
                        <m:e>
                          <m:r>
                            <a:rPr lang="en-US" altLang="zh-CN" sz="1400" i="1">
                              <a:latin typeface="DejaVu Math TeX Gyre" panose="02000503000000000000" charset="0"/>
                              <a:cs typeface="DejaVu Math TeX Gyre" panose="02000503000000000000" charset="0"/>
                            </a:rPr>
                            <m:t>𝑆</m:t>
                          </m:r>
                        </m:e>
                        <m:sub>
                          <m:r>
                            <a:rPr lang="en-US" altLang="zh-CN" sz="1400" i="1">
                              <a:latin typeface="DejaVu Math TeX Gyre" panose="02000503000000000000" charset="0"/>
                              <a:cs typeface="DejaVu Math TeX Gyre" panose="02000503000000000000" charset="0"/>
                            </a:rPr>
                            <m:t>𝑒𝑥𝑡</m:t>
                          </m:r>
                        </m:sub>
                      </m:sSub>
                    </m:oMath>
                  </a14:m>
                  <a:r>
                    <a:rPr lang="zh-CN" altLang="en-US" sz="1400"/>
                    <a:t>时，显著性阈值</a:t>
                  </a:r>
                  <a:endParaRPr lang="zh-CN" altLang="en-US" sz="1400"/>
                </a:p>
                <a:p>
                  <a:pPr algn="l" fontAlgn="auto">
                    <a:lnSpc>
                      <a:spcPct val="200000"/>
                    </a:lnSpc>
                  </a:pPr>
                  <a:r>
                    <a:rPr lang="zh-CN" altLang="en-US" sz="1400"/>
                    <a:t>在规则增长中单调增加。</a:t>
                  </a:r>
                  <a:endParaRPr lang="zh-CN" altLang="en-US" sz="1400"/>
                </a:p>
              </p:txBody>
            </p:sp>
          </mc:Choice>
          <mc:Fallback>
            <p:sp>
              <p:nvSpPr>
                <p:cNvPr id="6" name="文本框 5"/>
                <p:cNvSpPr txBox="1">
                  <a:spLocks noRot="1" noChangeAspect="1" noMove="1" noResize="1" noEditPoints="1" noAdjustHandles="1" noChangeArrowheads="1" noChangeShapeType="1" noTextEdit="1"/>
                </p:cNvSpPr>
                <p:nvPr/>
              </p:nvSpPr>
              <p:spPr>
                <a:xfrm>
                  <a:off x="12322" y="4648"/>
                  <a:ext cx="4419" cy="1162"/>
                </a:xfrm>
                <a:prstGeom prst="rect">
                  <a:avLst/>
                </a:prstGeom>
                <a:blipFill rotWithShape="1">
                  <a:blip r:embed="rId4"/>
                </a:blipFill>
              </p:spPr>
              <p:txBody>
                <a:bodyPr/>
                <a:lstStyle/>
                <a:p>
                  <a:r>
                    <a:rPr lang="zh-CN" altLang="en-US">
                      <a:noFill/>
                    </a:rPr>
                    <a:t> </a:t>
                  </a:r>
                </a:p>
              </p:txBody>
            </p:sp>
          </mc:Fallback>
        </mc:AlternateContent>
        <p:pic>
          <p:nvPicPr>
            <p:cNvPr id="7" name="334E55B0-647D-440b-865C-3EC943EB4CBC-34" descr="wpsoffice"/>
            <p:cNvPicPr>
              <a:picLocks noChangeAspect="1"/>
            </p:cNvPicPr>
            <p:nvPr/>
          </p:nvPicPr>
          <p:blipFill>
            <a:blip r:embed="rId5"/>
            <a:stretch>
              <a:fillRect/>
            </a:stretch>
          </p:blipFill>
          <p:spPr>
            <a:xfrm>
              <a:off x="16663" y="4648"/>
              <a:ext cx="2167" cy="436"/>
            </a:xfrm>
            <a:prstGeom prst="rect">
              <a:avLst/>
            </a:prstGeom>
          </p:spPr>
        </p:pic>
      </p:grpSp>
      <p:sp>
        <p:nvSpPr>
          <p:cNvPr id="8" name="文本框 7"/>
          <p:cNvSpPr txBox="1"/>
          <p:nvPr/>
        </p:nvSpPr>
        <p:spPr>
          <a:xfrm>
            <a:off x="7824470" y="2110740"/>
            <a:ext cx="4443730" cy="629920"/>
          </a:xfrm>
          <a:prstGeom prst="rect">
            <a:avLst/>
          </a:prstGeom>
          <a:noFill/>
        </p:spPr>
        <p:txBody>
          <a:bodyPr wrap="none" rtlCol="0">
            <a:spAutoFit/>
          </a:bodyPr>
          <a:p>
            <a:pPr algn="l"/>
            <a:r>
              <a:rPr lang="zh-CN" altLang="en-US" sz="1400"/>
              <a:t>给定下一步分布</a:t>
            </a:r>
            <a:r>
              <a:rPr lang="en-US" altLang="zh-CN" sz="1400"/>
              <a:t>                         </a:t>
            </a:r>
            <a:r>
              <a:rPr lang="zh-CN" altLang="en-US" sz="1400"/>
              <a:t>，则可以推导出可能</a:t>
            </a:r>
            <a:r>
              <a:rPr lang="zh-CN" altLang="en-US" sz="1400"/>
              <a:t>的</a:t>
            </a:r>
            <a:endParaRPr lang="zh-CN" altLang="en-US" sz="1400"/>
          </a:p>
          <a:p>
            <a:pPr algn="l" fontAlgn="auto">
              <a:lnSpc>
                <a:spcPct val="150000"/>
              </a:lnSpc>
            </a:pPr>
            <a:r>
              <a:rPr lang="en-US" altLang="zh-CN" sz="1400">
                <a:solidFill>
                  <a:srgbClr val="FF0000"/>
                </a:solidFill>
              </a:rPr>
              <a:t>KL</a:t>
            </a:r>
            <a:r>
              <a:rPr lang="zh-CN" altLang="en-US" sz="1400">
                <a:solidFill>
                  <a:srgbClr val="FF0000"/>
                </a:solidFill>
              </a:rPr>
              <a:t>散度的上界</a:t>
            </a:r>
            <a:r>
              <a:rPr lang="zh-CN" altLang="en-US" sz="1400"/>
              <a:t>：</a:t>
            </a:r>
            <a:endParaRPr lang="zh-CN" altLang="en-US" sz="1400"/>
          </a:p>
        </p:txBody>
      </p:sp>
      <p:pic>
        <p:nvPicPr>
          <p:cNvPr id="9" name="334E55B0-647D-440b-865C-3EC943EB4CBC-13" descr="wpsoffice"/>
          <p:cNvPicPr>
            <a:picLocks noChangeAspect="1"/>
          </p:cNvPicPr>
          <p:nvPr/>
        </p:nvPicPr>
        <p:blipFill>
          <a:blip r:embed="rId6"/>
          <a:stretch>
            <a:fillRect/>
          </a:stretch>
        </p:blipFill>
        <p:spPr>
          <a:xfrm>
            <a:off x="9173845" y="2214880"/>
            <a:ext cx="1187450" cy="135890"/>
          </a:xfrm>
          <a:prstGeom prst="rect">
            <a:avLst/>
          </a:prstGeom>
        </p:spPr>
      </p:pic>
      <p:pic>
        <p:nvPicPr>
          <p:cNvPr id="11" name="334E55B0-647D-440b-865C-3EC943EB4CBC-14" descr="wpsoffice"/>
          <p:cNvPicPr>
            <a:picLocks noChangeAspect="1"/>
          </p:cNvPicPr>
          <p:nvPr/>
        </p:nvPicPr>
        <p:blipFill>
          <a:blip r:embed="rId7"/>
          <a:stretch>
            <a:fillRect/>
          </a:stretch>
        </p:blipFill>
        <p:spPr>
          <a:xfrm>
            <a:off x="8509000" y="2832735"/>
            <a:ext cx="2516505" cy="1224915"/>
          </a:xfrm>
          <a:prstGeom prst="rect">
            <a:avLst/>
          </a:prstGeom>
        </p:spPr>
      </p:pic>
      <p:sp>
        <p:nvSpPr>
          <p:cNvPr id="16" name="文本框 15"/>
          <p:cNvSpPr txBox="1"/>
          <p:nvPr/>
        </p:nvSpPr>
        <p:spPr>
          <a:xfrm>
            <a:off x="9545955" y="4190365"/>
            <a:ext cx="108585" cy="460375"/>
          </a:xfrm>
          <a:prstGeom prst="rect">
            <a:avLst/>
          </a:prstGeom>
          <a:noFill/>
        </p:spPr>
        <p:txBody>
          <a:bodyPr wrap="square" rtlCol="0">
            <a:spAutoFit/>
          </a:bodyPr>
          <a:p>
            <a:r>
              <a:rPr lang="zh-CN" altLang="en-US" sz="2400">
                <a:solidFill>
                  <a:srgbClr val="C00000"/>
                </a:solidFill>
              </a:rPr>
              <a:t>｜</a:t>
            </a:r>
            <a:endParaRPr lang="zh-CN" altLang="en-US" sz="2400">
              <a:solidFill>
                <a:srgbClr val="C00000"/>
              </a:solidFill>
            </a:endParaRPr>
          </a:p>
        </p:txBody>
      </p:sp>
      <p:pic>
        <p:nvPicPr>
          <p:cNvPr id="13" name="334E55B0-647D-440b-865C-3EC943EB4CBC-15" descr="wpsoffice"/>
          <p:cNvPicPr>
            <a:picLocks noChangeAspect="1"/>
          </p:cNvPicPr>
          <p:nvPr/>
        </p:nvPicPr>
        <p:blipFill>
          <a:blip r:embed="rId8"/>
          <a:stretch>
            <a:fillRect/>
          </a:stretch>
        </p:blipFill>
        <p:spPr>
          <a:xfrm>
            <a:off x="9921875" y="4201160"/>
            <a:ext cx="1466850" cy="357505"/>
          </a:xfrm>
          <a:prstGeom prst="rect">
            <a:avLst/>
          </a:prstGeom>
        </p:spPr>
      </p:pic>
      <p:pic>
        <p:nvPicPr>
          <p:cNvPr id="20" name="334E55B0-647D-440b-865C-3EC943EB4CBC-16" descr="/private/var/folders/l_/8xz7nnq978b9r5c5ck75ypsm0000gn/T/com.kingsoft.wpsoffice.mac/wpsoffice.vLEqwLwpsoffice"/>
          <p:cNvPicPr>
            <a:picLocks noChangeAspect="1"/>
          </p:cNvPicPr>
          <p:nvPr/>
        </p:nvPicPr>
        <p:blipFill>
          <a:blip r:embed="rId9"/>
          <a:stretch>
            <a:fillRect/>
          </a:stretch>
        </p:blipFill>
        <p:spPr>
          <a:xfrm>
            <a:off x="8350885" y="4347210"/>
            <a:ext cx="927100" cy="148590"/>
          </a:xfrm>
          <a:prstGeom prst="rect">
            <a:avLst/>
          </a:prstGeom>
        </p:spPr>
      </p:pic>
      <p:pic>
        <p:nvPicPr>
          <p:cNvPr id="21" name="图片 20"/>
          <p:cNvPicPr>
            <a:picLocks noChangeAspect="1"/>
          </p:cNvPicPr>
          <p:nvPr/>
        </p:nvPicPr>
        <p:blipFill>
          <a:blip r:embed="rId10"/>
          <a:stretch>
            <a:fillRect/>
          </a:stretch>
        </p:blipFill>
        <p:spPr>
          <a:xfrm>
            <a:off x="7726045" y="6579235"/>
            <a:ext cx="2195830" cy="1449070"/>
          </a:xfrm>
          <a:prstGeom prst="rect">
            <a:avLst/>
          </a:prstGeom>
        </p:spPr>
      </p:pic>
      <p:pic>
        <p:nvPicPr>
          <p:cNvPr id="22" name="图片 21"/>
          <p:cNvPicPr>
            <a:picLocks noChangeAspect="1"/>
          </p:cNvPicPr>
          <p:nvPr/>
        </p:nvPicPr>
        <p:blipFill>
          <a:blip r:embed="rId11"/>
          <a:stretch>
            <a:fillRect/>
          </a:stretch>
        </p:blipFill>
        <p:spPr>
          <a:xfrm>
            <a:off x="10153650" y="6579235"/>
            <a:ext cx="2011045" cy="1494155"/>
          </a:xfrm>
          <a:prstGeom prst="rect">
            <a:avLst/>
          </a:prstGeom>
        </p:spPr>
      </p:pic>
      <p:sp>
        <p:nvSpPr>
          <p:cNvPr id="10" name="文本框 9"/>
          <p:cNvSpPr txBox="1"/>
          <p:nvPr/>
        </p:nvSpPr>
        <p:spPr>
          <a:xfrm>
            <a:off x="527685" y="8168005"/>
            <a:ext cx="7621270" cy="460375"/>
          </a:xfrm>
          <a:prstGeom prst="rect">
            <a:avLst/>
          </a:prstGeom>
          <a:noFill/>
        </p:spPr>
        <p:txBody>
          <a:bodyPr wrap="square" rtlCol="0">
            <a:spAutoFit/>
          </a:bodyPr>
          <a:p>
            <a:pPr algn="l"/>
            <a:r>
              <a:rPr lang="zh-CN" altLang="en-US" sz="1200"/>
              <a:t>Saebi, M., Xu, J., Kaplan, L. M., Ribeiro, B., &amp; Chawla, N. V. (2020). Efficient modeling of higher-order dependencies in networks: From algorithm to application for anomaly detection. EPJ Data Science, 9(1), 15.</a:t>
            </a:r>
            <a:endParaRPr lang="zh-CN" altLang="en-US" sz="1200"/>
          </a:p>
        </p:txBody>
      </p:sp>
      <p:sp>
        <p:nvSpPr>
          <p:cNvPr id="31" name="矩形 30"/>
          <p:cNvSpPr/>
          <p:nvPr/>
        </p:nvSpPr>
        <p:spPr>
          <a:xfrm>
            <a:off x="448945" y="8205470"/>
            <a:ext cx="36000" cy="3714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9" name="灯片编号占位符 3"/>
          <p:cNvSpPr>
            <a:spLocks noGrp="1"/>
          </p:cNvSpPr>
          <p:nvPr/>
        </p:nvSpPr>
        <p:spPr>
          <a:xfrm>
            <a:off x="8662669" y="832961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论文背景（1页）"/>
          <p:cNvSpPr txBox="1">
            <a:spLocks noGrp="1"/>
          </p:cNvSpPr>
          <p:nvPr>
            <p:ph type="title"/>
          </p:nvPr>
        </p:nvSpPr>
        <p:spPr>
          <a:prstGeom prst="rect">
            <a:avLst/>
          </a:prstGeom>
        </p:spPr>
        <p:txBody>
          <a:bodyPr/>
          <a:lstStyle/>
          <a:p>
            <a:r>
              <a:rPr lang="zh-CN" altLang="en-US" dirty="0"/>
              <a:t>背景介绍</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sp>
        <p:nvSpPr>
          <p:cNvPr id="24" name="文本框 23"/>
          <p:cNvSpPr txBox="1"/>
          <p:nvPr/>
        </p:nvSpPr>
        <p:spPr>
          <a:xfrm>
            <a:off x="476084" y="2272184"/>
            <a:ext cx="4558760" cy="3274807"/>
          </a:xfrm>
          <a:prstGeom prst="rect">
            <a:avLst/>
          </a:prstGeom>
          <a:noFill/>
        </p:spPr>
        <p:txBody>
          <a:bodyPr wrap="square">
            <a:spAutoFit/>
          </a:bodyPr>
          <a:lstStyle/>
          <a:p>
            <a:pPr algn="l">
              <a:lnSpc>
                <a:spcPct val="125000"/>
              </a:lnSpc>
            </a:pPr>
            <a:r>
              <a:rPr lang="en-US" altLang="zh-CN" sz="2800" b="1" kern="0" dirty="0">
                <a:solidFill>
                  <a:schemeClr val="tx1"/>
                </a:solidFill>
                <a:latin typeface="微软雅黑" panose="020B0503020204020204" charset="-122"/>
                <a:ea typeface="微软雅黑" panose="020B0503020204020204" charset="-122"/>
              </a:rPr>
              <a:t>1. </a:t>
            </a:r>
            <a:r>
              <a:rPr lang="zh-CN" altLang="en-US" sz="2800" b="1" kern="0" dirty="0">
                <a:solidFill>
                  <a:schemeClr val="tx1"/>
                </a:solidFill>
                <a:latin typeface="微软雅黑" panose="020B0503020204020204" charset="-122"/>
                <a:ea typeface="微软雅黑" panose="020B0503020204020204" charset="-122"/>
              </a:rPr>
              <a:t>传统网络建模方法</a:t>
            </a:r>
            <a:endParaRPr lang="en-US" altLang="zh-CN" sz="2800" b="1" kern="0" dirty="0">
              <a:solidFill>
                <a:schemeClr val="tx1"/>
              </a:solidFill>
              <a:latin typeface="微软雅黑" panose="020B0503020204020204" charset="-122"/>
              <a:ea typeface="微软雅黑" panose="020B0503020204020204" charset="-122"/>
            </a:endParaRPr>
          </a:p>
          <a:p>
            <a:pPr lvl="1" indent="179705" algn="l">
              <a:lnSpc>
                <a:spcPct val="125000"/>
              </a:lnSpc>
              <a:buFont typeface="Arial" panose="020B0604020202020204" pitchFamily="34" charset="0"/>
              <a:buChar char="•"/>
            </a:pPr>
            <a:r>
              <a:rPr lang="zh-CN" altLang="en-US" sz="2800" b="1" dirty="0">
                <a:solidFill>
                  <a:schemeClr val="bg2">
                    <a:lumMod val="25000"/>
                  </a:schemeClr>
                </a:solidFill>
                <a:latin typeface="微软雅黑" panose="020B0503020204020204" charset="-122"/>
                <a:ea typeface="微软雅黑" panose="020B0503020204020204" charset="-122"/>
              </a:rPr>
              <a:t>假设</a:t>
            </a:r>
            <a:r>
              <a:rPr lang="en-US" altLang="zh-CN" sz="2800" b="1" dirty="0">
                <a:solidFill>
                  <a:schemeClr val="bg2">
                    <a:lumMod val="25000"/>
                  </a:schemeClr>
                </a:solidFill>
                <a:latin typeface="微软雅黑" panose="020B0503020204020204" charset="-122"/>
                <a:ea typeface="微软雅黑" panose="020B0503020204020204" charset="-122"/>
              </a:rPr>
              <a:t>: </a:t>
            </a:r>
            <a:r>
              <a:rPr lang="zh-CN" altLang="en-US" sz="2800" dirty="0">
                <a:solidFill>
                  <a:schemeClr val="bg2">
                    <a:lumMod val="25000"/>
                  </a:schemeClr>
                </a:solidFill>
                <a:latin typeface="微软雅黑" panose="020B0503020204020204" charset="-122"/>
                <a:ea typeface="微软雅黑" panose="020B0503020204020204" charset="-122"/>
              </a:rPr>
              <a:t>一阶马尔可夫理论</a:t>
            </a:r>
            <a:endParaRPr lang="en-US" altLang="zh-CN" sz="2800" dirty="0">
              <a:solidFill>
                <a:schemeClr val="bg2">
                  <a:lumMod val="25000"/>
                </a:schemeClr>
              </a:solidFill>
              <a:latin typeface="微软雅黑" panose="020B0503020204020204" charset="-122"/>
              <a:ea typeface="微软雅黑" panose="020B0503020204020204" charset="-122"/>
            </a:endParaRPr>
          </a:p>
          <a:p>
            <a:pPr lvl="1" indent="179705" algn="l">
              <a:lnSpc>
                <a:spcPct val="125000"/>
              </a:lnSpc>
              <a:buFont typeface="Arial" panose="020B0604020202020204" pitchFamily="34" charset="0"/>
              <a:buChar char="•"/>
            </a:pPr>
            <a:r>
              <a:rPr lang="zh-CN" altLang="en-US" sz="2800" b="1" dirty="0">
                <a:solidFill>
                  <a:schemeClr val="bg2">
                    <a:lumMod val="25000"/>
                  </a:schemeClr>
                </a:solidFill>
                <a:latin typeface="微软雅黑" panose="020B0503020204020204" charset="-122"/>
                <a:ea typeface="微软雅黑" panose="020B0503020204020204" charset="-122"/>
              </a:rPr>
              <a:t>一阶网络模型（</a:t>
            </a:r>
            <a:r>
              <a:rPr lang="en-US" altLang="zh-CN" sz="2800" b="1" dirty="0">
                <a:solidFill>
                  <a:schemeClr val="bg2">
                    <a:lumMod val="25000"/>
                  </a:schemeClr>
                </a:solidFill>
                <a:latin typeface="微软雅黑" panose="020B0503020204020204" charset="-122"/>
                <a:ea typeface="微软雅黑" panose="020B0503020204020204" charset="-122"/>
              </a:rPr>
              <a:t>FON</a:t>
            </a:r>
            <a:r>
              <a:rPr lang="zh-CN" altLang="en-US" sz="2800" b="1" dirty="0">
                <a:solidFill>
                  <a:schemeClr val="bg2">
                    <a:lumMod val="25000"/>
                  </a:schemeClr>
                </a:solidFill>
                <a:latin typeface="微软雅黑" panose="020B0503020204020204" charset="-122"/>
                <a:ea typeface="微软雅黑" panose="020B0503020204020204" charset="-122"/>
              </a:rPr>
              <a:t>）</a:t>
            </a:r>
            <a:r>
              <a:rPr lang="en-US" altLang="zh-CN" sz="2800" b="1" dirty="0">
                <a:solidFill>
                  <a:schemeClr val="bg2">
                    <a:lumMod val="25000"/>
                  </a:schemeClr>
                </a:solidFill>
                <a:latin typeface="微软雅黑" panose="020B0503020204020204" charset="-122"/>
                <a:ea typeface="微软雅黑" panose="020B0503020204020204" charset="-122"/>
              </a:rPr>
              <a:t>:</a:t>
            </a:r>
            <a:r>
              <a:rPr lang="zh-CN" altLang="en-US" sz="2800" b="1" dirty="0">
                <a:solidFill>
                  <a:schemeClr val="bg2">
                    <a:lumMod val="25000"/>
                  </a:schemeClr>
                </a:solidFill>
                <a:latin typeface="微软雅黑" panose="020B0503020204020204" charset="-122"/>
                <a:ea typeface="微软雅黑" panose="020B0503020204020204" charset="-122"/>
              </a:rPr>
              <a:t> </a:t>
            </a:r>
            <a:r>
              <a:rPr lang="zh-CN" altLang="en-US" sz="2800" dirty="0">
                <a:solidFill>
                  <a:schemeClr val="bg2">
                    <a:lumMod val="25000"/>
                  </a:schemeClr>
                </a:solidFill>
                <a:latin typeface="微软雅黑" panose="020B0503020204020204" charset="-122"/>
                <a:ea typeface="微软雅黑" panose="020B0503020204020204" charset="-122"/>
              </a:rPr>
              <a:t>以个体为节点、个体间</a:t>
            </a:r>
            <a:r>
              <a:rPr lang="zh-CN" altLang="en-US" sz="2800" b="1" dirty="0">
                <a:solidFill>
                  <a:srgbClr val="FF0000"/>
                </a:solidFill>
                <a:latin typeface="微软雅黑" panose="020B0503020204020204" charset="-122"/>
                <a:ea typeface="微软雅黑" panose="020B0503020204020204" charset="-122"/>
              </a:rPr>
              <a:t>成对的关联关系</a:t>
            </a:r>
            <a:r>
              <a:rPr lang="zh-CN" altLang="en-US" sz="2800" dirty="0">
                <a:solidFill>
                  <a:schemeClr val="bg2">
                    <a:lumMod val="25000"/>
                  </a:schemeClr>
                </a:solidFill>
                <a:latin typeface="微软雅黑" panose="020B0503020204020204" charset="-122"/>
                <a:ea typeface="微软雅黑" panose="020B0503020204020204" charset="-122"/>
              </a:rPr>
              <a:t>为边</a:t>
            </a:r>
            <a:endParaRPr lang="en-US" altLang="zh-CN" sz="2800" dirty="0">
              <a:solidFill>
                <a:schemeClr val="bg2">
                  <a:lumMod val="25000"/>
                </a:schemeClr>
              </a:solidFill>
              <a:latin typeface="微软雅黑" panose="020B0503020204020204" charset="-122"/>
              <a:ea typeface="微软雅黑" panose="020B0503020204020204" charset="-122"/>
            </a:endParaRPr>
          </a:p>
          <a:p>
            <a:pPr lvl="1" indent="179705" algn="l">
              <a:lnSpc>
                <a:spcPct val="125000"/>
              </a:lnSpc>
              <a:buFont typeface="Arial" panose="020B0604020202020204" pitchFamily="34" charset="0"/>
              <a:buChar char="•"/>
            </a:pPr>
            <a:r>
              <a:rPr lang="zh-CN" altLang="en-US" sz="2800" b="1" dirty="0">
                <a:solidFill>
                  <a:schemeClr val="bg2">
                    <a:lumMod val="25000"/>
                  </a:schemeClr>
                </a:solidFill>
                <a:latin typeface="微软雅黑" panose="020B0503020204020204" charset="-122"/>
                <a:ea typeface="微软雅黑" panose="020B0503020204020204" charset="-122"/>
              </a:rPr>
              <a:t>局限性</a:t>
            </a:r>
            <a:r>
              <a:rPr lang="en-US" altLang="zh-CN" sz="2800" b="1" dirty="0">
                <a:solidFill>
                  <a:schemeClr val="bg2">
                    <a:lumMod val="25000"/>
                  </a:schemeClr>
                </a:solidFill>
                <a:latin typeface="微软雅黑" panose="020B0503020204020204" charset="-122"/>
                <a:ea typeface="微软雅黑" panose="020B0503020204020204" charset="-122"/>
              </a:rPr>
              <a:t>: </a:t>
            </a:r>
            <a:r>
              <a:rPr lang="zh-CN" altLang="en-US" sz="2800" dirty="0">
                <a:solidFill>
                  <a:schemeClr val="bg2">
                    <a:lumMod val="25000"/>
                  </a:schemeClr>
                </a:solidFill>
                <a:latin typeface="微软雅黑" panose="020B0503020204020204" charset="-122"/>
                <a:ea typeface="微软雅黑" panose="020B0503020204020204" charset="-122"/>
              </a:rPr>
              <a:t>无法捕捉</a:t>
            </a:r>
            <a:r>
              <a:rPr lang="zh-CN" altLang="en-US" sz="2800" b="1" dirty="0">
                <a:solidFill>
                  <a:srgbClr val="FF0000"/>
                </a:solidFill>
                <a:latin typeface="微软雅黑" panose="020B0503020204020204" charset="-122"/>
                <a:ea typeface="微软雅黑" panose="020B0503020204020204" charset="-122"/>
              </a:rPr>
              <a:t>高阶依赖</a:t>
            </a:r>
            <a:endParaRPr lang="en-US" altLang="zh-CN" sz="2800" b="1" dirty="0">
              <a:solidFill>
                <a:srgbClr val="FF0000"/>
              </a:solidFill>
              <a:latin typeface="微软雅黑" panose="020B0503020204020204" charset="-122"/>
              <a:ea typeface="微软雅黑" panose="020B0503020204020204" charset="-122"/>
            </a:endParaRPr>
          </a:p>
        </p:txBody>
      </p:sp>
      <p:sp>
        <p:nvSpPr>
          <p:cNvPr id="25" name="文本框 24"/>
          <p:cNvSpPr txBox="1"/>
          <p:nvPr/>
        </p:nvSpPr>
        <p:spPr>
          <a:xfrm>
            <a:off x="476084" y="5694566"/>
            <a:ext cx="4558760" cy="2736198"/>
          </a:xfrm>
          <a:prstGeom prst="rect">
            <a:avLst/>
          </a:prstGeom>
          <a:noFill/>
        </p:spPr>
        <p:txBody>
          <a:bodyPr wrap="square">
            <a:spAutoFit/>
          </a:bodyPr>
          <a:lstStyle/>
          <a:p>
            <a:pPr algn="l">
              <a:lnSpc>
                <a:spcPct val="125000"/>
              </a:lnSpc>
            </a:pPr>
            <a:r>
              <a:rPr lang="en-US" altLang="zh-CN" sz="2800" b="1" kern="0" dirty="0">
                <a:solidFill>
                  <a:schemeClr val="tx1"/>
                </a:solidFill>
                <a:latin typeface="微软雅黑" panose="020B0503020204020204" charset="-122"/>
                <a:ea typeface="微软雅黑" panose="020B0503020204020204" charset="-122"/>
              </a:rPr>
              <a:t>2. </a:t>
            </a:r>
            <a:r>
              <a:rPr lang="zh-CN" altLang="en-US" sz="2800" b="1" kern="0" dirty="0">
                <a:solidFill>
                  <a:schemeClr val="tx1"/>
                </a:solidFill>
                <a:latin typeface="微软雅黑" panose="020B0503020204020204" charset="-122"/>
                <a:ea typeface="微软雅黑" panose="020B0503020204020204" charset="-122"/>
              </a:rPr>
              <a:t>高阶</a:t>
            </a:r>
            <a:r>
              <a:rPr lang="zh-CN" altLang="en-US" sz="2800" b="1" dirty="0">
                <a:solidFill>
                  <a:schemeClr val="tx1"/>
                </a:solidFill>
                <a:latin typeface="微软雅黑" panose="020B0503020204020204" charset="-122"/>
                <a:ea typeface="微软雅黑" panose="020B0503020204020204" charset="-122"/>
              </a:rPr>
              <a:t>网络模型（</a:t>
            </a:r>
            <a:r>
              <a:rPr lang="en-US" altLang="zh-CN" sz="2800" b="1" dirty="0">
                <a:solidFill>
                  <a:schemeClr val="tx1"/>
                </a:solidFill>
                <a:latin typeface="微软雅黑" panose="020B0503020204020204" charset="-122"/>
                <a:ea typeface="微软雅黑" panose="020B0503020204020204" charset="-122"/>
              </a:rPr>
              <a:t>HON</a:t>
            </a:r>
            <a:r>
              <a:rPr lang="zh-CN" altLang="en-US" sz="2800" b="1" dirty="0">
                <a:solidFill>
                  <a:schemeClr val="tx1"/>
                </a:solidFill>
                <a:latin typeface="微软雅黑" panose="020B0503020204020204" charset="-122"/>
                <a:ea typeface="微软雅黑" panose="020B0503020204020204" charset="-122"/>
              </a:rPr>
              <a:t>）</a:t>
            </a:r>
            <a:endParaRPr lang="en-US" altLang="zh-CN" sz="2800" b="1" dirty="0">
              <a:solidFill>
                <a:schemeClr val="tx1"/>
              </a:solidFill>
              <a:latin typeface="微软雅黑" panose="020B0503020204020204" charset="-122"/>
              <a:ea typeface="微软雅黑" panose="020B0503020204020204" charset="-122"/>
            </a:endParaRPr>
          </a:p>
          <a:p>
            <a:pPr lvl="1" indent="179705" algn="l">
              <a:lnSpc>
                <a:spcPct val="125000"/>
              </a:lnSpc>
              <a:buFont typeface="Arial" panose="020B0604020202020204" pitchFamily="34" charset="0"/>
              <a:buChar char="•"/>
            </a:pPr>
            <a:r>
              <a:rPr lang="zh-CN" altLang="en-US" sz="2800" b="1" dirty="0">
                <a:solidFill>
                  <a:schemeClr val="bg2">
                    <a:lumMod val="25000"/>
                  </a:schemeClr>
                </a:solidFill>
                <a:latin typeface="微软雅黑" panose="020B0503020204020204" charset="-122"/>
                <a:ea typeface="微软雅黑" panose="020B0503020204020204" charset="-122"/>
              </a:rPr>
              <a:t>假设</a:t>
            </a:r>
            <a:r>
              <a:rPr lang="en-US" altLang="zh-CN" sz="2800" b="1" dirty="0">
                <a:solidFill>
                  <a:schemeClr val="bg2">
                    <a:lumMod val="25000"/>
                  </a:schemeClr>
                </a:solidFill>
                <a:latin typeface="微软雅黑" panose="020B0503020204020204" charset="-122"/>
                <a:ea typeface="微软雅黑" panose="020B0503020204020204" charset="-122"/>
              </a:rPr>
              <a:t>:</a:t>
            </a:r>
            <a:r>
              <a:rPr lang="zh-CN" altLang="en-US" sz="2800" b="1" dirty="0">
                <a:solidFill>
                  <a:schemeClr val="bg2">
                    <a:lumMod val="25000"/>
                  </a:schemeClr>
                </a:solidFill>
                <a:latin typeface="微软雅黑" panose="020B0503020204020204" charset="-122"/>
                <a:ea typeface="微软雅黑" panose="020B0503020204020204" charset="-122"/>
              </a:rPr>
              <a:t> </a:t>
            </a:r>
            <a:r>
              <a:rPr lang="zh-CN" altLang="en-US" sz="2800" b="1" dirty="0">
                <a:solidFill>
                  <a:srgbClr val="FF0000"/>
                </a:solidFill>
                <a:latin typeface="微软雅黑" panose="020B0503020204020204" charset="-122"/>
                <a:ea typeface="微软雅黑" panose="020B0503020204020204" charset="-122"/>
              </a:rPr>
              <a:t>高阶马尔可夫链</a:t>
            </a:r>
            <a:endParaRPr lang="en-US" altLang="zh-CN" sz="2800" dirty="0">
              <a:solidFill>
                <a:srgbClr val="FF0000"/>
              </a:solidFill>
              <a:latin typeface="微软雅黑" panose="020B0503020204020204" charset="-122"/>
              <a:ea typeface="微软雅黑" panose="020B0503020204020204" charset="-122"/>
            </a:endParaRPr>
          </a:p>
          <a:p>
            <a:pPr lvl="1" indent="179705" algn="l">
              <a:lnSpc>
                <a:spcPct val="125000"/>
              </a:lnSpc>
              <a:buFont typeface="Arial" panose="020B0604020202020204" pitchFamily="34" charset="0"/>
              <a:buChar char="•"/>
            </a:pPr>
            <a:r>
              <a:rPr lang="zh-CN" altLang="en-US" sz="2800" b="1" dirty="0">
                <a:solidFill>
                  <a:schemeClr val="bg2">
                    <a:lumMod val="25000"/>
                  </a:schemeClr>
                </a:solidFill>
                <a:latin typeface="微软雅黑" panose="020B0503020204020204" charset="-122"/>
                <a:ea typeface="微软雅黑" panose="020B0503020204020204" charset="-122"/>
              </a:rPr>
              <a:t>适用场景</a:t>
            </a:r>
            <a:r>
              <a:rPr lang="en-US" altLang="zh-CN" sz="2800" b="1" dirty="0">
                <a:solidFill>
                  <a:schemeClr val="bg2">
                    <a:lumMod val="25000"/>
                  </a:schemeClr>
                </a:solidFill>
                <a:latin typeface="微软雅黑" panose="020B0503020204020204" charset="-122"/>
                <a:ea typeface="微软雅黑" panose="020B0503020204020204" charset="-122"/>
              </a:rPr>
              <a:t>: </a:t>
            </a:r>
            <a:r>
              <a:rPr lang="zh-CN" altLang="en-US" sz="2800" dirty="0">
                <a:solidFill>
                  <a:schemeClr val="bg2">
                    <a:lumMod val="25000"/>
                  </a:schemeClr>
                </a:solidFill>
                <a:latin typeface="微软雅黑" panose="020B0503020204020204" charset="-122"/>
                <a:ea typeface="微软雅黑" panose="020B0503020204020204" charset="-122"/>
              </a:rPr>
              <a:t>时间序列数据</a:t>
            </a:r>
            <a:endParaRPr lang="en-US" altLang="zh-CN" sz="2800" dirty="0">
              <a:solidFill>
                <a:schemeClr val="bg2">
                  <a:lumMod val="25000"/>
                </a:schemeClr>
              </a:solidFill>
              <a:latin typeface="微软雅黑" panose="020B0503020204020204" charset="-122"/>
              <a:ea typeface="微软雅黑" panose="020B0503020204020204" charset="-122"/>
            </a:endParaRPr>
          </a:p>
          <a:p>
            <a:pPr lvl="1" indent="179705" algn="l">
              <a:lnSpc>
                <a:spcPct val="125000"/>
              </a:lnSpc>
              <a:buFont typeface="Arial" panose="020B0604020202020204" pitchFamily="34" charset="0"/>
              <a:buChar char="•"/>
            </a:pPr>
            <a:r>
              <a:rPr lang="zh-CN" altLang="en-US" sz="2800" b="1" dirty="0">
                <a:solidFill>
                  <a:schemeClr val="bg2">
                    <a:lumMod val="25000"/>
                  </a:schemeClr>
                </a:solidFill>
                <a:latin typeface="微软雅黑" panose="020B0503020204020204" charset="-122"/>
                <a:ea typeface="微软雅黑" panose="020B0503020204020204" charset="-122"/>
              </a:rPr>
              <a:t>优点</a:t>
            </a:r>
            <a:r>
              <a:rPr lang="en-US" altLang="zh-CN" sz="2800" b="1" dirty="0">
                <a:solidFill>
                  <a:schemeClr val="bg2">
                    <a:lumMod val="25000"/>
                  </a:schemeClr>
                </a:solidFill>
                <a:latin typeface="微软雅黑" panose="020B0503020204020204" charset="-122"/>
                <a:ea typeface="微软雅黑" panose="020B0503020204020204" charset="-122"/>
              </a:rPr>
              <a:t>: </a:t>
            </a:r>
            <a:r>
              <a:rPr lang="zh-CN" altLang="en-US" sz="2800" dirty="0">
                <a:solidFill>
                  <a:schemeClr val="bg2">
                    <a:lumMod val="25000"/>
                  </a:schemeClr>
                </a:solidFill>
                <a:latin typeface="微软雅黑" panose="020B0503020204020204" charset="-122"/>
                <a:ea typeface="微软雅黑" panose="020B0503020204020204" charset="-122"/>
              </a:rPr>
              <a:t>捕捉多个体间的直接或间接的影响</a:t>
            </a:r>
            <a:endParaRPr lang="zh-CN" altLang="en-US" sz="2800" dirty="0">
              <a:solidFill>
                <a:schemeClr val="bg2">
                  <a:lumMod val="25000"/>
                </a:schemeClr>
              </a:solidFill>
              <a:latin typeface="微软雅黑" panose="020B0503020204020204" charset="-122"/>
              <a:ea typeface="微软雅黑" panose="020B0503020204020204" charset="-122"/>
            </a:endParaRPr>
          </a:p>
        </p:txBody>
      </p:sp>
      <p:sp>
        <p:nvSpPr>
          <p:cNvPr id="35" name="文本框 34"/>
          <p:cNvSpPr txBox="1"/>
          <p:nvPr/>
        </p:nvSpPr>
        <p:spPr>
          <a:xfrm>
            <a:off x="9426365" y="8430764"/>
            <a:ext cx="2067874" cy="400110"/>
          </a:xfrm>
          <a:prstGeom prst="rect">
            <a:avLst/>
          </a:prstGeom>
          <a:noFill/>
        </p:spPr>
        <p:txBody>
          <a:bodyPr wrap="square">
            <a:spAutoFit/>
          </a:bodyPr>
          <a:lstStyle/>
          <a:p>
            <a:pPr algn="ctr">
              <a:lnSpc>
                <a:spcPct val="100000"/>
              </a:lnSpc>
            </a:pPr>
            <a:r>
              <a:rPr lang="en-US" altLang="zh-CN" sz="2000" b="1" dirty="0">
                <a:latin typeface="微软雅黑" panose="020B0503020204020204" charset="-122"/>
                <a:ea typeface="微软雅黑" panose="020B0503020204020204" charset="-122"/>
                <a:cs typeface="等线"/>
              </a:rPr>
              <a:t>web</a:t>
            </a:r>
            <a:r>
              <a:rPr lang="zh-CN" altLang="en-US" sz="2000" b="1" dirty="0">
                <a:latin typeface="微软雅黑" panose="020B0503020204020204" charset="-122"/>
                <a:ea typeface="微软雅黑" panose="020B0503020204020204" charset="-122"/>
                <a:cs typeface="等线"/>
              </a:rPr>
              <a:t>点击流数据</a:t>
            </a:r>
            <a:endParaRPr lang="zh-CN" altLang="en-US" sz="2000" b="1" dirty="0">
              <a:latin typeface="微软雅黑" panose="020B0503020204020204" charset="-122"/>
              <a:ea typeface="微软雅黑" panose="020B0503020204020204" charset="-122"/>
              <a:cs typeface="等线"/>
            </a:endParaRPr>
          </a:p>
        </p:txBody>
      </p:sp>
      <p:grpSp>
        <p:nvGrpSpPr>
          <p:cNvPr id="8" name="组合 7"/>
          <p:cNvGrpSpPr/>
          <p:nvPr/>
        </p:nvGrpSpPr>
        <p:grpSpPr>
          <a:xfrm>
            <a:off x="5034844" y="2396816"/>
            <a:ext cx="7834489" cy="5932311"/>
            <a:chOff x="5034844" y="2396816"/>
            <a:chExt cx="7834489" cy="5932311"/>
          </a:xfrm>
        </p:grpSpPr>
        <p:grpSp>
          <p:nvGrpSpPr>
            <p:cNvPr id="27" name="组合 26"/>
            <p:cNvGrpSpPr/>
            <p:nvPr/>
          </p:nvGrpSpPr>
          <p:grpSpPr>
            <a:xfrm>
              <a:off x="5113866" y="2396816"/>
              <a:ext cx="7755467" cy="5932311"/>
              <a:chOff x="2129820" y="2906968"/>
              <a:chExt cx="8195857" cy="5932311"/>
            </a:xfrm>
          </p:grpSpPr>
          <p:pic>
            <p:nvPicPr>
              <p:cNvPr id="28" name="图片 27"/>
              <p:cNvPicPr>
                <a:picLocks noChangeAspect="1"/>
              </p:cNvPicPr>
              <p:nvPr/>
            </p:nvPicPr>
            <p:blipFill>
              <a:blip r:embed="rId1"/>
              <a:stretch>
                <a:fillRect/>
              </a:stretch>
            </p:blipFill>
            <p:spPr>
              <a:xfrm>
                <a:off x="2129820" y="2906968"/>
                <a:ext cx="8195857" cy="5932311"/>
              </a:xfrm>
              <a:prstGeom prst="rect">
                <a:avLst/>
              </a:prstGeom>
            </p:spPr>
          </p:pic>
          <p:cxnSp>
            <p:nvCxnSpPr>
              <p:cNvPr id="29" name="直接连接符 28"/>
              <p:cNvCxnSpPr/>
              <p:nvPr/>
            </p:nvCxnSpPr>
            <p:spPr>
              <a:xfrm>
                <a:off x="5621115" y="4828902"/>
                <a:ext cx="179568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660626" y="5873124"/>
                <a:ext cx="179568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5113866" y="5362971"/>
              <a:ext cx="42897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Times New Roman" panose="02020603050405020304" pitchFamily="18" charset="0"/>
                  <a:sym typeface="Helvetica Neue Light" panose="02000503000000020004"/>
                </a:rPr>
                <a:t>b</a:t>
              </a:r>
              <a:endParaRPr kumimoji="0" lang="zh-CN" altLang="en-US" sz="2800" b="1"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Times New Roman" panose="02020603050405020304" pitchFamily="18" charset="0"/>
                <a:sym typeface="Helvetica Neue Light" panose="02000503000000020004"/>
              </a:endParaRPr>
            </a:p>
          </p:txBody>
        </p:sp>
        <p:sp>
          <p:nvSpPr>
            <p:cNvPr id="36" name="文本框 35"/>
            <p:cNvSpPr txBox="1"/>
            <p:nvPr/>
          </p:nvSpPr>
          <p:spPr>
            <a:xfrm>
              <a:off x="5034844" y="2838818"/>
              <a:ext cx="42897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lang="en-US" altLang="zh-CN" sz="2800" b="1" dirty="0">
                  <a:latin typeface="微软雅黑" panose="020B0503020204020204" charset="-122"/>
                  <a:ea typeface="微软雅黑" panose="020B0503020204020204" charset="-122"/>
                  <a:cs typeface="Times New Roman" panose="02020603050405020304" pitchFamily="18" charset="0"/>
                </a:rPr>
                <a:t>a</a:t>
              </a:r>
              <a:endParaRPr kumimoji="0" lang="zh-CN" altLang="en-US" sz="2800" b="1"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Times New Roman" panose="02020603050405020304" pitchFamily="18" charset="0"/>
                <a:sym typeface="Helvetica Neue Light" panose="02000503000000020004"/>
              </a:endParaRPr>
            </a:p>
          </p:txBody>
        </p:sp>
        <p:sp>
          <p:nvSpPr>
            <p:cNvPr id="37" name="文本框 36"/>
            <p:cNvSpPr txBox="1"/>
            <p:nvPr/>
          </p:nvSpPr>
          <p:spPr>
            <a:xfrm>
              <a:off x="5113866" y="6659703"/>
              <a:ext cx="42897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lang="en-US" altLang="zh-CN" sz="2800" b="1" dirty="0">
                  <a:latin typeface="微软雅黑" panose="020B0503020204020204" charset="-122"/>
                  <a:ea typeface="微软雅黑" panose="020B0503020204020204" charset="-122"/>
                  <a:cs typeface="Times New Roman" panose="02020603050405020304" pitchFamily="18" charset="0"/>
                </a:rPr>
                <a:t>c</a:t>
              </a:r>
              <a:endParaRPr kumimoji="0" lang="zh-CN" altLang="en-US" sz="2800" b="1"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Times New Roman" panose="02020603050405020304" pitchFamily="18" charset="0"/>
                <a:sym typeface="Helvetica Neue Light" panose="02000503000000020004"/>
              </a:endParaRPr>
            </a:p>
          </p:txBody>
        </p:sp>
      </p:grpSp>
      <p:sp>
        <p:nvSpPr>
          <p:cNvPr id="6" name="矩形 5"/>
          <p:cNvSpPr/>
          <p:nvPr/>
        </p:nvSpPr>
        <p:spPr>
          <a:xfrm>
            <a:off x="5463821" y="5619138"/>
            <a:ext cx="4933245" cy="1411100"/>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sp>
        <p:nvSpPr>
          <p:cNvPr id="42" name="矩形 41"/>
          <p:cNvSpPr/>
          <p:nvPr/>
        </p:nvSpPr>
        <p:spPr>
          <a:xfrm>
            <a:off x="5153375" y="7024605"/>
            <a:ext cx="5322714" cy="1411100"/>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42" grpId="0" bldLvl="0" animBg="1"/>
      <p:bldP spid="42" grpId="1"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altLang="en-US">
                <a:latin typeface="Arial" panose="020B0604020202020204" pitchFamily="34" charset="0"/>
                <a:cs typeface="Arial" panose="020B0604020202020204" pitchFamily="34" charset="0"/>
                <a:sym typeface="+mn-ea"/>
              </a:rPr>
              <a:t>Higher-order Anomaly Detection</a:t>
            </a:r>
            <a:endParaRPr>
              <a:latin typeface="Arial" panose="020B0604020202020204" pitchFamily="34" charset="0"/>
              <a:cs typeface="Arial" panose="020B0604020202020204" pitchFamily="34" charset="0"/>
            </a:endParaRPr>
          </a:p>
        </p:txBody>
      </p:sp>
      <p:sp>
        <p:nvSpPr>
          <p:cNvPr id="147" name="更多“人工智能&amp;复杂系统”的知识，请关注官网：pattern.swarma.org"/>
          <p:cNvSpPr txBox="1"/>
          <p:nvPr/>
        </p:nvSpPr>
        <p:spPr>
          <a:xfrm>
            <a:off x="374502" y="8836978"/>
            <a:ext cx="12255501" cy="347345"/>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rPr sz="1600"/>
              <a:t>更多“</a:t>
            </a:r>
            <a:r>
              <a:rPr sz="1600">
                <a:solidFill>
                  <a:srgbClr val="E88D65"/>
                </a:solidFill>
              </a:rPr>
              <a:t>人工智能&amp;复杂系统</a:t>
            </a:r>
            <a:r>
              <a:rPr sz="1600"/>
              <a:t>”的知识，请关注官网：pattern.swarma.org</a:t>
            </a:r>
            <a:endParaRPr sz="1600"/>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10" name="圆角矩形 9"/>
          <p:cNvSpPr/>
          <p:nvPr/>
        </p:nvSpPr>
        <p:spPr>
          <a:xfrm>
            <a:off x="8196580" y="6153150"/>
            <a:ext cx="3924935" cy="2017395"/>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525780" y="2212975"/>
                <a:ext cx="11764010" cy="1753870"/>
              </a:xfrm>
              <a:prstGeom prst="rect">
                <a:avLst/>
              </a:prstGeom>
              <a:noFill/>
            </p:spPr>
            <p:txBody>
              <a:bodyPr wrap="square" rtlCol="0" anchor="t">
                <a:spAutoFit/>
              </a:bodyPr>
              <a:p>
                <a:pPr algn="l" fontAlgn="auto">
                  <a:lnSpc>
                    <a:spcPct val="150000"/>
                  </a:lnSpc>
                </a:pPr>
                <a:r>
                  <a:rPr lang="zh-CN" altLang="en-US" sz="1800"/>
                  <a:t>对于</a:t>
                </a:r>
                <a14:m>
                  <m:oMath xmlns:m="http://schemas.openxmlformats.org/officeDocument/2006/math">
                    <m:sSub>
                      <m:sSubPr>
                        <m:ctrlPr>
                          <a:rPr lang="en-US" altLang="zh-CN" sz="1800" i="1">
                            <a:latin typeface="DejaVu Math TeX Gyre" panose="02000503000000000000" charset="0"/>
                            <a:cs typeface="DejaVu Math TeX Gyre" panose="02000503000000000000" charset="0"/>
                          </a:rPr>
                        </m:ctrlPr>
                      </m:sSubPr>
                      <m:e>
                        <m:r>
                          <a:rPr lang="en-US" altLang="zh-CN" sz="1800" i="1">
                            <a:latin typeface="DejaVu Math TeX Gyre" panose="02000503000000000000" charset="0"/>
                            <a:cs typeface="DejaVu Math TeX Gyre" panose="02000503000000000000" charset="0"/>
                          </a:rPr>
                          <m:t>𝑆</m:t>
                        </m:r>
                      </m:e>
                      <m:sub>
                        <m:r>
                          <a:rPr lang="en-US" altLang="zh-CN" sz="1800" i="1">
                            <a:latin typeface="DejaVu Math TeX Gyre" panose="02000503000000000000" charset="0"/>
                            <a:cs typeface="DejaVu Math TeX Gyre" panose="02000503000000000000" charset="0"/>
                          </a:rPr>
                          <m:t>𝑖</m:t>
                        </m:r>
                      </m:sub>
                    </m:sSub>
                    <m:r>
                      <a:rPr lang="en-US" altLang="zh-CN" sz="1800" i="1">
                        <a:latin typeface="DejaVu Math TeX Gyre" panose="02000503000000000000" charset="0"/>
                        <a:cs typeface="DejaVu Math TeX Gyre" panose="02000503000000000000" charset="0"/>
                      </a:rPr>
                      <m:t>→</m:t>
                    </m:r>
                    <m:sSub>
                      <m:sSubPr>
                        <m:ctrlPr>
                          <a:rPr lang="en-US" altLang="zh-CN" sz="1800" i="1">
                            <a:latin typeface="DejaVu Math TeX Gyre" panose="02000503000000000000" charset="0"/>
                            <a:cs typeface="DejaVu Math TeX Gyre" panose="02000503000000000000" charset="0"/>
                          </a:rPr>
                        </m:ctrlPr>
                      </m:sSubPr>
                      <m:e>
                        <m:r>
                          <a:rPr lang="en-US" altLang="zh-CN" sz="1800" i="1">
                            <a:latin typeface="DejaVu Math TeX Gyre" panose="02000503000000000000" charset="0"/>
                            <a:cs typeface="DejaVu Math TeX Gyre" panose="02000503000000000000" charset="0"/>
                          </a:rPr>
                          <m:t>𝐺</m:t>
                        </m:r>
                      </m:e>
                      <m:sub>
                        <m:r>
                          <a:rPr lang="en-US" altLang="zh-CN" sz="1800" i="1">
                            <a:latin typeface="DejaVu Math TeX Gyre" panose="02000503000000000000" charset="0"/>
                            <a:cs typeface="DejaVu Math TeX Gyre" panose="02000503000000000000" charset="0"/>
                          </a:rPr>
                          <m:t>𝑖</m:t>
                        </m:r>
                      </m:sub>
                    </m:sSub>
                  </m:oMath>
                </a14:m>
                <a:r>
                  <a:rPr lang="zh-CN" altLang="en-US" sz="1800"/>
                  <a:t>步骤，现有的方法都使用FON作为</a:t>
                </a:r>
                <a14:m>
                  <m:oMath xmlns:m="http://schemas.openxmlformats.org/officeDocument/2006/math">
                    <m:r>
                      <m:rPr>
                        <m:sty m:val="p"/>
                      </m:rPr>
                      <a:rPr lang="en-US" altLang="zh-CN" sz="1800">
                        <a:latin typeface="DejaVu Math TeX Gyre" panose="02000503000000000000" charset="0"/>
                        <a:cs typeface="DejaVu Math TeX Gyre" panose="02000503000000000000" charset="0"/>
                      </a:rPr>
                      <m:t>G</m:t>
                    </m:r>
                  </m:oMath>
                </a14:m>
                <a:r>
                  <a:rPr lang="zh-CN" altLang="en-US" sz="1800"/>
                  <a:t>来表示底层的序列数据</a:t>
                </a:r>
                <a14:m>
                  <m:oMath xmlns:m="http://schemas.openxmlformats.org/officeDocument/2006/math">
                    <m:r>
                      <m:rPr>
                        <m:sty m:val="p"/>
                      </m:rPr>
                      <a:rPr lang="en-US" altLang="zh-CN" sz="1800">
                        <a:latin typeface="DejaVu Math TeX Gyre" panose="02000503000000000000" charset="0"/>
                        <a:cs typeface="DejaVu Math TeX Gyre" panose="02000503000000000000" charset="0"/>
                      </a:rPr>
                      <m:t>S</m:t>
                    </m:r>
                  </m:oMath>
                </a14:m>
                <a:r>
                  <a:rPr lang="zh-CN" altLang="en-US" sz="1800"/>
                  <a:t>，计算网络中出现的成对</a:t>
                </a:r>
                <a:r>
                  <a:rPr lang="zh-CN" altLang="en-US" sz="1800">
                    <a:solidFill>
                      <a:schemeClr val="tx1">
                        <a:lumMod val="50000"/>
                        <a:lumOff val="50000"/>
                      </a:schemeClr>
                    </a:solidFill>
                  </a:rPr>
                  <a:t>(bigram)</a:t>
                </a:r>
                <a:r>
                  <a:rPr lang="zh-CN" altLang="en-US" sz="1800">
                    <a:solidFill>
                      <a:schemeClr val="tx1"/>
                    </a:solidFill>
                  </a:rPr>
                  <a:t>次数</a:t>
                </a:r>
                <a:r>
                  <a:rPr lang="zh-CN" altLang="en-US" sz="1800"/>
                  <a:t>作为边权值，通过计算相邻时间内的两个图</a:t>
                </a:r>
                <a14:m>
                  <m:oMath xmlns:m="http://schemas.openxmlformats.org/officeDocument/2006/math">
                    <m:sSub>
                      <m:sSubPr>
                        <m:ctrlPr>
                          <a:rPr lang="zh-CN" altLang="en-US" sz="1800" i="1">
                            <a:latin typeface="DejaVu Math TeX Gyre" panose="02000503000000000000" charset="0"/>
                            <a:cs typeface="DejaVu Math TeX Gyre" panose="02000503000000000000" charset="0"/>
                          </a:rPr>
                        </m:ctrlPr>
                      </m:sSubPr>
                      <m:e>
                        <m:r>
                          <a:rPr lang="en-US" altLang="zh-CN" sz="1800" i="1">
                            <a:latin typeface="DejaVu Math TeX Gyre" panose="02000503000000000000" charset="0"/>
                            <a:cs typeface="DejaVu Math TeX Gyre" panose="02000503000000000000" charset="0"/>
                          </a:rPr>
                          <m:t>𝐺</m:t>
                        </m:r>
                      </m:e>
                      <m:sub>
                        <m:r>
                          <a:rPr lang="en-US" altLang="zh-CN" sz="1800" i="1">
                            <a:latin typeface="DejaVu Math TeX Gyre" panose="02000503000000000000" charset="0"/>
                            <a:cs typeface="DejaVu Math TeX Gyre" panose="02000503000000000000" charset="0"/>
                          </a:rPr>
                          <m:t>𝑡</m:t>
                        </m:r>
                      </m:sub>
                    </m:sSub>
                    <m:r>
                      <a:rPr lang="zh-CN" altLang="en-US" sz="1800" i="1">
                        <a:latin typeface="DejaVu Math TeX Gyre" panose="02000503000000000000" charset="0"/>
                        <a:cs typeface="DejaVu Math TeX Gyre" panose="02000503000000000000" charset="0"/>
                      </a:rPr>
                      <m:t>和</m:t>
                    </m:r>
                    <m:sSub>
                      <m:sSubPr>
                        <m:ctrlPr>
                          <a:rPr lang="zh-CN" altLang="en-US" sz="1800" i="1">
                            <a:latin typeface="DejaVu Math TeX Gyre" panose="02000503000000000000" charset="0"/>
                            <a:cs typeface="DejaVu Math TeX Gyre" panose="02000503000000000000" charset="0"/>
                          </a:rPr>
                        </m:ctrlPr>
                      </m:sSubPr>
                      <m:e>
                        <m:r>
                          <a:rPr lang="en-US" altLang="zh-CN" sz="1800" i="1">
                            <a:latin typeface="DejaVu Math TeX Gyre" panose="02000503000000000000" charset="0"/>
                            <a:cs typeface="DejaVu Math TeX Gyre" panose="02000503000000000000" charset="0"/>
                          </a:rPr>
                          <m:t>𝐺</m:t>
                        </m:r>
                      </m:e>
                      <m:sub>
                        <m:r>
                          <a:rPr lang="en-US" altLang="zh-CN" sz="1800" i="1">
                            <a:latin typeface="DejaVu Math TeX Gyre" panose="02000503000000000000" charset="0"/>
                            <a:cs typeface="DejaVu Math TeX Gyre" panose="02000503000000000000" charset="0"/>
                          </a:rPr>
                          <m:t>𝑡</m:t>
                        </m:r>
                        <m:r>
                          <a:rPr lang="en-US" altLang="zh-CN" sz="1800" i="1">
                            <a:latin typeface="DejaVu Math TeX Gyre" panose="02000503000000000000" charset="0"/>
                            <a:cs typeface="DejaVu Math TeX Gyre" panose="02000503000000000000" charset="0"/>
                          </a:rPr>
                          <m:t>−</m:t>
                        </m:r>
                        <m:r>
                          <a:rPr lang="en-US" altLang="zh-CN" sz="1800" i="1">
                            <a:latin typeface="DejaVu Math TeX Gyre" panose="02000503000000000000" charset="0"/>
                            <a:cs typeface="DejaVu Math TeX Gyre" panose="02000503000000000000" charset="0"/>
                          </a:rPr>
                          <m:t>1</m:t>
                        </m:r>
                      </m:sub>
                    </m:sSub>
                  </m:oMath>
                </a14:m>
                <a:r>
                  <a:rPr lang="zh-CN" altLang="en-US" sz="1800">
                    <a:latin typeface="DejaVu Math TeX Gyre" panose="02000503000000000000" charset="0"/>
                    <a:cs typeface="DejaVu Math TeX Gyre" panose="02000503000000000000" charset="0"/>
                  </a:rPr>
                  <a:t>的</a:t>
                </a:r>
                <a:r>
                  <a:rPr lang="zh-CN" altLang="en-US" sz="1800"/>
                  <a:t>图间距离的非正常变化来发现网络中的异常值。</a:t>
                </a:r>
                <a:endParaRPr lang="zh-CN" altLang="en-US" sz="1800"/>
              </a:p>
              <a:p>
                <a:pPr algn="l" fontAlgn="auto">
                  <a:lnSpc>
                    <a:spcPct val="150000"/>
                  </a:lnSpc>
                </a:pPr>
                <a:r>
                  <a:rPr lang="zh-CN" altLang="en-US" sz="1800"/>
                  <a:t>当原始序列数据中存在高阶依赖时，</a:t>
                </a:r>
                <a:r>
                  <a:rPr lang="en-US" altLang="zh-CN" sz="1800"/>
                  <a:t>HON</a:t>
                </a:r>
                <a:r>
                  <a:rPr lang="zh-CN" altLang="en-US" sz="1800"/>
                  <a:t>将一个节点拆分为多个包含历史步骤的节点。本文发现使用HON可以揭示一些新的类型的异常。</a:t>
                </a:r>
                <a:endParaRPr lang="zh-CN" altLang="en-US" sz="1800"/>
              </a:p>
            </p:txBody>
          </p:sp>
        </mc:Choice>
        <mc:Fallback>
          <p:sp>
            <p:nvSpPr>
              <p:cNvPr id="3" name="文本框 2"/>
              <p:cNvSpPr txBox="1">
                <a:spLocks noRot="1" noChangeAspect="1" noMove="1" noResize="1" noEditPoints="1" noAdjustHandles="1" noChangeArrowheads="1" noChangeShapeType="1" noTextEdit="1"/>
              </p:cNvSpPr>
              <p:nvPr/>
            </p:nvSpPr>
            <p:spPr>
              <a:xfrm>
                <a:off x="525780" y="2212975"/>
                <a:ext cx="11764010" cy="1753870"/>
              </a:xfrm>
              <a:prstGeom prst="rect">
                <a:avLst/>
              </a:prstGeom>
              <a:blipFill rotWithShape="1">
                <a:blip r:embed="rId3"/>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597535" y="4629150"/>
            <a:ext cx="7000240" cy="3336925"/>
          </a:xfrm>
          <a:prstGeom prst="rect">
            <a:avLst/>
          </a:prstGeom>
        </p:spPr>
      </p:pic>
      <p:sp>
        <p:nvSpPr>
          <p:cNvPr id="5" name="文本框 4"/>
          <p:cNvSpPr txBox="1"/>
          <p:nvPr/>
        </p:nvSpPr>
        <p:spPr>
          <a:xfrm>
            <a:off x="8406765" y="4789805"/>
            <a:ext cx="1605280" cy="337185"/>
          </a:xfrm>
          <a:prstGeom prst="rect">
            <a:avLst/>
          </a:prstGeom>
          <a:noFill/>
        </p:spPr>
        <p:txBody>
          <a:bodyPr wrap="none" rtlCol="0">
            <a:spAutoFit/>
          </a:bodyPr>
          <a:p>
            <a:pPr algn="l"/>
            <a:r>
              <a:rPr lang="zh-CN" altLang="en-US" sz="1600"/>
              <a:t>权重距离函数：</a:t>
            </a:r>
            <a:endParaRPr lang="zh-CN" altLang="en-US" sz="1600"/>
          </a:p>
        </p:txBody>
      </p:sp>
      <p:pic>
        <p:nvPicPr>
          <p:cNvPr id="6" name="334E55B0-647D-440b-865C-3EC943EB4CBC-17" descr="wpsoffice"/>
          <p:cNvPicPr>
            <a:picLocks noChangeAspect="1"/>
          </p:cNvPicPr>
          <p:nvPr/>
        </p:nvPicPr>
        <p:blipFill>
          <a:blip r:embed="rId5"/>
          <a:stretch>
            <a:fillRect/>
          </a:stretch>
        </p:blipFill>
        <p:spPr>
          <a:xfrm>
            <a:off x="8406765" y="5242560"/>
            <a:ext cx="3467735" cy="415925"/>
          </a:xfrm>
          <a:prstGeom prst="rect">
            <a:avLst/>
          </a:prstGeom>
        </p:spPr>
      </p:pic>
      <p:sp>
        <p:nvSpPr>
          <p:cNvPr id="7" name="文本框 6"/>
          <p:cNvSpPr txBox="1"/>
          <p:nvPr/>
        </p:nvSpPr>
        <p:spPr>
          <a:xfrm>
            <a:off x="8261985" y="6308090"/>
            <a:ext cx="3794125" cy="1706880"/>
          </a:xfrm>
          <a:prstGeom prst="rect">
            <a:avLst/>
          </a:prstGeom>
          <a:noFill/>
        </p:spPr>
        <p:txBody>
          <a:bodyPr wrap="square" rtlCol="0">
            <a:spAutoFit/>
          </a:bodyPr>
          <a:p>
            <a:pPr algn="l" fontAlgn="auto">
              <a:lnSpc>
                <a:spcPct val="150000"/>
              </a:lnSpc>
            </a:pPr>
            <a:r>
              <a:rPr lang="zh-CN" altLang="en-US" sz="1400"/>
              <a:t>简而言之，FON是对复杂系统产生的序列数据的过度简化，使用FON的传统基于网络的异常检测方法可能无法捕捉高阶移动模式的出现和变化。如果使用HON代替，</a:t>
            </a:r>
            <a:r>
              <a:rPr lang="zh-CN" altLang="en-US" sz="1400">
                <a:solidFill>
                  <a:srgbClr val="FF0000"/>
                </a:solidFill>
              </a:rPr>
              <a:t>不改变距离指标</a:t>
            </a:r>
            <a:r>
              <a:rPr lang="zh-CN" altLang="en-US" sz="1400"/>
              <a:t>，现有的方法可以捕获这些先前忽略的异常。</a:t>
            </a:r>
            <a:endParaRPr lang="zh-CN" altLang="en-US" sz="1400"/>
          </a:p>
        </p:txBody>
      </p:sp>
      <p:sp>
        <p:nvSpPr>
          <p:cNvPr id="24" name="灯片编号占位符 3"/>
          <p:cNvSpPr>
            <a:spLocks noGrp="1"/>
          </p:cNvSpPr>
          <p:nvPr/>
        </p:nvSpPr>
        <p:spPr>
          <a:xfrm>
            <a:off x="8662669" y="831373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a:t>应用：检测异常</a:t>
            </a:r>
            <a:r>
              <a:rPr lang="zh-CN"/>
              <a:t>值</a:t>
            </a:r>
            <a:endParaRPr lang="zh-CN"/>
          </a:p>
        </p:txBody>
      </p:sp>
      <p:sp>
        <p:nvSpPr>
          <p:cNvPr id="147" name="更多“人工智能&amp;复杂系统”的知识，请关注官网：pattern.swarma.org"/>
          <p:cNvSpPr txBox="1"/>
          <p:nvPr/>
        </p:nvSpPr>
        <p:spPr>
          <a:xfrm>
            <a:off x="374502" y="8836978"/>
            <a:ext cx="12255501" cy="347345"/>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rPr sz="1600"/>
              <a:t>更多“</a:t>
            </a:r>
            <a:r>
              <a:rPr sz="1600">
                <a:solidFill>
                  <a:srgbClr val="E88D65"/>
                </a:solidFill>
              </a:rPr>
              <a:t>人工智能&amp;复杂系统</a:t>
            </a:r>
            <a:r>
              <a:rPr sz="1600"/>
              <a:t>”的知识，请关注官网：pattern.swarma.org</a:t>
            </a:r>
            <a:endParaRPr sz="1600"/>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pic>
        <p:nvPicPr>
          <p:cNvPr id="2" name="图片 1"/>
          <p:cNvPicPr>
            <a:picLocks noChangeAspect="1"/>
          </p:cNvPicPr>
          <p:nvPr/>
        </p:nvPicPr>
        <p:blipFill>
          <a:blip r:embed="rId3"/>
          <a:stretch>
            <a:fillRect/>
          </a:stretch>
        </p:blipFill>
        <p:spPr>
          <a:xfrm>
            <a:off x="8549005" y="2042160"/>
            <a:ext cx="3901440" cy="6703060"/>
          </a:xfrm>
          <a:prstGeom prst="rect">
            <a:avLst/>
          </a:prstGeom>
        </p:spPr>
      </p:pic>
      <p:pic>
        <p:nvPicPr>
          <p:cNvPr id="3" name="图片 2"/>
          <p:cNvPicPr>
            <a:picLocks noChangeAspect="1"/>
          </p:cNvPicPr>
          <p:nvPr/>
        </p:nvPicPr>
        <p:blipFill>
          <a:blip r:embed="rId4"/>
          <a:stretch>
            <a:fillRect/>
          </a:stretch>
        </p:blipFill>
        <p:spPr>
          <a:xfrm>
            <a:off x="4949825" y="5271135"/>
            <a:ext cx="3234055" cy="3542665"/>
          </a:xfrm>
          <a:prstGeom prst="rect">
            <a:avLst/>
          </a:prstGeom>
        </p:spPr>
      </p:pic>
      <p:sp>
        <p:nvSpPr>
          <p:cNvPr id="4" name="文本框 3"/>
          <p:cNvSpPr txBox="1"/>
          <p:nvPr/>
        </p:nvSpPr>
        <p:spPr>
          <a:xfrm>
            <a:off x="654685" y="2461895"/>
            <a:ext cx="2801620" cy="306705"/>
          </a:xfrm>
          <a:prstGeom prst="rect">
            <a:avLst/>
          </a:prstGeom>
          <a:noFill/>
        </p:spPr>
        <p:txBody>
          <a:bodyPr wrap="none" rtlCol="0">
            <a:spAutoFit/>
          </a:bodyPr>
          <a:p>
            <a:pPr marL="285750" indent="-285750" algn="l">
              <a:buFont typeface="Wingdings" panose="05000000000000000000" charset="0"/>
              <a:buChar char=""/>
            </a:pPr>
            <a:r>
              <a:rPr lang="zh-CN" altLang="en-US" sz="1400"/>
              <a:t>权重距离（Weight distance）</a:t>
            </a:r>
            <a:endParaRPr lang="zh-CN" altLang="en-US" sz="1400"/>
          </a:p>
        </p:txBody>
      </p:sp>
      <p:pic>
        <p:nvPicPr>
          <p:cNvPr id="6" name="334E55B0-647D-440b-865C-3EC943EB4CBC-18" descr="wpsoffice"/>
          <p:cNvPicPr>
            <a:picLocks noChangeAspect="1"/>
          </p:cNvPicPr>
          <p:nvPr/>
        </p:nvPicPr>
        <p:blipFill>
          <a:blip r:embed="rId5"/>
          <a:stretch>
            <a:fillRect/>
          </a:stretch>
        </p:blipFill>
        <p:spPr>
          <a:xfrm>
            <a:off x="728345" y="2893695"/>
            <a:ext cx="3213735" cy="385445"/>
          </a:xfrm>
          <a:prstGeom prst="rect">
            <a:avLst/>
          </a:prstGeom>
        </p:spPr>
      </p:pic>
      <p:sp>
        <p:nvSpPr>
          <p:cNvPr id="5" name="文本框 4"/>
          <p:cNvSpPr txBox="1"/>
          <p:nvPr/>
        </p:nvSpPr>
        <p:spPr>
          <a:xfrm>
            <a:off x="4396105" y="2461895"/>
            <a:ext cx="2286000" cy="306705"/>
          </a:xfrm>
          <a:prstGeom prst="rect">
            <a:avLst/>
          </a:prstGeom>
          <a:noFill/>
        </p:spPr>
        <p:txBody>
          <a:bodyPr wrap="none" rtlCol="0">
            <a:spAutoFit/>
          </a:bodyPr>
          <a:p>
            <a:pPr marL="285750" indent="-285750" algn="l">
              <a:buFont typeface="Wingdings" panose="05000000000000000000" charset="0"/>
              <a:buChar char=""/>
            </a:pPr>
            <a:r>
              <a:rPr lang="zh-CN" altLang="en-US" sz="1400"/>
              <a:t>最大公共子图（MCS）</a:t>
            </a:r>
            <a:endParaRPr lang="zh-CN" altLang="en-US" sz="1400"/>
          </a:p>
        </p:txBody>
      </p:sp>
      <p:pic>
        <p:nvPicPr>
          <p:cNvPr id="7" name="334E55B0-647D-440b-865C-3EC943EB4CBC-19" descr="wpsoffice"/>
          <p:cNvPicPr>
            <a:picLocks noChangeAspect="1"/>
          </p:cNvPicPr>
          <p:nvPr/>
        </p:nvPicPr>
        <p:blipFill>
          <a:blip r:embed="rId6"/>
          <a:stretch>
            <a:fillRect/>
          </a:stretch>
        </p:blipFill>
        <p:spPr>
          <a:xfrm>
            <a:off x="4476115" y="2893695"/>
            <a:ext cx="3219450" cy="386080"/>
          </a:xfrm>
          <a:prstGeom prst="rect">
            <a:avLst/>
          </a:prstGeom>
        </p:spPr>
      </p:pic>
      <p:sp>
        <p:nvSpPr>
          <p:cNvPr id="8" name="文本框 7"/>
          <p:cNvSpPr txBox="1"/>
          <p:nvPr/>
        </p:nvSpPr>
        <p:spPr>
          <a:xfrm>
            <a:off x="654685" y="3464560"/>
            <a:ext cx="1130935" cy="306705"/>
          </a:xfrm>
          <a:prstGeom prst="rect">
            <a:avLst/>
          </a:prstGeom>
          <a:noFill/>
        </p:spPr>
        <p:txBody>
          <a:bodyPr wrap="none" rtlCol="0">
            <a:spAutoFit/>
          </a:bodyPr>
          <a:p>
            <a:pPr marL="285750" indent="-285750" algn="l">
              <a:buFont typeface="Wingdings" panose="05000000000000000000" charset="0"/>
              <a:buChar char=""/>
            </a:pPr>
            <a:r>
              <a:rPr lang="zh-CN" altLang="en-US" sz="1400"/>
              <a:t>Modality</a:t>
            </a:r>
            <a:endParaRPr lang="zh-CN" altLang="en-US" sz="1400"/>
          </a:p>
        </p:txBody>
      </p:sp>
      <p:pic>
        <p:nvPicPr>
          <p:cNvPr id="9" name="334E55B0-647D-440b-865C-3EC943EB4CBC-20" descr="wpsoffice"/>
          <p:cNvPicPr>
            <a:picLocks noChangeAspect="1"/>
          </p:cNvPicPr>
          <p:nvPr/>
        </p:nvPicPr>
        <p:blipFill>
          <a:blip r:embed="rId7"/>
          <a:stretch>
            <a:fillRect/>
          </a:stretch>
        </p:blipFill>
        <p:spPr>
          <a:xfrm>
            <a:off x="728345" y="3854450"/>
            <a:ext cx="1880870" cy="161925"/>
          </a:xfrm>
          <a:prstGeom prst="rect">
            <a:avLst/>
          </a:prstGeom>
        </p:spPr>
      </p:pic>
      <p:sp>
        <p:nvSpPr>
          <p:cNvPr id="10" name="文本框 9"/>
          <p:cNvSpPr txBox="1"/>
          <p:nvPr/>
        </p:nvSpPr>
        <p:spPr>
          <a:xfrm>
            <a:off x="4396105" y="3464560"/>
            <a:ext cx="3366135" cy="306705"/>
          </a:xfrm>
          <a:prstGeom prst="rect">
            <a:avLst/>
          </a:prstGeom>
          <a:noFill/>
        </p:spPr>
        <p:txBody>
          <a:bodyPr wrap="none" rtlCol="0">
            <a:spAutoFit/>
          </a:bodyPr>
          <a:p>
            <a:pPr marL="285750" indent="-285750" algn="l">
              <a:buFont typeface="Wingdings" panose="05000000000000000000" charset="0"/>
              <a:buChar char=""/>
            </a:pPr>
            <a:r>
              <a:rPr lang="zh-CN" altLang="en-US" sz="1400"/>
              <a:t>熵图距离（Entropy graph distance）</a:t>
            </a:r>
            <a:endParaRPr lang="zh-CN" altLang="en-US" sz="1400"/>
          </a:p>
        </p:txBody>
      </p:sp>
      <p:pic>
        <p:nvPicPr>
          <p:cNvPr id="12" name="334E55B0-647D-440b-865C-3EC943EB4CBC-21" descr="wpsoffice"/>
          <p:cNvPicPr>
            <a:picLocks noChangeAspect="1"/>
          </p:cNvPicPr>
          <p:nvPr/>
        </p:nvPicPr>
        <p:blipFill>
          <a:blip r:embed="rId8"/>
          <a:stretch>
            <a:fillRect/>
          </a:stretch>
        </p:blipFill>
        <p:spPr>
          <a:xfrm>
            <a:off x="4515485" y="3854450"/>
            <a:ext cx="1880235" cy="170815"/>
          </a:xfrm>
          <a:prstGeom prst="rect">
            <a:avLst/>
          </a:prstGeom>
        </p:spPr>
      </p:pic>
      <p:sp>
        <p:nvSpPr>
          <p:cNvPr id="13" name="文本框 12"/>
          <p:cNvSpPr txBox="1"/>
          <p:nvPr/>
        </p:nvSpPr>
        <p:spPr>
          <a:xfrm>
            <a:off x="654685" y="4292600"/>
            <a:ext cx="2722880" cy="306705"/>
          </a:xfrm>
          <a:prstGeom prst="rect">
            <a:avLst/>
          </a:prstGeom>
          <a:noFill/>
        </p:spPr>
        <p:txBody>
          <a:bodyPr wrap="none" rtlCol="0">
            <a:spAutoFit/>
          </a:bodyPr>
          <a:p>
            <a:pPr marL="285750" indent="-285750" algn="l">
              <a:buFont typeface="Wingdings" panose="05000000000000000000" charset="0"/>
              <a:buChar char=""/>
            </a:pPr>
            <a:r>
              <a:rPr lang="zh-CN" altLang="en-US" sz="1400"/>
              <a:t>谱距离（Spectral distance）</a:t>
            </a:r>
            <a:endParaRPr lang="zh-CN" altLang="en-US" sz="1400"/>
          </a:p>
        </p:txBody>
      </p:sp>
      <p:pic>
        <p:nvPicPr>
          <p:cNvPr id="14" name="334E55B0-647D-440b-865C-3EC943EB4CBC-22" descr="wpsoffice"/>
          <p:cNvPicPr>
            <a:picLocks noChangeAspect="1"/>
          </p:cNvPicPr>
          <p:nvPr/>
        </p:nvPicPr>
        <p:blipFill>
          <a:blip r:embed="rId9"/>
          <a:stretch>
            <a:fillRect/>
          </a:stretch>
        </p:blipFill>
        <p:spPr>
          <a:xfrm>
            <a:off x="728345" y="4657725"/>
            <a:ext cx="1819910" cy="386080"/>
          </a:xfrm>
          <a:prstGeom prst="rect">
            <a:avLst/>
          </a:prstGeom>
        </p:spPr>
      </p:pic>
      <p:pic>
        <p:nvPicPr>
          <p:cNvPr id="15" name="334E55B0-647D-440b-865C-3EC943EB4CBC-23" descr="wpsoffice"/>
          <p:cNvPicPr>
            <a:picLocks noChangeAspect="1"/>
          </p:cNvPicPr>
          <p:nvPr/>
        </p:nvPicPr>
        <p:blipFill>
          <a:blip r:embed="rId10"/>
          <a:stretch>
            <a:fillRect/>
          </a:stretch>
        </p:blipFill>
        <p:spPr>
          <a:xfrm>
            <a:off x="4476115" y="4197350"/>
            <a:ext cx="1695450" cy="306705"/>
          </a:xfrm>
          <a:prstGeom prst="rect">
            <a:avLst/>
          </a:prstGeom>
        </p:spPr>
      </p:pic>
      <p:pic>
        <p:nvPicPr>
          <p:cNvPr id="16" name="图片 15"/>
          <p:cNvPicPr>
            <a:picLocks noChangeAspect="1"/>
          </p:cNvPicPr>
          <p:nvPr/>
        </p:nvPicPr>
        <p:blipFill>
          <a:blip r:embed="rId11"/>
          <a:stretch>
            <a:fillRect/>
          </a:stretch>
        </p:blipFill>
        <p:spPr>
          <a:xfrm>
            <a:off x="704850" y="5271135"/>
            <a:ext cx="4083685" cy="1598295"/>
          </a:xfrm>
          <a:prstGeom prst="rect">
            <a:avLst/>
          </a:prstGeom>
        </p:spPr>
      </p:pic>
      <p:sp>
        <p:nvSpPr>
          <p:cNvPr id="17" name="文本框 16"/>
          <p:cNvSpPr txBox="1"/>
          <p:nvPr/>
        </p:nvSpPr>
        <p:spPr>
          <a:xfrm>
            <a:off x="943610" y="6932930"/>
            <a:ext cx="3529965" cy="553085"/>
          </a:xfrm>
          <a:prstGeom prst="rect">
            <a:avLst/>
          </a:prstGeom>
          <a:noFill/>
        </p:spPr>
        <p:txBody>
          <a:bodyPr wrap="square" rtlCol="0">
            <a:spAutoFit/>
          </a:bodyPr>
          <a:p>
            <a:pPr algn="l" fontAlgn="auto">
              <a:lnSpc>
                <a:spcPct val="150000"/>
              </a:lnSpc>
            </a:pPr>
            <a:r>
              <a:rPr lang="zh-CN" altLang="en-US" sz="1000">
                <a:latin typeface="Wingdings" panose="05000000000000000000" charset="0"/>
                <a:cs typeface="Wingdings" panose="05000000000000000000" charset="0"/>
              </a:rPr>
              <a:t>á</a:t>
            </a:r>
            <a:r>
              <a:rPr lang="zh-CN" altLang="en-US" sz="1000">
                <a:solidFill>
                  <a:schemeClr val="tx1">
                    <a:lumMod val="50000"/>
                    <a:lumOff val="50000"/>
                  </a:schemeClr>
                </a:solidFill>
              </a:rPr>
              <a:t>葡萄牙波尔图所有442条出租车GPS轨迹中的一年(2013年7月1日至2014年6月30日)</a:t>
            </a:r>
            <a:endParaRPr lang="zh-CN" altLang="en-US" sz="1000">
              <a:solidFill>
                <a:schemeClr val="tx1">
                  <a:lumMod val="50000"/>
                  <a:lumOff val="50000"/>
                </a:schemeClr>
              </a:solidFill>
            </a:endParaRPr>
          </a:p>
        </p:txBody>
      </p:sp>
      <p:sp>
        <p:nvSpPr>
          <p:cNvPr id="18" name="文本框 17"/>
          <p:cNvSpPr txBox="1"/>
          <p:nvPr/>
        </p:nvSpPr>
        <p:spPr>
          <a:xfrm>
            <a:off x="739775" y="7541260"/>
            <a:ext cx="3871595" cy="983615"/>
          </a:xfrm>
          <a:prstGeom prst="rect">
            <a:avLst/>
          </a:prstGeom>
          <a:noFill/>
        </p:spPr>
        <p:txBody>
          <a:bodyPr wrap="square" rtlCol="0">
            <a:spAutoFit/>
          </a:bodyPr>
          <a:p>
            <a:pPr marL="171450" indent="-171450" algn="l" fontAlgn="auto">
              <a:spcAft>
                <a:spcPts val="1200"/>
              </a:spcAft>
              <a:buFont typeface="Wingdings" panose="05000000000000000000" charset="0"/>
              <a:buChar char=""/>
            </a:pPr>
            <a:r>
              <a:rPr lang="zh-CN" altLang="en-US" sz="1200"/>
              <a:t>Porto</a:t>
            </a:r>
            <a:r>
              <a:rPr lang="en-US" altLang="zh-CN" sz="1200"/>
              <a:t>’</a:t>
            </a:r>
            <a:r>
              <a:rPr lang="zh-CN" altLang="en-US" sz="1200"/>
              <a:t>s second most important festival, </a:t>
            </a:r>
            <a:r>
              <a:rPr lang="en-US" altLang="zh-CN" sz="1200"/>
              <a:t>“</a:t>
            </a:r>
            <a:r>
              <a:rPr lang="zh-CN" altLang="en-US" sz="1200"/>
              <a:t>Burning of the Ribbons</a:t>
            </a:r>
            <a:r>
              <a:rPr lang="en-US" altLang="zh-CN" sz="1200"/>
              <a:t>”</a:t>
            </a:r>
            <a:endParaRPr lang="en-US" altLang="zh-CN" sz="1200"/>
          </a:p>
          <a:p>
            <a:pPr marL="171450" indent="-171450" algn="l" fontAlgn="auto">
              <a:spcAft>
                <a:spcPts val="1200"/>
              </a:spcAft>
              <a:buFont typeface="Wingdings" panose="05000000000000000000" charset="0"/>
              <a:buChar char=""/>
            </a:pPr>
            <a:r>
              <a:rPr lang="en-US" altLang="zh-CN" sz="1200"/>
              <a:t>the event’s main venue (Queimódromo in the City Park) and participating universities</a:t>
            </a:r>
            <a:endParaRPr lang="en-US" altLang="zh-CN" sz="1200"/>
          </a:p>
        </p:txBody>
      </p:sp>
      <p:sp>
        <p:nvSpPr>
          <p:cNvPr id="19" name="灯片编号占位符 3"/>
          <p:cNvSpPr>
            <a:spLocks noGrp="1"/>
          </p:cNvSpPr>
          <p:nvPr/>
        </p:nvSpPr>
        <p:spPr>
          <a:xfrm>
            <a:off x="8660129" y="852455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b="1">
                <a:latin typeface="Helvetica Neue Bold" panose="02000503000000020004" charset="0"/>
              </a:rPr>
              <a:t>高阶网络在共存疾病重要性识别上的应用</a:t>
            </a:r>
            <a:endParaRPr lang="zh-CN" b="1">
              <a:latin typeface="Helvetica Neue Bold" panose="02000503000000020004" charset="0"/>
            </a:endParaRPr>
          </a:p>
        </p:txBody>
      </p:sp>
      <p:sp>
        <p:nvSpPr>
          <p:cNvPr id="147" name="更多“人工智能&amp;复杂系统”的知识，请关注官网：pattern.swarma.org"/>
          <p:cNvSpPr txBox="1"/>
          <p:nvPr/>
        </p:nvSpPr>
        <p:spPr>
          <a:xfrm>
            <a:off x="374502" y="8836978"/>
            <a:ext cx="12255501" cy="347345"/>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rPr sz="1600"/>
              <a:t>更多“</a:t>
            </a:r>
            <a:r>
              <a:rPr sz="1600">
                <a:solidFill>
                  <a:srgbClr val="E88D65"/>
                </a:solidFill>
              </a:rPr>
              <a:t>人工智能&amp;复杂系统</a:t>
            </a:r>
            <a:r>
              <a:rPr sz="1600"/>
              <a:t>”的知识，请关注官网：pattern.swarma.org</a:t>
            </a:r>
            <a:endParaRPr sz="1600"/>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2" name="文本框 1"/>
          <p:cNvSpPr txBox="1"/>
          <p:nvPr/>
        </p:nvSpPr>
        <p:spPr>
          <a:xfrm>
            <a:off x="571500" y="2284730"/>
            <a:ext cx="6419850" cy="3784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R="0" algn="l" defTabSz="584200" rtl="0" fontAlgn="auto" latinLnBrk="0" hangingPunct="0">
              <a:lnSpc>
                <a:spcPct val="100000"/>
              </a:lnSpc>
              <a:spcBef>
                <a:spcPts val="0"/>
              </a:spcBef>
              <a:spcAft>
                <a:spcPts val="0"/>
              </a:spcAft>
              <a:buClrTx/>
              <a:buSzTx/>
            </a:pPr>
            <a:r>
              <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mn-cs"/>
                <a:sym typeface="Helvetica Neue Light" panose="02000503000000020004"/>
              </a:rPr>
              <a:t>研究对象</a:t>
            </a: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：2型糖尿病疾病轨迹和共病（comorbidities）的研究</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p:txBody>
      </p:sp>
      <p:sp>
        <p:nvSpPr>
          <p:cNvPr id="3" name="文本框 2"/>
          <p:cNvSpPr txBox="1"/>
          <p:nvPr/>
        </p:nvSpPr>
        <p:spPr>
          <a:xfrm>
            <a:off x="571500" y="2834323"/>
            <a:ext cx="6209665" cy="1163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584200" rtl="0" eaLnBrk="1">
              <a:lnSpc>
                <a:spcPct val="15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mn-cs"/>
                <a:sym typeface="Helvetica Neue Light" panose="02000503000000020004"/>
              </a:rPr>
              <a:t>实验数据：</a:t>
            </a:r>
            <a:endPar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mn-cs"/>
              <a:sym typeface="Helvetica Neue Light" panose="02000503000000020004"/>
            </a:endParaRPr>
          </a:p>
          <a:p>
            <a:pPr marL="285750" marR="0" indent="-285750" algn="l" defTabSz="584200" rtl="0" eaLnBrk="1">
              <a:lnSpc>
                <a:spcPct val="150000"/>
              </a:lnSpc>
              <a:spcBef>
                <a:spcPts val="0"/>
              </a:spcBef>
              <a:spcAft>
                <a:spcPts val="0"/>
              </a:spcAft>
              <a:buClrTx/>
              <a:buSzTx/>
              <a:buFont typeface="Wingdings" panose="05000000000000000000" charset="0"/>
              <a:buChar char=""/>
            </a:pPr>
            <a:r>
              <a:rPr kumimoji="0" lang="zh-CN" altLang="en-US" sz="1400" i="0" u="none" strike="noStrike" cap="none" spc="0" normalizeH="0" baseline="0">
                <a:ln>
                  <a:noFill/>
                </a:ln>
                <a:solidFill>
                  <a:srgbClr val="000000"/>
                </a:solidFill>
                <a:effectLst/>
                <a:uFillTx/>
                <a:latin typeface="等线" charset="0"/>
                <a:ea typeface="等线" charset="0"/>
                <a:cs typeface="等线" charset="0"/>
                <a:sym typeface="Helvetica Neue Light" panose="02000503000000020004"/>
              </a:rPr>
              <a:t>ICD Major Codes（疾病诊断</a:t>
            </a:r>
            <a:r>
              <a:rPr kumimoji="0" lang="zh-CN" altLang="en-US" sz="1400" i="0" u="none" strike="noStrike" cap="none" spc="0" normalizeH="0" baseline="0">
                <a:ln>
                  <a:noFill/>
                </a:ln>
                <a:solidFill>
                  <a:srgbClr val="000000"/>
                </a:solidFill>
                <a:effectLst/>
                <a:uFillTx/>
                <a:latin typeface="等线" charset="0"/>
                <a:ea typeface="等线" charset="0"/>
                <a:cs typeface="等线" charset="0"/>
                <a:sym typeface="Helvetica Neue Light" panose="02000503000000020004"/>
              </a:rPr>
              <a:t>代码）</a:t>
            </a:r>
            <a:endParaRPr kumimoji="0" lang="zh-CN" altLang="en-US" sz="1400" i="0" u="none" strike="noStrike" cap="none" spc="0" normalizeH="0" baseline="0">
              <a:ln>
                <a:noFill/>
              </a:ln>
              <a:solidFill>
                <a:srgbClr val="000000"/>
              </a:solidFill>
              <a:effectLst/>
              <a:uFillTx/>
              <a:latin typeface="等线" charset="0"/>
              <a:ea typeface="等线" charset="0"/>
              <a:cs typeface="等线" charset="0"/>
              <a:sym typeface="Helvetica Neue Light" panose="02000503000000020004"/>
            </a:endParaRPr>
          </a:p>
          <a:p>
            <a:pPr marL="285750" marR="0" indent="-285750" algn="l" defTabSz="584200" rtl="0" eaLnBrk="1">
              <a:lnSpc>
                <a:spcPct val="150000"/>
              </a:lnSpc>
              <a:spcBef>
                <a:spcPts val="0"/>
              </a:spcBef>
              <a:spcAft>
                <a:spcPts val="0"/>
              </a:spcAft>
              <a:buClrTx/>
              <a:buSzTx/>
              <a:buFont typeface="Wingdings" panose="05000000000000000000" charset="0"/>
              <a:buChar char=""/>
            </a:pPr>
            <a:r>
              <a:rPr kumimoji="0" lang="zh-CN" altLang="en-US" sz="1400" i="0" u="none" strike="noStrike" cap="none" spc="0" normalizeH="0" baseline="0">
                <a:ln>
                  <a:noFill/>
                </a:ln>
                <a:solidFill>
                  <a:srgbClr val="000000"/>
                </a:solidFill>
                <a:effectLst/>
                <a:uFillTx/>
                <a:latin typeface="等线" charset="0"/>
                <a:ea typeface="等线" charset="0"/>
                <a:cs typeface="等线" charset="0"/>
                <a:sym typeface="Helvetica Neue Light" panose="02000503000000020004"/>
              </a:rPr>
              <a:t>Clinical Classification Software (CCS) Codes临床分类软件(CCS)代码</a:t>
            </a:r>
            <a:endParaRPr kumimoji="0" lang="zh-CN" altLang="en-US" sz="1400" i="0" u="none" strike="noStrike" cap="none" spc="0" normalizeH="0" baseline="0">
              <a:ln>
                <a:noFill/>
              </a:ln>
              <a:solidFill>
                <a:srgbClr val="000000"/>
              </a:solidFill>
              <a:effectLst/>
              <a:uFillTx/>
              <a:latin typeface="等线" charset="0"/>
              <a:ea typeface="等线" charset="0"/>
              <a:cs typeface="等线" charset="0"/>
              <a:sym typeface="Helvetica Neue Light" panose="02000503000000020004"/>
            </a:endParaRPr>
          </a:p>
        </p:txBody>
      </p:sp>
      <p:sp>
        <p:nvSpPr>
          <p:cNvPr id="4" name="文本框 3"/>
          <p:cNvSpPr txBox="1"/>
          <p:nvPr/>
        </p:nvSpPr>
        <p:spPr>
          <a:xfrm>
            <a:off x="525780" y="4169410"/>
            <a:ext cx="2623185" cy="3784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584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mn-cs"/>
                <a:sym typeface="Helvetica Neue Light" panose="02000503000000020004"/>
              </a:rPr>
              <a:t>评估疾病症状的重要性：</a:t>
            </a:r>
            <a:endPar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mn-cs"/>
              <a:sym typeface="Helvetica Neue Light" panose="02000503000000020004"/>
            </a:endParaRPr>
          </a:p>
        </p:txBody>
      </p:sp>
      <p:sp>
        <p:nvSpPr>
          <p:cNvPr id="5" name="文本框 4"/>
          <p:cNvSpPr txBox="1"/>
          <p:nvPr/>
        </p:nvSpPr>
        <p:spPr>
          <a:xfrm>
            <a:off x="525780" y="4444683"/>
            <a:ext cx="618426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285750" marR="0" indent="-285750" algn="l" defTabSz="584200" rtl="0" eaLnBrk="1">
              <a:lnSpc>
                <a:spcPct val="150000"/>
              </a:lnSpc>
              <a:spcBef>
                <a:spcPts val="0"/>
              </a:spcBef>
              <a:spcAft>
                <a:spcPts val="0"/>
              </a:spcAft>
              <a:buClrTx/>
              <a:buSzTx/>
              <a:buFont typeface="Wingdings" panose="05000000000000000000" charset="0"/>
              <a:buChar char=""/>
            </a:pPr>
            <a:r>
              <a:rPr lang="zh-CN" altLang="en-US" sz="1600">
                <a:sym typeface="Helvetica Neue Light" panose="02000503000000020004"/>
              </a:rPr>
              <a:t>对于每个</a:t>
            </a:r>
            <a:r>
              <a:rPr lang="zh-CN" altLang="en-US" sz="1600">
                <a:sym typeface="Helvetica Neue Light" panose="02000503000000020004"/>
              </a:rPr>
              <a:t>保留依赖关系的高阶节点，用高阶节点的出度来减少其低阶对应节点的出度。</a:t>
            </a:r>
            <a:endPar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endParaRPr>
          </a:p>
          <a:p>
            <a:pPr marL="285750" marR="0" indent="-285750" algn="l" defTabSz="584200" rtl="0" eaLnBrk="1">
              <a:lnSpc>
                <a:spcPct val="150000"/>
              </a:lnSpc>
              <a:spcBef>
                <a:spcPts val="0"/>
              </a:spcBef>
              <a:spcAft>
                <a:spcPts val="0"/>
              </a:spcAft>
              <a:buClrTx/>
              <a:buSzTx/>
              <a:buFont typeface="Wingdings" panose="05000000000000000000" charset="0"/>
              <a:buChar char=""/>
            </a:pP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在每个HON中计算实体的</a:t>
            </a:r>
            <a:r>
              <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rPr>
              <a:t>PageRank</a:t>
            </a: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得分，将其所有高阶节点对应的</a:t>
            </a: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当前节点的得分相加。</a:t>
            </a:r>
            <a:endPar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endParaRPr>
          </a:p>
        </p:txBody>
      </p:sp>
      <p:sp>
        <p:nvSpPr>
          <p:cNvPr id="7" name="文本框 6"/>
          <p:cNvSpPr txBox="1"/>
          <p:nvPr/>
        </p:nvSpPr>
        <p:spPr>
          <a:xfrm>
            <a:off x="7078345" y="4229100"/>
            <a:ext cx="2164715" cy="3784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584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mn-cs"/>
                <a:sym typeface="Helvetica Neue Light" panose="02000503000000020004"/>
              </a:rPr>
              <a:t>共存疾病</a:t>
            </a:r>
            <a:r>
              <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mn-cs"/>
                <a:sym typeface="Helvetica Neue Light" panose="02000503000000020004"/>
              </a:rPr>
              <a:t>聚类分析：</a:t>
            </a:r>
            <a:endParaRPr kumimoji="0" lang="zh-CN" altLang="en-US" sz="1800" b="1" i="0" u="none" strike="noStrike" cap="none" spc="0" normalizeH="0" baseline="0">
              <a:ln>
                <a:noFill/>
              </a:ln>
              <a:solidFill>
                <a:srgbClr val="000000"/>
              </a:solidFill>
              <a:effectLst/>
              <a:uFillTx/>
              <a:latin typeface="Helvetica Neue Bold" panose="02000503000000020004" charset="0"/>
              <a:ea typeface="+mn-ea"/>
              <a:cs typeface="+mn-cs"/>
              <a:sym typeface="Helvetica Neue Light" panose="02000503000000020004"/>
            </a:endParaRPr>
          </a:p>
        </p:txBody>
      </p:sp>
      <p:pic>
        <p:nvPicPr>
          <p:cNvPr id="17" name="图片 16" descr="图片1"/>
          <p:cNvPicPr>
            <a:picLocks noChangeAspect="1"/>
          </p:cNvPicPr>
          <p:nvPr/>
        </p:nvPicPr>
        <p:blipFill>
          <a:blip r:embed="rId3"/>
          <a:srcRect t="15424" b="5461"/>
          <a:stretch>
            <a:fillRect/>
          </a:stretch>
        </p:blipFill>
        <p:spPr>
          <a:xfrm>
            <a:off x="571500" y="6023610"/>
            <a:ext cx="5962015" cy="1986915"/>
          </a:xfrm>
          <a:prstGeom prst="rect">
            <a:avLst/>
          </a:prstGeom>
        </p:spPr>
      </p:pic>
      <p:sp>
        <p:nvSpPr>
          <p:cNvPr id="22" name="文本框 21"/>
          <p:cNvSpPr txBox="1"/>
          <p:nvPr/>
        </p:nvSpPr>
        <p:spPr>
          <a:xfrm>
            <a:off x="527685" y="8168005"/>
            <a:ext cx="9807575" cy="460375"/>
          </a:xfrm>
          <a:prstGeom prst="rect">
            <a:avLst/>
          </a:prstGeom>
          <a:noFill/>
        </p:spPr>
        <p:txBody>
          <a:bodyPr wrap="square" rtlCol="0">
            <a:spAutoFit/>
          </a:bodyPr>
          <a:p>
            <a:pPr algn="l"/>
            <a:r>
              <a:rPr lang="zh-CN" altLang="en-US" sz="1200"/>
              <a:t>Krieg, S. J., Robertson, D. H., Pradhan, M. P., &amp; Chawla, N. V. (2020). Higher-order Networks of Diabetes Comorbidities: Disease Trajectories that Matter. 2020 IEEE International Conference on Healthcare Informatics (ICHI), 1–11. </a:t>
            </a:r>
            <a:endParaRPr lang="zh-CN" altLang="en-US" sz="1200"/>
          </a:p>
        </p:txBody>
      </p:sp>
      <p:sp>
        <p:nvSpPr>
          <p:cNvPr id="31" name="矩形 30"/>
          <p:cNvSpPr/>
          <p:nvPr/>
        </p:nvSpPr>
        <p:spPr>
          <a:xfrm>
            <a:off x="448945" y="8205470"/>
            <a:ext cx="36000" cy="3714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3" name="图片 22"/>
          <p:cNvPicPr>
            <a:picLocks noChangeAspect="1"/>
          </p:cNvPicPr>
          <p:nvPr/>
        </p:nvPicPr>
        <p:blipFill>
          <a:blip r:embed="rId4"/>
          <a:stretch>
            <a:fillRect/>
          </a:stretch>
        </p:blipFill>
        <p:spPr>
          <a:xfrm>
            <a:off x="6960870" y="4939665"/>
            <a:ext cx="5724525" cy="2985135"/>
          </a:xfrm>
          <a:prstGeom prst="rect">
            <a:avLst/>
          </a:prstGeom>
        </p:spPr>
      </p:pic>
      <p:sp>
        <p:nvSpPr>
          <p:cNvPr id="24" name="文本框 23"/>
          <p:cNvSpPr txBox="1"/>
          <p:nvPr/>
        </p:nvSpPr>
        <p:spPr>
          <a:xfrm>
            <a:off x="7112318" y="4547553"/>
            <a:ext cx="1867535" cy="347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584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聚类方法：</a:t>
            </a:r>
            <a:r>
              <a:rPr kumimoji="0" lang="en-US" altLang="zh-CN" sz="1600" b="0" i="0" u="none" strike="noStrike" cap="none" spc="0" normalizeH="0" baseline="0">
                <a:ln>
                  <a:noFill/>
                </a:ln>
                <a:solidFill>
                  <a:srgbClr val="FF0000"/>
                </a:solidFill>
                <a:effectLst/>
                <a:uFillTx/>
                <a:latin typeface="+mn-lt"/>
                <a:ea typeface="+mn-ea"/>
                <a:cs typeface="+mn-cs"/>
                <a:sym typeface="Helvetica Neue Light" panose="02000503000000020004"/>
              </a:rPr>
              <a:t>InfoMap</a:t>
            </a:r>
            <a:endParaRPr kumimoji="0" lang="en-US" altLang="zh-CN" sz="1600" b="0" i="0" u="none" strike="noStrike" cap="none" spc="0" normalizeH="0" baseline="0">
              <a:ln>
                <a:noFill/>
              </a:ln>
              <a:solidFill>
                <a:srgbClr val="FF0000"/>
              </a:solidFill>
              <a:effectLst/>
              <a:uFillTx/>
              <a:latin typeface="+mn-lt"/>
              <a:ea typeface="+mn-ea"/>
              <a:cs typeface="+mn-cs"/>
              <a:sym typeface="Helvetica Neue Light" panose="02000503000000020004"/>
            </a:endParaRPr>
          </a:p>
        </p:txBody>
      </p:sp>
      <p:sp>
        <p:nvSpPr>
          <p:cNvPr id="25" name="灯片编号占位符 3"/>
          <p:cNvSpPr>
            <a:spLocks noGrp="1"/>
          </p:cNvSpPr>
          <p:nvPr/>
        </p:nvSpPr>
        <p:spPr>
          <a:xfrm>
            <a:off x="8660129" y="852455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en-US" altLang="zh-CN" b="1">
                <a:latin typeface="Helvetica Neue Bold" panose="02000503000000020004" charset="0"/>
              </a:rPr>
              <a:t>HONEM: </a:t>
            </a:r>
            <a:r>
              <a:rPr lang="zh-CN" b="1">
                <a:latin typeface="Helvetica Neue Bold" panose="02000503000000020004" charset="0"/>
              </a:rPr>
              <a:t>高阶网络嵌入</a:t>
            </a:r>
            <a:endParaRPr lang="zh-CN" b="1">
              <a:latin typeface="Helvetica Neue Bold" panose="02000503000000020004" charset="0"/>
            </a:endParaRPr>
          </a:p>
        </p:txBody>
      </p:sp>
      <p:sp>
        <p:nvSpPr>
          <p:cNvPr id="147" name="更多“人工智能&amp;复杂系统”的知识，请关注官网：pattern.swarma.org"/>
          <p:cNvSpPr txBox="1"/>
          <p:nvPr/>
        </p:nvSpPr>
        <p:spPr>
          <a:xfrm>
            <a:off x="369422" y="8821421"/>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22" name="文本框 21"/>
          <p:cNvSpPr txBox="1"/>
          <p:nvPr/>
        </p:nvSpPr>
        <p:spPr>
          <a:xfrm>
            <a:off x="527685" y="8168005"/>
            <a:ext cx="8658225" cy="460375"/>
          </a:xfrm>
          <a:prstGeom prst="rect">
            <a:avLst/>
          </a:prstGeom>
          <a:noFill/>
        </p:spPr>
        <p:txBody>
          <a:bodyPr wrap="square" rtlCol="0">
            <a:spAutoFit/>
          </a:bodyPr>
          <a:p>
            <a:pPr algn="l"/>
            <a:r>
              <a:rPr lang="zh-CN" altLang="en-US" sz="1200"/>
              <a:t>Saebi, M., Ciampaglia, G. L., Kaplan, L. M., &amp; Chawla, N. V. (2020). HONEM: Learning Embedding for Higher Order Networks. Big Data, 8(4), 255–269.</a:t>
            </a:r>
            <a:endParaRPr lang="zh-CN" altLang="en-US" sz="1200"/>
          </a:p>
        </p:txBody>
      </p:sp>
      <p:sp>
        <p:nvSpPr>
          <p:cNvPr id="31" name="矩形 30"/>
          <p:cNvSpPr/>
          <p:nvPr/>
        </p:nvSpPr>
        <p:spPr>
          <a:xfrm>
            <a:off x="448945" y="8205470"/>
            <a:ext cx="36000" cy="3714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9" name="灯片编号占位符 3"/>
          <p:cNvSpPr>
            <a:spLocks noGrp="1"/>
          </p:cNvSpPr>
          <p:nvPr/>
        </p:nvSpPr>
        <p:spPr>
          <a:xfrm>
            <a:off x="8660129" y="852455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pic>
        <p:nvPicPr>
          <p:cNvPr id="20" name="图片 19"/>
          <p:cNvPicPr>
            <a:picLocks noChangeAspect="1"/>
          </p:cNvPicPr>
          <p:nvPr/>
        </p:nvPicPr>
        <p:blipFill>
          <a:blip r:embed="rId3"/>
          <a:stretch>
            <a:fillRect/>
          </a:stretch>
        </p:blipFill>
        <p:spPr>
          <a:xfrm>
            <a:off x="3117850" y="3362960"/>
            <a:ext cx="5811520" cy="2740025"/>
          </a:xfrm>
          <a:prstGeom prst="rect">
            <a:avLst/>
          </a:prstGeom>
        </p:spPr>
      </p:pic>
      <p:sp>
        <p:nvSpPr>
          <p:cNvPr id="21" name="文本框 20"/>
          <p:cNvSpPr txBox="1"/>
          <p:nvPr/>
        </p:nvSpPr>
        <p:spPr>
          <a:xfrm>
            <a:off x="1243965" y="6386830"/>
            <a:ext cx="9499600" cy="1198880"/>
          </a:xfrm>
          <a:prstGeom prst="rect">
            <a:avLst/>
          </a:prstGeom>
          <a:noFill/>
        </p:spPr>
        <p:txBody>
          <a:bodyPr wrap="none" rtlCol="0">
            <a:spAutoFit/>
          </a:bodyPr>
          <a:p>
            <a:pPr marL="285750" indent="-285750" algn="l" fontAlgn="auto">
              <a:lnSpc>
                <a:spcPct val="150000"/>
              </a:lnSpc>
              <a:buFont typeface="Wingdings" panose="05000000000000000000" charset="0"/>
              <a:buChar char=""/>
            </a:pPr>
            <a:r>
              <a:rPr lang="zh-CN" altLang="en-US" sz="1600">
                <a:latin typeface="STHeiti Light" panose="02010600040101010101" charset="-122"/>
                <a:ea typeface="STHeiti Light" panose="02010600040101010101" charset="-122"/>
                <a:cs typeface="STHeiti Light" panose="02010600040101010101" charset="-122"/>
              </a:rPr>
              <a:t>基于矩阵分解的方法：Local Linear Embedding(Roweis, 2000)， </a:t>
            </a:r>
            <a:r>
              <a:rPr lang="en-US" altLang="zh-CN" sz="1600">
                <a:latin typeface="STHeiti Light" panose="02010600040101010101" charset="-122"/>
                <a:ea typeface="STHeiti Light" panose="02010600040101010101" charset="-122"/>
                <a:cs typeface="STHeiti Light" panose="02010600040101010101" charset="-122"/>
              </a:rPr>
              <a:t>GraRep(Cao, 2015)</a:t>
            </a:r>
            <a:r>
              <a:rPr lang="zh-CN" altLang="en-US" sz="1600">
                <a:latin typeface="STHeiti Light" panose="02010600040101010101" charset="-122"/>
                <a:ea typeface="STHeiti Light" panose="02010600040101010101" charset="-122"/>
                <a:cs typeface="STHeiti Light" panose="02010600040101010101" charset="-122"/>
              </a:rPr>
              <a:t>等</a:t>
            </a:r>
            <a:endParaRPr lang="zh-CN" altLang="en-US" sz="1600">
              <a:latin typeface="STHeiti Light" panose="02010600040101010101" charset="-122"/>
              <a:ea typeface="STHeiti Light" panose="02010600040101010101" charset="-122"/>
              <a:cs typeface="STHeiti Light" panose="02010600040101010101" charset="-122"/>
            </a:endParaRPr>
          </a:p>
          <a:p>
            <a:pPr marL="285750" indent="-285750" algn="l" fontAlgn="auto">
              <a:lnSpc>
                <a:spcPct val="150000"/>
              </a:lnSpc>
              <a:buFont typeface="Wingdings" panose="05000000000000000000" charset="0"/>
              <a:buChar char=""/>
            </a:pPr>
            <a:r>
              <a:rPr lang="zh-CN" altLang="en-US" sz="1600">
                <a:latin typeface="STHeiti Light" panose="02010600040101010101" charset="-122"/>
                <a:ea typeface="STHeiti Light" panose="02010600040101010101" charset="-122"/>
                <a:cs typeface="STHeiti Light" panose="02010600040101010101" charset="-122"/>
              </a:rPr>
              <a:t>基于随机游走的方法：</a:t>
            </a:r>
            <a:r>
              <a:rPr lang="en-US" altLang="zh-CN" sz="1600">
                <a:latin typeface="STHeiti Light" panose="02010600040101010101" charset="-122"/>
                <a:ea typeface="STHeiti Light" panose="02010600040101010101" charset="-122"/>
                <a:cs typeface="STHeiti Light" panose="02010600040101010101" charset="-122"/>
              </a:rPr>
              <a:t>DeepWalk(Perozzi, 2014)</a:t>
            </a:r>
            <a:r>
              <a:rPr lang="zh-CN" altLang="en-US" sz="1600">
                <a:latin typeface="STHeiti Light" panose="02010600040101010101" charset="-122"/>
                <a:ea typeface="STHeiti Light" panose="02010600040101010101" charset="-122"/>
                <a:cs typeface="STHeiti Light" panose="02010600040101010101" charset="-122"/>
              </a:rPr>
              <a:t>，</a:t>
            </a:r>
            <a:r>
              <a:rPr lang="en-US" altLang="zh-CN" sz="1600">
                <a:latin typeface="STHeiti Light" panose="02010600040101010101" charset="-122"/>
                <a:ea typeface="STHeiti Light" panose="02010600040101010101" charset="-122"/>
                <a:cs typeface="STHeiti Light" panose="02010600040101010101" charset="-122"/>
              </a:rPr>
              <a:t>node2vec(Grover, 2016)</a:t>
            </a:r>
            <a:r>
              <a:rPr lang="zh-CN" altLang="en-US" sz="1600">
                <a:latin typeface="STHeiti Light" panose="02010600040101010101" charset="-122"/>
                <a:ea typeface="STHeiti Light" panose="02010600040101010101" charset="-122"/>
                <a:cs typeface="STHeiti Light" panose="02010600040101010101" charset="-122"/>
              </a:rPr>
              <a:t>，</a:t>
            </a:r>
            <a:r>
              <a:rPr lang="en-US" altLang="zh-CN" sz="1600">
                <a:latin typeface="STHeiti Light" panose="02010600040101010101" charset="-122"/>
                <a:ea typeface="STHeiti Light" panose="02010600040101010101" charset="-122"/>
                <a:cs typeface="STHeiti Light" panose="02010600040101010101" charset="-122"/>
              </a:rPr>
              <a:t>LINE(Tang, 2015)</a:t>
            </a:r>
            <a:r>
              <a:rPr lang="zh-CN" altLang="en-US" sz="1600">
                <a:latin typeface="STHeiti Light" panose="02010600040101010101" charset="-122"/>
                <a:ea typeface="STHeiti Light" panose="02010600040101010101" charset="-122"/>
                <a:cs typeface="STHeiti Light" panose="02010600040101010101" charset="-122"/>
              </a:rPr>
              <a:t>等</a:t>
            </a:r>
            <a:endParaRPr lang="zh-CN" altLang="en-US" sz="1600">
              <a:latin typeface="STHeiti Light" panose="02010600040101010101" charset="-122"/>
              <a:ea typeface="STHeiti Light" panose="02010600040101010101" charset="-122"/>
              <a:cs typeface="STHeiti Light" panose="02010600040101010101" charset="-122"/>
            </a:endParaRPr>
          </a:p>
          <a:p>
            <a:pPr marL="285750" indent="-285750" algn="l" fontAlgn="auto">
              <a:lnSpc>
                <a:spcPct val="150000"/>
              </a:lnSpc>
              <a:buFont typeface="Wingdings" panose="05000000000000000000" charset="0"/>
              <a:buChar char=""/>
            </a:pPr>
            <a:r>
              <a:rPr lang="zh-CN" altLang="en-US" sz="1600">
                <a:latin typeface="STHeiti Light" panose="02010600040101010101" charset="-122"/>
                <a:ea typeface="STHeiti Light" panose="02010600040101010101" charset="-122"/>
                <a:cs typeface="STHeiti Light" panose="02010600040101010101" charset="-122"/>
              </a:rPr>
              <a:t>基于神经网络的方法：结构深度网络嵌入（SDNE）等</a:t>
            </a:r>
            <a:r>
              <a:rPr lang="en-US" altLang="zh-CN" sz="1600">
                <a:latin typeface="STHeiti Light" panose="02010600040101010101" charset="-122"/>
                <a:ea typeface="STHeiti Light" panose="02010600040101010101" charset="-122"/>
                <a:cs typeface="STHeiti Light" panose="02010600040101010101" charset="-122"/>
              </a:rPr>
              <a:t>GNN</a:t>
            </a:r>
            <a:r>
              <a:rPr lang="zh-CN" altLang="en-US" sz="1600">
                <a:latin typeface="STHeiti Light" panose="02010600040101010101" charset="-122"/>
                <a:ea typeface="STHeiti Light" panose="02010600040101010101" charset="-122"/>
                <a:cs typeface="STHeiti Light" panose="02010600040101010101" charset="-122"/>
              </a:rPr>
              <a:t>方法</a:t>
            </a:r>
            <a:endParaRPr lang="zh-CN" altLang="en-US" sz="1600">
              <a:latin typeface="STHeiti Light" panose="02010600040101010101" charset="-122"/>
              <a:ea typeface="STHeiti Light" panose="02010600040101010101" charset="-122"/>
              <a:cs typeface="STHeiti Light" panose="02010600040101010101" charset="-122"/>
            </a:endParaRPr>
          </a:p>
        </p:txBody>
      </p:sp>
      <p:sp>
        <p:nvSpPr>
          <p:cNvPr id="17" name="文本框 16"/>
          <p:cNvSpPr txBox="1"/>
          <p:nvPr/>
        </p:nvSpPr>
        <p:spPr>
          <a:xfrm>
            <a:off x="571500" y="2212975"/>
            <a:ext cx="11861800" cy="922020"/>
          </a:xfrm>
          <a:prstGeom prst="rect">
            <a:avLst/>
          </a:prstGeom>
          <a:noFill/>
        </p:spPr>
        <p:txBody>
          <a:bodyPr wrap="square" rtlCol="0" anchor="t">
            <a:spAutoFit/>
          </a:bodyPr>
          <a:p>
            <a:pPr algn="l" fontAlgn="auto">
              <a:lnSpc>
                <a:spcPct val="150000"/>
              </a:lnSpc>
            </a:pPr>
            <a:r>
              <a:rPr lang="zh-CN" altLang="en-US" sz="1800"/>
              <a:t>网络表示学习，又称网络嵌入、图嵌入等，它旨在将网络中的节点表示成</a:t>
            </a:r>
            <a:r>
              <a:rPr lang="zh-CN" altLang="en-US" sz="1800">
                <a:solidFill>
                  <a:srgbClr val="FF0000"/>
                </a:solidFill>
              </a:rPr>
              <a:t>低维、实值、稠密</a:t>
            </a:r>
            <a:r>
              <a:rPr lang="zh-CN" altLang="en-US" sz="1800"/>
              <a:t>的向量形式，使得得到的向量形式可以在低维向量空间中仍然保持着诸如相对位置关系等信息，同时可方便地应用于下游任务之中。</a:t>
            </a:r>
            <a:endParaRPr lang="zh-CN" altLang="en-US" sz="180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en-US" altLang="zh-CN">
                <a:latin typeface="+mn-cs"/>
              </a:rPr>
              <a:t>HONEM:</a:t>
            </a:r>
            <a:r>
              <a:rPr lang="en-US" altLang="zh-CN">
                <a:latin typeface="Helvetica Neue Bold" panose="02000503000000020004" charset="0"/>
              </a:rPr>
              <a:t> </a:t>
            </a:r>
            <a:r>
              <a:rPr lang="zh-CN">
                <a:latin typeface="Helvetica Neue Bold" panose="02000503000000020004" charset="0"/>
              </a:rPr>
              <a:t>高阶</a:t>
            </a:r>
            <a:r>
              <a:rPr lang="zh-CN">
                <a:latin typeface="Helvetica Neue Bold" panose="02000503000000020004" charset="0"/>
              </a:rPr>
              <a:t>邻接矩阵</a:t>
            </a:r>
            <a:endParaRPr lang="zh-CN">
              <a:latin typeface="Helvetica Neue Bold" panose="02000503000000020004" charset="0"/>
            </a:endParaRPr>
          </a:p>
        </p:txBody>
      </p:sp>
      <p:sp>
        <p:nvSpPr>
          <p:cNvPr id="147" name="更多“人工智能&amp;复杂系统”的知识，请关注官网：pattern.swarma.org"/>
          <p:cNvSpPr txBox="1"/>
          <p:nvPr/>
        </p:nvSpPr>
        <p:spPr>
          <a:xfrm>
            <a:off x="374502" y="8821421"/>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22" name="文本框 21"/>
          <p:cNvSpPr txBox="1"/>
          <p:nvPr/>
        </p:nvSpPr>
        <p:spPr>
          <a:xfrm>
            <a:off x="527685" y="8168005"/>
            <a:ext cx="8881745" cy="460375"/>
          </a:xfrm>
          <a:prstGeom prst="rect">
            <a:avLst/>
          </a:prstGeom>
          <a:noFill/>
        </p:spPr>
        <p:txBody>
          <a:bodyPr wrap="square" rtlCol="0">
            <a:spAutoFit/>
          </a:bodyPr>
          <a:p>
            <a:pPr algn="l"/>
            <a:r>
              <a:rPr lang="zh-CN" altLang="en-US" sz="1200"/>
              <a:t>Saebi, M., Ciampaglia, G. L., Kaplan, L. M., &amp; Chawla, N. V. (2020). HONEM: Learning Embedding for Higher Order Networks. Big Data, 8(4), 255–269.</a:t>
            </a:r>
            <a:endParaRPr lang="zh-CN" altLang="en-US" sz="1200"/>
          </a:p>
        </p:txBody>
      </p:sp>
      <p:sp>
        <p:nvSpPr>
          <p:cNvPr id="31" name="矩形 30"/>
          <p:cNvSpPr/>
          <p:nvPr/>
        </p:nvSpPr>
        <p:spPr>
          <a:xfrm>
            <a:off x="448945" y="8205470"/>
            <a:ext cx="36000" cy="3714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525780" y="2228533"/>
                <a:ext cx="4947285" cy="347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5842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a:ln>
                      <a:noFill/>
                    </a:ln>
                    <a:solidFill>
                      <a:srgbClr val="000000"/>
                    </a:solidFill>
                    <a:effectLst/>
                    <a:uFillTx/>
                    <a:latin typeface="Helvetica Neue Bold" panose="02000503000000020004" charset="0"/>
                    <a:ea typeface="+mn-ea"/>
                    <a:cs typeface="+mn-cs"/>
                    <a:sym typeface="Helvetica Neue Light" panose="02000503000000020004"/>
                  </a:rPr>
                  <a:t>算法输入</a:t>
                </a: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：利用</a:t>
                </a:r>
                <a:r>
                  <a:rPr kumimoji="0" lang="en-US" altLang="zh-CN" sz="1600" b="0" i="0" u="none" strike="noStrike" cap="none" spc="0" normalizeH="0" baseline="0">
                    <a:ln>
                      <a:noFill/>
                    </a:ln>
                    <a:solidFill>
                      <a:srgbClr val="000000"/>
                    </a:solidFill>
                    <a:effectLst/>
                    <a:uFillTx/>
                    <a:latin typeface="+mn-lt"/>
                    <a:ea typeface="+mn-ea"/>
                    <a:cs typeface="+mn-cs"/>
                    <a:sym typeface="Helvetica Neue Light" panose="02000503000000020004"/>
                  </a:rPr>
                  <a:t>BuildHON+</a:t>
                </a: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算法获取到的高阶规则集</a:t>
                </a:r>
                <a14:m>
                  <m:oMath xmlns:m="http://schemas.openxmlformats.org/officeDocument/2006/math">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R</m:t>
                    </m:r>
                  </m:oMath>
                </a14:m>
                <a:endPar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endParaRPr>
              </a:p>
            </p:txBody>
          </p:sp>
        </mc:Choice>
        <mc:Fallback>
          <p:sp>
            <p:nvSpPr>
              <p:cNvPr id="2" name="文本框 1"/>
              <p:cNvSpPr txBox="1">
                <a:spLocks noRot="1" noChangeAspect="1" noMove="1" noResize="1" noEditPoints="1" noAdjustHandles="1" noChangeArrowheads="1" noChangeShapeType="1" noTextEdit="1"/>
              </p:cNvSpPr>
              <p:nvPr/>
            </p:nvSpPr>
            <p:spPr>
              <a:xfrm>
                <a:off x="525780" y="2228533"/>
                <a:ext cx="4947285" cy="347345"/>
              </a:xfrm>
              <a:prstGeom prst="rect">
                <a:avLst/>
              </a:prstGeom>
              <a:blipFill rotWithShape="1">
                <a:blip r:embed="rId3"/>
                <a:stretch>
                  <a:fillRect t="-92" r="-282" b="92"/>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527685" y="2788920"/>
                <a:ext cx="12109450" cy="14554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5842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a:ln>
                      <a:noFill/>
                    </a:ln>
                    <a:solidFill>
                      <a:srgbClr val="000000"/>
                    </a:solidFill>
                    <a:effectLst/>
                    <a:uFillTx/>
                    <a:latin typeface="Helvetica Neue Bold" panose="02000503000000020004" charset="0"/>
                    <a:ea typeface="+mn-ea"/>
                    <a:cs typeface="+mn-cs"/>
                    <a:sym typeface="Helvetica Neue Light" panose="02000503000000020004"/>
                  </a:rPr>
                  <a:t>算法思想：</a:t>
                </a: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使用现有的网络嵌入方法在更高阶节点（如</a:t>
                </a:r>
                <a14:m>
                  <m:oMath xmlns:m="http://schemas.openxmlformats.org/officeDocument/2006/math">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A</m:t>
                    </m:r>
                    <m: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m:t>
                    </m:r>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B</m:t>
                    </m:r>
                  </m:oMath>
                </a14:m>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a:t>
                </a:r>
                <a14:m>
                  <m:oMath xmlns:m="http://schemas.openxmlformats.org/officeDocument/2006/math">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A</m:t>
                    </m:r>
                    <m: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m:t>
                    </m:r>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C</m:t>
                    </m:r>
                    <m: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m:t>
                    </m:r>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D</m:t>
                    </m:r>
                  </m:oMath>
                </a14:m>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a:t>
                </a:r>
                <a14:m>
                  <m:oMath xmlns:m="http://schemas.openxmlformats.org/officeDocument/2006/math">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A</m:t>
                    </m:r>
                    <m: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m:t>
                    </m:r>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E</m:t>
                    </m:r>
                  </m:oMath>
                </a14:m>
                <a:r>
                  <a:rPr kumimoji="0" lang="zh-CN" altLang="en-US" sz="1600" u="none" strike="noStrike" cap="none" spc="0" normalizeH="0" baseline="0">
                    <a:ln>
                      <a:noFill/>
                    </a:ln>
                    <a:solidFill>
                      <a:srgbClr val="000000"/>
                    </a:solidFill>
                    <a:effectLst/>
                    <a:uFillTx/>
                    <a:latin typeface="DejaVu Math TeX Gyre" panose="02000503000000000000" charset="0"/>
                    <a:ea typeface="宋体" charset="0"/>
                    <a:cs typeface="DejaVu Math TeX Gyre" panose="02000503000000000000" charset="0"/>
                    <a:sym typeface="Helvetica Neue Light" panose="02000503000000020004"/>
                  </a:rPr>
                  <a:t>）</a:t>
                </a: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上获取嵌入，然后结合它们来推导</a:t>
                </a: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当前节点（</a:t>
                </a:r>
                <a14:m>
                  <m:oMath xmlns:m="http://schemas.openxmlformats.org/officeDocument/2006/math">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A</m:t>
                    </m:r>
                  </m:oMath>
                </a14:m>
                <a:r>
                  <a:rPr kumimoji="0" lang="zh-CN" altLang="en-US" sz="1600" u="none" strike="noStrike" cap="none" spc="0" normalizeH="0" baseline="0">
                    <a:ln>
                      <a:noFill/>
                    </a:ln>
                    <a:solidFill>
                      <a:srgbClr val="000000"/>
                    </a:solidFill>
                    <a:effectLst/>
                    <a:uFillTx/>
                    <a:latin typeface="DejaVu Math TeX Gyre" panose="02000503000000000000" charset="0"/>
                    <a:ea typeface="宋体" charset="0"/>
                    <a:cs typeface="DejaVu Math TeX Gyre" panose="02000503000000000000" charset="0"/>
                    <a:sym typeface="Helvetica Neue Light" panose="02000503000000020004"/>
                  </a:rPr>
                  <a:t>）</a:t>
                </a: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的嵌入。</a:t>
                </a:r>
                <a:endPar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endParaRPr>
              </a:p>
              <a:p>
                <a:pPr marL="0" marR="0" indent="0" algn="l" defTabSz="584200" rtl="0" eaLnBrk="1">
                  <a:lnSpc>
                    <a:spcPct val="150000"/>
                  </a:lnSpc>
                  <a:spcBef>
                    <a:spcPts val="0"/>
                  </a:spcBef>
                  <a:spcAft>
                    <a:spcPts val="0"/>
                  </a:spcAft>
                  <a:buClrTx/>
                  <a:buSzTx/>
                  <a:buFontTx/>
                  <a:buNone/>
                </a:pPr>
                <a:r>
                  <a:rPr kumimoji="0" lang="en-US" altLang="zh-CN" sz="1600" b="0" i="0" u="none" strike="noStrike" cap="none" spc="0" normalizeH="0" baseline="0">
                    <a:ln>
                      <a:noFill/>
                    </a:ln>
                    <a:solidFill>
                      <a:srgbClr val="000000"/>
                    </a:solidFill>
                    <a:effectLst/>
                    <a:uFillTx/>
                    <a:latin typeface="+mn-lt"/>
                    <a:ea typeface="+mn-ea"/>
                    <a:cs typeface="+mn-cs"/>
                    <a:sym typeface="Helvetica Neue Light" panose="02000503000000020004"/>
                  </a:rPr>
                  <a:t>	        </a:t>
                </a:r>
                <a:r>
                  <a:rPr kumimoji="0" lang="zh-CN" altLang="en-US" sz="14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但是</a:t>
                </a:r>
                <a:r>
                  <a:rPr kumimoji="0" lang="zh-CN" altLang="en-US" sz="14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向量合并</a:t>
                </a:r>
                <a:r>
                  <a:rPr kumimoji="0" lang="zh-CN" altLang="en-US" sz="14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的方法并不能使用最大、均值等方法，因为它无法扩展到大型网络，高阶节点的数量可能远高于一阶节点的数量。</a:t>
                </a:r>
                <a:endParaRPr kumimoji="0" lang="zh-CN" altLang="en-US" sz="14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endParaRPr>
              </a:p>
              <a:p>
                <a:pPr marL="0" marR="0" indent="0" algn="l" defTabSz="584200" rtl="0" eaLnBrk="1">
                  <a:lnSpc>
                    <a:spcPct val="150000"/>
                  </a:lnSpc>
                  <a:spcBef>
                    <a:spcPts val="0"/>
                  </a:spcBef>
                  <a:spcAft>
                    <a:spcPts val="0"/>
                  </a:spcAft>
                  <a:buClrTx/>
                  <a:buSzTx/>
                  <a:buFontTx/>
                  <a:buNone/>
                </a:pPr>
                <a:r>
                  <a:rPr kumimoji="0" lang="en-US" altLang="zh-CN"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	        </a:t>
                </a:r>
                <a:r>
                  <a:rPr kumimoji="0" lang="zh-CN" altLang="en-US" sz="1600" b="0" i="0" u="none" strike="noStrike" cap="none" spc="0" normalizeH="0" baseline="0">
                    <a:ln>
                      <a:noFill/>
                    </a:ln>
                    <a:solidFill>
                      <a:schemeClr val="tx1"/>
                    </a:solidFill>
                    <a:effectLst/>
                    <a:uFillTx/>
                    <a:latin typeface="+mn-lt"/>
                    <a:ea typeface="+mn-ea"/>
                    <a:cs typeface="+mn-cs"/>
                    <a:sym typeface="Helvetica Neue Light" panose="02000503000000020004"/>
                  </a:rPr>
                  <a:t>作者设计了一个机制将这些高阶依赖</a:t>
                </a:r>
                <a:r>
                  <a:rPr kumimoji="0" lang="zh-CN" altLang="en-US" sz="1600" b="0" i="0" u="none" strike="noStrike" cap="none" spc="0" normalizeH="0" baseline="0">
                    <a:ln>
                      <a:noFill/>
                    </a:ln>
                    <a:solidFill>
                      <a:schemeClr val="tx1"/>
                    </a:solidFill>
                    <a:effectLst/>
                    <a:uFillTx/>
                    <a:latin typeface="+mn-lt"/>
                    <a:ea typeface="+mn-ea"/>
                    <a:cs typeface="+mn-cs"/>
                    <a:sym typeface="Helvetica Neue Light" panose="02000503000000020004"/>
                  </a:rPr>
                  <a:t>规则编码为一个邻接矩阵。</a:t>
                </a:r>
                <a:endParaRPr kumimoji="0" lang="zh-CN" altLang="en-US" sz="1600" b="0" i="0" u="none" strike="noStrike" cap="none" spc="0" normalizeH="0" baseline="0">
                  <a:ln>
                    <a:noFill/>
                  </a:ln>
                  <a:solidFill>
                    <a:schemeClr val="tx1"/>
                  </a:solidFill>
                  <a:effectLst/>
                  <a:uFillTx/>
                  <a:latin typeface="+mn-lt"/>
                  <a:ea typeface="+mn-ea"/>
                  <a:cs typeface="+mn-cs"/>
                  <a:sym typeface="Helvetica Neue Light" panose="02000503000000020004"/>
                </a:endParaRPr>
              </a:p>
              <a:p>
                <a:pPr marL="0" marR="0" indent="0" algn="l" defTabSz="584200" rtl="0" eaLnBrk="1">
                  <a:lnSpc>
                    <a:spcPct val="150000"/>
                  </a:lnSpc>
                  <a:spcBef>
                    <a:spcPts val="0"/>
                  </a:spcBef>
                  <a:spcAft>
                    <a:spcPts val="0"/>
                  </a:spcAft>
                  <a:buClrTx/>
                  <a:buSzTx/>
                  <a:buFontTx/>
                  <a:buNone/>
                </a:pPr>
                <a:r>
                  <a:rPr kumimoji="0" lang="en-US" altLang="zh-CN" sz="1600" b="0" i="0" u="none" strike="noStrike" cap="none" spc="0" normalizeH="0" baseline="0">
                    <a:ln>
                      <a:noFill/>
                    </a:ln>
                    <a:solidFill>
                      <a:schemeClr val="tx1"/>
                    </a:solidFill>
                    <a:effectLst/>
                    <a:uFillTx/>
                    <a:latin typeface="+mn-lt"/>
                    <a:ea typeface="+mn-ea"/>
                    <a:cs typeface="+mn-cs"/>
                    <a:sym typeface="Helvetica Neue Light" panose="02000503000000020004"/>
                  </a:rPr>
                  <a:t>	        </a:t>
                </a:r>
                <a:r>
                  <a:rPr kumimoji="0" lang="zh-CN" altLang="en-US" sz="1600" b="0" i="0" u="none" strike="noStrike" cap="none" spc="0" normalizeH="0" baseline="0">
                    <a:ln>
                      <a:noFill/>
                    </a:ln>
                    <a:solidFill>
                      <a:schemeClr val="tx1"/>
                    </a:solidFill>
                    <a:effectLst/>
                    <a:uFillTx/>
                    <a:latin typeface="+mn-lt"/>
                    <a:ea typeface="+mn-ea"/>
                    <a:cs typeface="+mn-cs"/>
                    <a:sym typeface="Helvetica Neue Light" panose="02000503000000020004"/>
                  </a:rPr>
                  <a:t>首先将高阶依赖关系定义为</a:t>
                </a:r>
                <a:r>
                  <a:rPr kumimoji="0" lang="zh-CN" altLang="en-US" sz="1600" b="0" i="0" u="none" strike="noStrike" cap="none" spc="0" normalizeH="0" baseline="0">
                    <a:ln>
                      <a:noFill/>
                    </a:ln>
                    <a:solidFill>
                      <a:srgbClr val="FF0000"/>
                    </a:solidFill>
                    <a:effectLst/>
                    <a:uFillTx/>
                    <a:latin typeface="+mn-lt"/>
                    <a:ea typeface="+mn-ea"/>
                    <a:cs typeface="+mn-cs"/>
                    <a:sym typeface="Helvetica Neue Light" panose="02000503000000020004"/>
                  </a:rPr>
                  <a:t>高阶距离</a:t>
                </a:r>
                <a:r>
                  <a:rPr kumimoji="0" lang="zh-CN" altLang="en-US" sz="1600" b="0" i="0" u="none" strike="noStrike" cap="none" spc="0" normalizeH="0" baseline="0">
                    <a:ln>
                      <a:noFill/>
                    </a:ln>
                    <a:solidFill>
                      <a:schemeClr val="tx1"/>
                    </a:solidFill>
                    <a:effectLst/>
                    <a:uFillTx/>
                    <a:latin typeface="+mn-lt"/>
                    <a:ea typeface="+mn-ea"/>
                    <a:cs typeface="+mn-cs"/>
                    <a:sym typeface="Helvetica Neue Light" panose="02000503000000020004"/>
                  </a:rPr>
                  <a:t>：</a:t>
                </a:r>
                <a:r>
                  <a:rPr kumimoji="0" lang="zh-CN" altLang="en-US"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 </a:t>
                </a:r>
                <a:endParaRPr kumimoji="0" lang="zh-CN" altLang="en-US" sz="16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endParaRPr>
              </a:p>
            </p:txBody>
          </p:sp>
        </mc:Choice>
        <mc:Fallback>
          <p:sp>
            <p:nvSpPr>
              <p:cNvPr id="3" name="文本框 2"/>
              <p:cNvSpPr txBox="1">
                <a:spLocks noRot="1" noChangeAspect="1" noMove="1" noResize="1" noEditPoints="1" noAdjustHandles="1" noChangeArrowheads="1" noChangeShapeType="1" noTextEdit="1"/>
              </p:cNvSpPr>
              <p:nvPr/>
            </p:nvSpPr>
            <p:spPr>
              <a:xfrm>
                <a:off x="527685" y="2788920"/>
                <a:ext cx="12109450" cy="1455420"/>
              </a:xfrm>
              <a:prstGeom prst="rect">
                <a:avLst/>
              </a:prstGeom>
              <a:blipFill rotWithShape="1">
                <a:blip r:embed="rId4"/>
                <a:stretch>
                  <a:fillRect/>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534160" y="4300855"/>
                <a:ext cx="6657340" cy="3987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定义第</a:t>
                </a:r>
                <a14:m>
                  <m:oMath xmlns:m="http://schemas.openxmlformats.org/officeDocument/2006/math">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v</m:t>
                    </m:r>
                  </m:oMath>
                </a14:m>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阶的邻接矩阵为</a:t>
                </a:r>
                <a14:m>
                  <m:oMath xmlns:m="http://schemas.openxmlformats.org/officeDocument/2006/math">
                    <m:sSup>
                      <m:sSupPr>
                        <m:ctrlPr>
                          <a:rPr kumimoji="0" lang="en-US" altLang="zh-CN" sz="1600" b="0" i="1"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ctrlPr>
                      </m:sSupPr>
                      <m:e>
                        <m:r>
                          <a:rPr kumimoji="0" lang="en-US" altLang="zh-CN" sz="1600" b="0" i="1"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𝐷</m:t>
                        </m:r>
                      </m:e>
                      <m:sup>
                        <m:r>
                          <a:rPr kumimoji="0" lang="en-US" altLang="zh-CN" sz="1600" b="0" i="1"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𝑣</m:t>
                        </m:r>
                      </m:sup>
                    </m:sSup>
                  </m:oMath>
                </a14:m>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，其中</a:t>
                </a:r>
                <a14:m>
                  <m:oMath xmlns:m="http://schemas.openxmlformats.org/officeDocument/2006/math">
                    <m:sSubSup>
                      <m:sSubSupPr>
                        <m:ctrlPr>
                          <a:rPr kumimoji="0" lang="en-US" altLang="zh-CN" sz="1600" b="0" i="1"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ctrlPr>
                      </m:sSubSupPr>
                      <m:e>
                        <m:r>
                          <a:rPr kumimoji="0" lang="en-US" altLang="zh-CN" sz="1600" b="0" i="1"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𝐷</m:t>
                        </m:r>
                      </m:e>
                      <m:sub>
                        <m:r>
                          <a:rPr kumimoji="0" lang="en-US" altLang="zh-CN" sz="1600" b="0" i="1"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m:t>
                        </m:r>
                        <m:r>
                          <a:rPr kumimoji="0" lang="en-US" altLang="zh-CN" sz="1600" b="0" i="1"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𝑖</m:t>
                        </m:r>
                        <m:r>
                          <a:rPr kumimoji="0" lang="en-US" altLang="zh-CN" sz="1600" b="0" i="1"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m:t>
                        </m:r>
                        <m:r>
                          <a:rPr kumimoji="0" lang="en-US" altLang="zh-CN" sz="1600" b="0" i="1"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𝑗</m:t>
                        </m:r>
                        <m:r>
                          <a:rPr kumimoji="0" lang="en-US" altLang="zh-CN" sz="1600" b="0" i="1"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m:t>
                        </m:r>
                      </m:sub>
                      <m:sup>
                        <m:r>
                          <a:rPr kumimoji="0" lang="en-US" altLang="zh-CN" sz="1600" b="0" i="1"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𝑣</m:t>
                        </m:r>
                      </m:sup>
                    </m:sSubSup>
                  </m:oMath>
                </a14:m>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表示节点</a:t>
                </a:r>
                <a:r>
                  <a:rPr kumimoji="0" lang="en-US" altLang="zh-CN" sz="1600" b="0" i="0" u="none" strike="noStrike" cap="none" spc="0" normalizeH="0" baseline="0">
                    <a:ln>
                      <a:noFill/>
                    </a:ln>
                    <a:solidFill>
                      <a:srgbClr val="000000"/>
                    </a:solidFill>
                    <a:effectLst/>
                    <a:uFillTx/>
                    <a:latin typeface="+mn-lt"/>
                    <a:ea typeface="+mn-ea"/>
                    <a:cs typeface="+mn-cs"/>
                    <a:sym typeface="Helvetica Neue Light" panose="02000503000000020004"/>
                  </a:rPr>
                  <a:t> </a:t>
                </a:r>
                <a14:m>
                  <m:oMath xmlns:m="http://schemas.openxmlformats.org/officeDocument/2006/math">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i</m:t>
                    </m:r>
                  </m:oMath>
                </a14:m>
                <a:r>
                  <a:rPr kumimoji="0" lang="en-US" altLang="zh-CN" sz="1600" b="0" i="0" u="none" strike="noStrike" cap="none" spc="0" normalizeH="0" baseline="0">
                    <a:ln>
                      <a:noFill/>
                    </a:ln>
                    <a:solidFill>
                      <a:srgbClr val="000000"/>
                    </a:solidFill>
                    <a:effectLst/>
                    <a:uFillTx/>
                    <a:latin typeface="+mn-lt"/>
                    <a:ea typeface="+mn-ea"/>
                    <a:cs typeface="+mn-cs"/>
                    <a:sym typeface="Helvetica Neue Light" panose="02000503000000020004"/>
                  </a:rPr>
                  <a:t> </a:t>
                </a: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和</a:t>
                </a:r>
                <a:r>
                  <a:rPr kumimoji="0" lang="en-US" altLang="zh-CN" sz="1600" b="0" i="0" u="none" strike="noStrike" cap="none" spc="0" normalizeH="0" baseline="0">
                    <a:ln>
                      <a:noFill/>
                    </a:ln>
                    <a:solidFill>
                      <a:srgbClr val="000000"/>
                    </a:solidFill>
                    <a:effectLst/>
                    <a:uFillTx/>
                    <a:latin typeface="+mn-lt"/>
                    <a:ea typeface="+mn-ea"/>
                    <a:cs typeface="+mn-cs"/>
                    <a:sym typeface="Helvetica Neue Light" panose="02000503000000020004"/>
                  </a:rPr>
                  <a:t> </a:t>
                </a:r>
                <a14:m>
                  <m:oMath xmlns:m="http://schemas.openxmlformats.org/officeDocument/2006/math">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j</m:t>
                    </m:r>
                  </m:oMath>
                </a14:m>
                <a:r>
                  <a:rPr kumimoji="0" lang="en-US" altLang="zh-CN" sz="1600" b="0" i="0" u="none" strike="noStrike" cap="none" spc="0" normalizeH="0" baseline="0">
                    <a:ln>
                      <a:noFill/>
                    </a:ln>
                    <a:solidFill>
                      <a:srgbClr val="000000"/>
                    </a:solidFill>
                    <a:effectLst/>
                    <a:uFillTx/>
                    <a:latin typeface="+mn-lt"/>
                    <a:ea typeface="+mn-ea"/>
                    <a:cs typeface="+mn-cs"/>
                    <a:sym typeface="Helvetica Neue Light" panose="02000503000000020004"/>
                  </a:rPr>
                  <a:t> </a:t>
                </a: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之间的</a:t>
                </a:r>
                <a14:m>
                  <m:oMath xmlns:m="http://schemas.openxmlformats.org/officeDocument/2006/math">
                    <m: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 </m:t>
                    </m:r>
                    <m:r>
                      <m:rPr>
                        <m:sty m:val="p"/>
                      </m:rPr>
                      <a:rPr kumimoji="0" lang="en-US" altLang="zh-CN" sz="1600" b="0" i="0" u="none" strike="noStrike" cap="none" spc="0" normalizeH="0" baseline="0">
                        <a:ln>
                          <a:noFill/>
                        </a:ln>
                        <a:solidFill>
                          <a:srgbClr val="000000"/>
                        </a:solidFill>
                        <a:effectLst/>
                        <a:uFillTx/>
                        <a:latin typeface="DejaVu Math TeX Gyre" panose="02000503000000000000" charset="0"/>
                        <a:ea typeface="+mn-ea"/>
                        <a:cs typeface="DejaVu Math TeX Gyre" panose="02000503000000000000" charset="0"/>
                        <a:sym typeface="Helvetica Neue Light" panose="02000503000000020004"/>
                      </a:rPr>
                      <m:t>v</m:t>
                    </m:r>
                  </m:oMath>
                </a14:m>
                <a:r>
                  <a:rPr kumimoji="0" lang="en-US" altLang="zh-CN" sz="1600" b="0" i="0" u="none" strike="noStrike" cap="none" spc="0" normalizeH="0" baseline="0">
                    <a:ln>
                      <a:noFill/>
                    </a:ln>
                    <a:solidFill>
                      <a:srgbClr val="000000"/>
                    </a:solidFill>
                    <a:effectLst/>
                    <a:uFillTx/>
                    <a:latin typeface="+mn-lt"/>
                    <a:ea typeface="+mn-ea"/>
                    <a:cs typeface="+mn-cs"/>
                    <a:sym typeface="Helvetica Neue Light" panose="02000503000000020004"/>
                  </a:rPr>
                  <a:t> </a:t>
                </a:r>
                <a:r>
                  <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rPr>
                  <a:t>阶距离。</a:t>
                </a:r>
                <a:endParaRPr kumimoji="0" lang="zh-CN" altLang="en-US" sz="1600" b="0" i="0" u="none" strike="noStrike" cap="none" spc="0" normalizeH="0" baseline="0">
                  <a:ln>
                    <a:noFill/>
                  </a:ln>
                  <a:solidFill>
                    <a:srgbClr val="000000"/>
                  </a:solidFill>
                  <a:effectLst/>
                  <a:uFillTx/>
                  <a:latin typeface="+mn-lt"/>
                  <a:ea typeface="+mn-ea"/>
                  <a:cs typeface="+mn-cs"/>
                  <a:sym typeface="Helvetica Neue Light" panose="02000503000000020004"/>
                </a:endParaRPr>
              </a:p>
            </p:txBody>
          </p:sp>
        </mc:Choice>
        <mc:Fallback>
          <p:sp>
            <p:nvSpPr>
              <p:cNvPr id="4" name="文本框 3"/>
              <p:cNvSpPr txBox="1">
                <a:spLocks noRot="1" noChangeAspect="1" noMove="1" noResize="1" noEditPoints="1" noAdjustHandles="1" noChangeArrowheads="1" noChangeShapeType="1" noTextEdit="1"/>
              </p:cNvSpPr>
              <p:nvPr/>
            </p:nvSpPr>
            <p:spPr>
              <a:xfrm>
                <a:off x="1534160" y="4300855"/>
                <a:ext cx="6657340" cy="398780"/>
              </a:xfrm>
              <a:prstGeom prst="rect">
                <a:avLst/>
              </a:prstGeom>
              <a:blipFill rotWithShape="1">
                <a:blip r:embed="rId5"/>
                <a:stretch>
                  <a:fillRect r="-114"/>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p:sp>
        <p:nvSpPr>
          <p:cNvPr id="19" name="灯片编号占位符 3"/>
          <p:cNvSpPr>
            <a:spLocks noGrp="1"/>
          </p:cNvSpPr>
          <p:nvPr/>
        </p:nvSpPr>
        <p:spPr>
          <a:xfrm>
            <a:off x="8660129" y="852455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
        <p:nvSpPr>
          <p:cNvPr id="8" name="椭圆 7"/>
          <p:cNvSpPr/>
          <p:nvPr/>
        </p:nvSpPr>
        <p:spPr>
          <a:xfrm>
            <a:off x="2031365" y="5600065"/>
            <a:ext cx="415290" cy="415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p>
        </p:txBody>
      </p:sp>
      <p:sp>
        <p:nvSpPr>
          <p:cNvPr id="9" name="椭圆 8"/>
          <p:cNvSpPr/>
          <p:nvPr/>
        </p:nvSpPr>
        <p:spPr>
          <a:xfrm>
            <a:off x="2931795" y="5092065"/>
            <a:ext cx="415290" cy="415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p>
        </p:txBody>
      </p:sp>
      <p:sp>
        <p:nvSpPr>
          <p:cNvPr id="12" name="椭圆 11"/>
          <p:cNvSpPr/>
          <p:nvPr/>
        </p:nvSpPr>
        <p:spPr>
          <a:xfrm>
            <a:off x="3566795" y="6015355"/>
            <a:ext cx="415290" cy="415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p>
        </p:txBody>
      </p:sp>
      <p:sp>
        <p:nvSpPr>
          <p:cNvPr id="13" name="文本框 12"/>
          <p:cNvSpPr txBox="1"/>
          <p:nvPr/>
        </p:nvSpPr>
        <p:spPr>
          <a:xfrm>
            <a:off x="2113915" y="5608320"/>
            <a:ext cx="266065" cy="398780"/>
          </a:xfrm>
          <a:prstGeom prst="rect">
            <a:avLst/>
          </a:prstGeom>
          <a:noFill/>
        </p:spPr>
        <p:txBody>
          <a:bodyPr wrap="square" rtlCol="0">
            <a:spAutoFit/>
          </a:bodyPr>
          <a:p>
            <a:r>
              <a:rPr lang="en-US" altLang="zh-CN" sz="2000">
                <a:solidFill>
                  <a:schemeClr val="bg1"/>
                </a:solidFill>
              </a:rPr>
              <a:t>A</a:t>
            </a:r>
            <a:endParaRPr lang="en-US" altLang="zh-CN" sz="2000">
              <a:solidFill>
                <a:schemeClr val="bg1"/>
              </a:solidFill>
            </a:endParaRPr>
          </a:p>
        </p:txBody>
      </p:sp>
      <p:sp>
        <p:nvSpPr>
          <p:cNvPr id="14" name="文本框 13"/>
          <p:cNvSpPr txBox="1"/>
          <p:nvPr/>
        </p:nvSpPr>
        <p:spPr>
          <a:xfrm>
            <a:off x="3000375" y="5108575"/>
            <a:ext cx="266065" cy="398780"/>
          </a:xfrm>
          <a:prstGeom prst="rect">
            <a:avLst/>
          </a:prstGeom>
          <a:noFill/>
        </p:spPr>
        <p:txBody>
          <a:bodyPr wrap="square" rtlCol="0">
            <a:spAutoFit/>
          </a:bodyPr>
          <a:p>
            <a:r>
              <a:rPr lang="en-US" altLang="zh-CN" sz="2000">
                <a:solidFill>
                  <a:schemeClr val="bg1"/>
                </a:solidFill>
              </a:rPr>
              <a:t>B</a:t>
            </a:r>
            <a:endParaRPr lang="en-US" altLang="zh-CN" sz="2000">
              <a:solidFill>
                <a:schemeClr val="bg1"/>
              </a:solidFill>
            </a:endParaRPr>
          </a:p>
        </p:txBody>
      </p:sp>
      <p:sp>
        <p:nvSpPr>
          <p:cNvPr id="15" name="文本框 14"/>
          <p:cNvSpPr txBox="1"/>
          <p:nvPr/>
        </p:nvSpPr>
        <p:spPr>
          <a:xfrm>
            <a:off x="3641090" y="6033135"/>
            <a:ext cx="266065" cy="398780"/>
          </a:xfrm>
          <a:prstGeom prst="rect">
            <a:avLst/>
          </a:prstGeom>
          <a:noFill/>
        </p:spPr>
        <p:txBody>
          <a:bodyPr wrap="square" rtlCol="0">
            <a:spAutoFit/>
          </a:bodyPr>
          <a:p>
            <a:r>
              <a:rPr lang="en-US" altLang="zh-CN" sz="2000">
                <a:solidFill>
                  <a:schemeClr val="bg1"/>
                </a:solidFill>
              </a:rPr>
              <a:t>C</a:t>
            </a:r>
            <a:endParaRPr lang="en-US" altLang="zh-CN" sz="2000">
              <a:solidFill>
                <a:schemeClr val="bg1"/>
              </a:solidFill>
            </a:endParaRPr>
          </a:p>
        </p:txBody>
      </p:sp>
      <p:cxnSp>
        <p:nvCxnSpPr>
          <p:cNvPr id="17" name="直接箭头连接符 16"/>
          <p:cNvCxnSpPr/>
          <p:nvPr/>
        </p:nvCxnSpPr>
        <p:spPr>
          <a:xfrm flipV="1">
            <a:off x="2493010" y="5483860"/>
            <a:ext cx="369570" cy="2197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336290" y="5542280"/>
            <a:ext cx="304800" cy="4616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5610860" y="5163820"/>
            <a:ext cx="1962785" cy="1014730"/>
            <a:chOff x="7945" y="3464"/>
            <a:chExt cx="3091" cy="1598"/>
          </a:xfrm>
        </p:grpSpPr>
        <mc:AlternateContent xmlns:mc="http://schemas.openxmlformats.org/markup-compatibility/2006">
          <mc:Choice xmlns:a14="http://schemas.microsoft.com/office/drawing/2010/main" Requires="a14">
            <p:sp>
              <p:nvSpPr>
                <p:cNvPr id="20" name="文本框 19"/>
                <p:cNvSpPr txBox="1"/>
                <p:nvPr/>
              </p:nvSpPr>
              <p:spPr>
                <a:xfrm>
                  <a:off x="7945" y="3863"/>
                  <a:ext cx="964" cy="711"/>
                </a:xfrm>
                <a:prstGeom prst="rect">
                  <a:avLst/>
                </a:prstGeom>
                <a:noFill/>
              </p:spPr>
              <p:txBody>
                <a:bodyPr wrap="square" rtlCol="0">
                  <a:spAutoFit/>
                </a:bodyPr>
                <a:p>
                  <a14:m>
                    <m:oMath xmlns:m="http://schemas.openxmlformats.org/officeDocument/2006/math">
                      <m:sSup>
                        <m:sSupPr>
                          <m:ctrlPr>
                            <a:rPr lang="en-US" altLang="zh-CN" sz="2000" i="1">
                              <a:latin typeface="Cambria Math" charset="0"/>
                              <a:cs typeface="Cambria Math" charset="0"/>
                            </a:rPr>
                          </m:ctrlPr>
                        </m:sSupPr>
                        <m:e>
                          <m:r>
                            <a:rPr lang="en-US" altLang="zh-CN" sz="2000" i="1">
                              <a:latin typeface="Cambria Math" charset="0"/>
                              <a:cs typeface="Cambria Math" charset="0"/>
                            </a:rPr>
                            <m:t>𝐷</m:t>
                          </m:r>
                        </m:e>
                        <m:sup>
                          <m:r>
                            <a:rPr lang="en-US" altLang="zh-CN" sz="2000" i="1">
                              <a:latin typeface="Cambria Math" charset="0"/>
                              <a:cs typeface="Cambria Math" charset="0"/>
                            </a:rPr>
                            <m:t> </m:t>
                          </m:r>
                          <m:r>
                            <a:rPr lang="en-US" altLang="zh-CN" sz="2000" i="1">
                              <a:latin typeface="Cambria Math" charset="0"/>
                              <a:cs typeface="Cambria Math" charset="0"/>
                            </a:rPr>
                            <m:t>1</m:t>
                          </m:r>
                        </m:sup>
                      </m:sSup>
                    </m:oMath>
                  </a14:m>
                  <a:r>
                    <a:rPr lang="en-US" altLang="zh-CN" sz="2000"/>
                    <a:t>:</a:t>
                  </a:r>
                  <a:endParaRPr lang="en-US" altLang="zh-CN" sz="2000"/>
                </a:p>
              </p:txBody>
            </p:sp>
          </mc:Choice>
          <mc:Fallback>
            <p:sp>
              <p:nvSpPr>
                <p:cNvPr id="20" name="文本框 19"/>
                <p:cNvSpPr txBox="1">
                  <a:spLocks noRot="1" noChangeAspect="1" noMove="1" noResize="1" noEditPoints="1" noAdjustHandles="1" noChangeArrowheads="1" noChangeShapeType="1" noTextEdit="1"/>
                </p:cNvSpPr>
                <p:nvPr/>
              </p:nvSpPr>
              <p:spPr>
                <a:xfrm>
                  <a:off x="7945" y="3863"/>
                  <a:ext cx="964" cy="711"/>
                </a:xfrm>
                <a:prstGeom prst="rect">
                  <a:avLst/>
                </a:prstGeom>
                <a:blipFill rotWithShape="1">
                  <a:blip r:embed="rId6"/>
                </a:blipFill>
              </p:spPr>
              <p:txBody>
                <a:bodyPr/>
                <a:lstStyle/>
                <a:p>
                  <a:r>
                    <a:rPr lang="zh-CN" altLang="en-US">
                      <a:noFill/>
                    </a:rPr>
                    <a:t> </a:t>
                  </a:r>
                </a:p>
              </p:txBody>
            </p:sp>
          </mc:Fallback>
        </mc:AlternateContent>
        <p:sp>
          <p:nvSpPr>
            <p:cNvPr id="21" name="文本框 20"/>
            <p:cNvSpPr txBox="1"/>
            <p:nvPr/>
          </p:nvSpPr>
          <p:spPr>
            <a:xfrm>
              <a:off x="9464" y="3464"/>
              <a:ext cx="1564" cy="1598"/>
            </a:xfrm>
            <a:prstGeom prst="rect">
              <a:avLst/>
            </a:prstGeom>
            <a:noFill/>
          </p:spPr>
          <p:txBody>
            <a:bodyPr wrap="square" rtlCol="0">
              <a:spAutoFit/>
            </a:bodyPr>
            <a:p>
              <a:r>
                <a:rPr lang="en-US" altLang="zh-CN" sz="2000"/>
                <a:t>0 0 0</a:t>
              </a:r>
              <a:endParaRPr lang="en-US" altLang="zh-CN" sz="2000"/>
            </a:p>
            <a:p>
              <a:r>
                <a:rPr lang="en-US" altLang="zh-CN" sz="2000"/>
                <a:t>m 0 0</a:t>
              </a:r>
              <a:endParaRPr lang="en-US" altLang="zh-CN" sz="2000"/>
            </a:p>
            <a:p>
              <a:r>
                <a:rPr lang="en-US" altLang="zh-CN" sz="2000"/>
                <a:t>0 n 0 </a:t>
              </a:r>
              <a:endParaRPr lang="en-US" altLang="zh-CN" sz="2000"/>
            </a:p>
          </p:txBody>
        </p:sp>
        <p:sp>
          <p:nvSpPr>
            <p:cNvPr id="6" name="左中括号 5"/>
            <p:cNvSpPr/>
            <p:nvPr/>
          </p:nvSpPr>
          <p:spPr>
            <a:xfrm>
              <a:off x="9363" y="3590"/>
              <a:ext cx="218" cy="118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右中括号 22"/>
            <p:cNvSpPr/>
            <p:nvPr/>
          </p:nvSpPr>
          <p:spPr>
            <a:xfrm>
              <a:off x="10854" y="3591"/>
              <a:ext cx="182" cy="119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grpSp>
        <p:nvGrpSpPr>
          <p:cNvPr id="24" name="组合 23"/>
          <p:cNvGrpSpPr/>
          <p:nvPr/>
        </p:nvGrpSpPr>
        <p:grpSpPr>
          <a:xfrm>
            <a:off x="8797290" y="5163820"/>
            <a:ext cx="1962785" cy="1014730"/>
            <a:chOff x="7945" y="3463"/>
            <a:chExt cx="3091" cy="1598"/>
          </a:xfrm>
        </p:grpSpPr>
        <mc:AlternateContent xmlns:mc="http://schemas.openxmlformats.org/markup-compatibility/2006">
          <mc:Choice xmlns:a14="http://schemas.microsoft.com/office/drawing/2010/main" Requires="a14">
            <p:sp>
              <p:nvSpPr>
                <p:cNvPr id="25" name="文本框 24"/>
                <p:cNvSpPr txBox="1"/>
                <p:nvPr/>
              </p:nvSpPr>
              <p:spPr>
                <a:xfrm>
                  <a:off x="7945" y="3863"/>
                  <a:ext cx="964" cy="711"/>
                </a:xfrm>
                <a:prstGeom prst="rect">
                  <a:avLst/>
                </a:prstGeom>
                <a:noFill/>
              </p:spPr>
              <p:txBody>
                <a:bodyPr wrap="square" rtlCol="0">
                  <a:spAutoFit/>
                </a:bodyPr>
                <a:p>
                  <a14:m>
                    <m:oMath xmlns:m="http://schemas.openxmlformats.org/officeDocument/2006/math">
                      <m:sSup>
                        <m:sSupPr>
                          <m:ctrlPr>
                            <a:rPr lang="en-US" altLang="zh-CN" sz="2000" i="1">
                              <a:latin typeface="Cambria Math" charset="0"/>
                              <a:cs typeface="Cambria Math" charset="0"/>
                            </a:rPr>
                          </m:ctrlPr>
                        </m:sSupPr>
                        <m:e>
                          <m:r>
                            <a:rPr lang="en-US" altLang="zh-CN" sz="2000" i="1">
                              <a:latin typeface="Cambria Math" charset="0"/>
                              <a:cs typeface="Cambria Math" charset="0"/>
                            </a:rPr>
                            <m:t>𝐷</m:t>
                          </m:r>
                        </m:e>
                        <m:sup>
                          <m:r>
                            <a:rPr lang="en-US" altLang="zh-CN" sz="2000" i="1">
                              <a:latin typeface="Cambria Math" charset="0"/>
                              <a:cs typeface="Cambria Math" charset="0"/>
                            </a:rPr>
                            <m:t> </m:t>
                          </m:r>
                          <m:r>
                            <a:rPr lang="en-US" altLang="zh-CN" sz="2000" i="1">
                              <a:latin typeface="Cambria Math" charset="0"/>
                              <a:cs typeface="Cambria Math" charset="0"/>
                            </a:rPr>
                            <m:t>2</m:t>
                          </m:r>
                        </m:sup>
                      </m:sSup>
                    </m:oMath>
                  </a14:m>
                  <a:r>
                    <a:rPr lang="en-US" altLang="zh-CN" sz="2000"/>
                    <a:t>:</a:t>
                  </a:r>
                  <a:endParaRPr lang="en-US" altLang="zh-CN" sz="2000"/>
                </a:p>
              </p:txBody>
            </p:sp>
          </mc:Choice>
          <mc:Fallback>
            <p:sp>
              <p:nvSpPr>
                <p:cNvPr id="25" name="文本框 24"/>
                <p:cNvSpPr txBox="1">
                  <a:spLocks noRot="1" noChangeAspect="1" noMove="1" noResize="1" noEditPoints="1" noAdjustHandles="1" noChangeArrowheads="1" noChangeShapeType="1" noTextEdit="1"/>
                </p:cNvSpPr>
                <p:nvPr/>
              </p:nvSpPr>
              <p:spPr>
                <a:xfrm>
                  <a:off x="7945" y="3863"/>
                  <a:ext cx="964" cy="711"/>
                </a:xfrm>
                <a:prstGeom prst="rect">
                  <a:avLst/>
                </a:prstGeom>
                <a:blipFill rotWithShape="1">
                  <a:blip r:embed="rId7"/>
                </a:blipFill>
              </p:spPr>
              <p:txBody>
                <a:bodyPr/>
                <a:lstStyle/>
                <a:p>
                  <a:r>
                    <a:rPr lang="zh-CN" altLang="en-US">
                      <a:noFill/>
                    </a:rPr>
                    <a:t> </a:t>
                  </a:r>
                </a:p>
              </p:txBody>
            </p:sp>
          </mc:Fallback>
        </mc:AlternateContent>
        <p:sp>
          <p:nvSpPr>
            <p:cNvPr id="26" name="文本框 25"/>
            <p:cNvSpPr txBox="1"/>
            <p:nvPr/>
          </p:nvSpPr>
          <p:spPr>
            <a:xfrm>
              <a:off x="9434" y="3463"/>
              <a:ext cx="1564" cy="1598"/>
            </a:xfrm>
            <a:prstGeom prst="rect">
              <a:avLst/>
            </a:prstGeom>
            <a:noFill/>
          </p:spPr>
          <p:txBody>
            <a:bodyPr wrap="square" rtlCol="0">
              <a:spAutoFit/>
            </a:bodyPr>
            <a:p>
              <a:r>
                <a:rPr lang="en-US" altLang="zh-CN" sz="2000"/>
                <a:t>0 0 0</a:t>
              </a:r>
              <a:endParaRPr lang="en-US" altLang="zh-CN" sz="2000"/>
            </a:p>
            <a:p>
              <a:r>
                <a:rPr lang="en-US" altLang="zh-CN" sz="2000"/>
                <a:t>0 0 0</a:t>
              </a:r>
              <a:endParaRPr lang="en-US" altLang="zh-CN" sz="2000"/>
            </a:p>
            <a:p>
              <a:r>
                <a:rPr lang="en-US" altLang="zh-CN" sz="2000"/>
                <a:t>k 0 0 </a:t>
              </a:r>
              <a:endParaRPr lang="en-US" altLang="zh-CN" sz="2000"/>
            </a:p>
          </p:txBody>
        </p:sp>
        <p:sp>
          <p:nvSpPr>
            <p:cNvPr id="27" name="左中括号 26"/>
            <p:cNvSpPr/>
            <p:nvPr/>
          </p:nvSpPr>
          <p:spPr>
            <a:xfrm>
              <a:off x="9363" y="3590"/>
              <a:ext cx="218" cy="118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8" name="右中括号 27"/>
            <p:cNvSpPr/>
            <p:nvPr/>
          </p:nvSpPr>
          <p:spPr>
            <a:xfrm>
              <a:off x="10854" y="3591"/>
              <a:ext cx="182" cy="119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mc:AlternateContent xmlns:mc="http://schemas.openxmlformats.org/markup-compatibility/2006">
        <mc:Choice xmlns:a14="http://schemas.microsoft.com/office/drawing/2010/main" Requires="a14">
          <p:sp>
            <p:nvSpPr>
              <p:cNvPr id="29" name="文本框 28"/>
              <p:cNvSpPr txBox="1"/>
              <p:nvPr/>
            </p:nvSpPr>
            <p:spPr>
              <a:xfrm>
                <a:off x="1475105" y="6749415"/>
                <a:ext cx="5810250" cy="377825"/>
              </a:xfrm>
              <a:prstGeom prst="rect">
                <a:avLst/>
              </a:prstGeom>
              <a:noFill/>
            </p:spPr>
            <p:txBody>
              <a:bodyPr wrap="none" rtlCol="0" anchor="t">
                <a:spAutoFit/>
              </a:bodyPr>
              <a:p>
                <a:r>
                  <a:rPr lang="zh-CN" altLang="en-US" sz="1600">
                    <a:sym typeface="+mn-ea"/>
                  </a:rPr>
                  <a:t>获得了所有所需阶数的距离</a:t>
                </a:r>
                <a14:m>
                  <m:oMath xmlns:m="http://schemas.openxmlformats.org/officeDocument/2006/math">
                    <m:sSup>
                      <m:sSupPr>
                        <m:ctrlPr>
                          <a:rPr lang="zh-CN" altLang="en-US" sz="1600"/>
                        </m:ctrlPr>
                      </m:sSupPr>
                      <m:e>
                        <m:r>
                          <a:rPr lang="zh-CN" altLang="en-US" sz="1600">
                            <a:latin typeface="DejaVu Math TeX Gyre" panose="02000503000000000000" charset="0"/>
                          </a:rPr>
                          <m:t>𝐷</m:t>
                        </m:r>
                      </m:e>
                      <m:sup>
                        <m:r>
                          <a:rPr lang="zh-CN" altLang="en-US" sz="1600">
                            <a:latin typeface="DejaVu Math TeX Gyre" panose="02000503000000000000" charset="0"/>
                          </a:rPr>
                          <m:t>𝑣</m:t>
                        </m:r>
                      </m:sup>
                    </m:sSup>
                  </m:oMath>
                </a14:m>
                <a:r>
                  <a:rPr lang="zh-CN" altLang="en-US" sz="1600">
                    <a:sym typeface="+mn-ea"/>
                  </a:rPr>
                  <a:t>后，定义高阶邻接矩阵 </a:t>
                </a:r>
                <a14:m>
                  <m:oMath xmlns:m="http://schemas.openxmlformats.org/officeDocument/2006/math">
                    <m:r>
                      <m:rPr>
                        <m:sty m:val="p"/>
                      </m:rPr>
                      <a:rPr lang="en-US" altLang="zh-CN" sz="1600">
                        <a:latin typeface="DejaVu Math TeX Gyre" panose="02000503000000000000" charset="0"/>
                        <a:cs typeface="DejaVu Math TeX Gyre" panose="02000503000000000000" charset="0"/>
                        <a:sym typeface="+mn-ea"/>
                      </a:rPr>
                      <m:t>S</m:t>
                    </m:r>
                  </m:oMath>
                </a14:m>
                <a:r>
                  <a:rPr lang="zh-CN" altLang="en-US" sz="1600">
                    <a:sym typeface="+mn-ea"/>
                  </a:rPr>
                  <a:t> 如下：</a:t>
                </a:r>
                <a:endParaRPr lang="zh-CN" altLang="en-US" sz="1600">
                  <a:latin typeface="STHeiti Light" panose="02010600040101010101" charset="-122"/>
                  <a:ea typeface="STHeiti Light" panose="02010600040101010101" charset="-122"/>
                  <a:cs typeface="STHeiti Light" panose="02010600040101010101" charset="-122"/>
                  <a:sym typeface="+mn-ea"/>
                </a:endParaRPr>
              </a:p>
            </p:txBody>
          </p:sp>
        </mc:Choice>
        <mc:Fallback>
          <p:sp>
            <p:nvSpPr>
              <p:cNvPr id="29" name="文本框 28"/>
              <p:cNvSpPr txBox="1">
                <a:spLocks noRot="1" noChangeAspect="1" noMove="1" noResize="1" noEditPoints="1" noAdjustHandles="1" noChangeArrowheads="1" noChangeShapeType="1" noTextEdit="1"/>
              </p:cNvSpPr>
              <p:nvPr/>
            </p:nvSpPr>
            <p:spPr>
              <a:xfrm>
                <a:off x="1475105" y="6749415"/>
                <a:ext cx="5810250" cy="377825"/>
              </a:xfrm>
              <a:prstGeom prst="rect">
                <a:avLst/>
              </a:prstGeom>
              <a:blipFill rotWithShape="1">
                <a:blip r:embed="rId8"/>
                <a:stretch>
                  <a:fillRect r="-109"/>
                </a:stretch>
              </a:blipFill>
            </p:spPr>
            <p:txBody>
              <a:bodyPr/>
              <a:lstStyle/>
              <a:p>
                <a:r>
                  <a:rPr lang="zh-CN" altLang="en-US">
                    <a:noFill/>
                  </a:rPr>
                  <a:t> </a:t>
                </a:r>
              </a:p>
            </p:txBody>
          </p:sp>
        </mc:Fallback>
      </mc:AlternateContent>
      <p:pic>
        <p:nvPicPr>
          <p:cNvPr id="30" name="334E55B0-647D-440b-865C-3EC943EB4CBC-25" descr="wpsoffice"/>
          <p:cNvPicPr>
            <a:picLocks noChangeAspect="1"/>
          </p:cNvPicPr>
          <p:nvPr/>
        </p:nvPicPr>
        <p:blipFill>
          <a:blip r:embed="rId9"/>
          <a:stretch>
            <a:fillRect/>
          </a:stretch>
        </p:blipFill>
        <p:spPr>
          <a:xfrm>
            <a:off x="5039995" y="7298055"/>
            <a:ext cx="2070100" cy="699135"/>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9521825" y="6316663"/>
                <a:ext cx="1385570" cy="347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en-US" altLang="zh-CN" sz="1600" b="0" u="none" strike="noStrike" cap="none" spc="0" normalizeH="0" baseline="0">
                    <a:ln>
                      <a:noFill/>
                    </a:ln>
                    <a:solidFill>
                      <a:schemeClr val="tx1">
                        <a:lumMod val="50000"/>
                        <a:lumOff val="50000"/>
                      </a:schemeClr>
                    </a:solidFill>
                    <a:effectLst/>
                    <a:uFillTx/>
                    <a:latin typeface="DejaVu Math TeX Gyre" panose="02000503000000000000" charset="0"/>
                    <a:ea typeface="+mn-ea"/>
                    <a:cs typeface="DejaVu Math TeX Gyre" panose="02000503000000000000" charset="0"/>
                    <a:sym typeface="Helvetica Neue Light" panose="02000503000000020004"/>
                  </a:rPr>
                  <a:t>B|A</a:t>
                </a:r>
                <a14:m>
                  <m:oMath xmlns:m="http://schemas.openxmlformats.org/officeDocument/2006/math">
                    <m:r>
                      <a:rPr kumimoji="0" lang="en-US" altLang="zh-CN" sz="1600" i="1" u="none" strike="noStrike" cap="none" spc="0" normalizeH="0" baseline="0">
                        <a:ln>
                          <a:noFill/>
                        </a:ln>
                        <a:solidFill>
                          <a:schemeClr val="tx1">
                            <a:lumMod val="50000"/>
                            <a:lumOff val="50000"/>
                          </a:schemeClr>
                        </a:solidFill>
                        <a:effectLst/>
                        <a:uFillTx/>
                        <a:latin typeface="DejaVu Math TeX Gyre" panose="02000503000000000000" charset="0"/>
                        <a:ea typeface="+mn-ea"/>
                        <a:cs typeface="DejaVu Math TeX Gyre" panose="02000503000000000000" charset="0"/>
                        <a:sym typeface="Helvetica Neue Light" panose="02000503000000020004"/>
                      </a:rPr>
                      <m:t>→</m:t>
                    </m:r>
                  </m:oMath>
                </a14:m>
                <a:r>
                  <a:rPr kumimoji="0" lang="en-US" altLang="zh-CN" sz="1600" b="0" u="none" strike="noStrike" cap="none" spc="0" normalizeH="0" baseline="0">
                    <a:ln>
                      <a:noFill/>
                    </a:ln>
                    <a:solidFill>
                      <a:schemeClr val="tx1">
                        <a:lumMod val="50000"/>
                        <a:lumOff val="50000"/>
                      </a:schemeClr>
                    </a:solidFill>
                    <a:effectLst/>
                    <a:uFillTx/>
                    <a:latin typeface="DejaVu Math TeX Gyre" panose="02000503000000000000" charset="0"/>
                    <a:ea typeface="+mn-ea"/>
                    <a:cs typeface="DejaVu Math TeX Gyre" panose="02000503000000000000" charset="0"/>
                    <a:sym typeface="Helvetica Neue Light" panose="02000503000000020004"/>
                  </a:rPr>
                  <a:t>C, w=k</a:t>
                </a:r>
                <a:endParaRPr kumimoji="0" lang="zh-CN" altLang="en-US" sz="1600" b="0" u="none" strike="noStrike" cap="none" spc="0" normalizeH="0" baseline="0">
                  <a:ln>
                    <a:noFill/>
                  </a:ln>
                  <a:solidFill>
                    <a:schemeClr val="tx1">
                      <a:lumMod val="50000"/>
                      <a:lumOff val="50000"/>
                    </a:schemeClr>
                  </a:solidFill>
                  <a:effectLst/>
                  <a:uFillTx/>
                  <a:latin typeface="DejaVu Math TeX Gyre" panose="02000503000000000000" charset="0"/>
                  <a:ea typeface="宋体" charset="0"/>
                  <a:cs typeface="DejaVu Math TeX Gyre" panose="02000503000000000000" charset="0"/>
                  <a:sym typeface="Helvetica Neue Light" panose="02000503000000020004"/>
                </a:endParaRPr>
              </a:p>
            </p:txBody>
          </p:sp>
        </mc:Choice>
        <mc:Fallback>
          <p:sp>
            <p:nvSpPr>
              <p:cNvPr id="7" name="文本框 6"/>
              <p:cNvSpPr txBox="1">
                <a:spLocks noRot="1" noChangeAspect="1" noMove="1" noResize="1" noEditPoints="1" noAdjustHandles="1" noChangeArrowheads="1" noChangeShapeType="1" noTextEdit="1"/>
              </p:cNvSpPr>
              <p:nvPr/>
            </p:nvSpPr>
            <p:spPr>
              <a:xfrm>
                <a:off x="9521825" y="6316663"/>
                <a:ext cx="1385570" cy="347345"/>
              </a:xfrm>
              <a:prstGeom prst="rect">
                <a:avLst/>
              </a:prstGeom>
              <a:blipFill rotWithShape="1">
                <a:blip r:embed="rId10"/>
                <a:stretch>
                  <a:fillRect t="-92" r="-1008" b="92"/>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p:cxnSp>
        <p:nvCxnSpPr>
          <p:cNvPr id="11" name="曲线连接符 10"/>
          <p:cNvCxnSpPr>
            <a:stCxn id="13" idx="2"/>
            <a:endCxn id="12" idx="2"/>
          </p:cNvCxnSpPr>
          <p:nvPr/>
        </p:nvCxnSpPr>
        <p:spPr>
          <a:xfrm rot="5400000" flipV="1">
            <a:off x="2799080" y="5455285"/>
            <a:ext cx="215900" cy="1319530"/>
          </a:xfrm>
          <a:prstGeom prst="curvedConnector2">
            <a:avLst/>
          </a:prstGeom>
          <a:noFill/>
          <a:ln w="12700" cap="flat">
            <a:solidFill>
              <a:srgbClr val="ABABAB"/>
            </a:solidFill>
            <a:prstDash val="sysDash"/>
            <a:miter lim="400000"/>
            <a:tailEnd type="arrow"/>
          </a:ln>
        </p:spPr>
        <p:style>
          <a:lnRef idx="0">
            <a:srgbClr val="FFFFFF"/>
          </a:lnRef>
          <a:fillRef idx="0">
            <a:srgbClr val="FFFFFF"/>
          </a:fillRef>
          <a:effectRef idx="0">
            <a:srgbClr val="FFFFFF"/>
          </a:effectRef>
          <a:fontRef idx="none"/>
        </p:style>
      </p:cxnSp>
      <p:sp>
        <p:nvSpPr>
          <p:cNvPr id="16" name="文本框 15"/>
          <p:cNvSpPr txBox="1"/>
          <p:nvPr/>
        </p:nvSpPr>
        <p:spPr>
          <a:xfrm>
            <a:off x="1372870" y="6343016"/>
            <a:ext cx="1995170" cy="285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en-US" altLang="zh-CN" sz="1200" b="0" u="none" strike="noStrike" cap="none" spc="0" normalizeH="0" baseline="0">
                <a:ln>
                  <a:noFill/>
                </a:ln>
                <a:solidFill>
                  <a:schemeClr val="tx1">
                    <a:lumMod val="50000"/>
                    <a:lumOff val="50000"/>
                  </a:schemeClr>
                </a:solidFill>
                <a:effectLst/>
                <a:uFillTx/>
                <a:latin typeface="DejaVu Math TeX Gyre" panose="02000503000000000000" charset="0"/>
                <a:ea typeface="+mn-ea"/>
                <a:cs typeface="DejaVu Math TeX Gyre" panose="02000503000000000000" charset="0"/>
                <a:sym typeface="Helvetica Neue Light" panose="02000503000000020004"/>
              </a:rPr>
              <a:t>2</a:t>
            </a:r>
            <a:r>
              <a:rPr kumimoji="0" lang="en-US" altLang="zh-CN" sz="1200" b="0" u="none" strike="noStrike" cap="none" spc="0" normalizeH="0" baseline="0">
                <a:ln>
                  <a:noFill/>
                </a:ln>
                <a:solidFill>
                  <a:schemeClr val="tx1">
                    <a:lumMod val="50000"/>
                    <a:lumOff val="50000"/>
                  </a:schemeClr>
                </a:solidFill>
                <a:effectLst/>
                <a:uFillTx/>
                <a:latin typeface="DejaVu Math TeX Gyre" panose="02000503000000000000" charset="0"/>
                <a:ea typeface="+mn-ea"/>
                <a:cs typeface="DejaVu Math TeX Gyre" panose="02000503000000000000" charset="0"/>
                <a:sym typeface="Helvetica Neue Light" panose="02000503000000020004"/>
              </a:rPr>
              <a:t>nd-order neighborhood</a:t>
            </a:r>
            <a:endParaRPr kumimoji="0" lang="en-US" altLang="zh-CN" sz="1200" b="0" u="none" strike="noStrike" cap="none" spc="0" normalizeH="0" baseline="0">
              <a:ln>
                <a:noFill/>
              </a:ln>
              <a:solidFill>
                <a:schemeClr val="tx1">
                  <a:lumMod val="50000"/>
                  <a:lumOff val="50000"/>
                </a:schemeClr>
              </a:solidFill>
              <a:effectLst/>
              <a:uFillTx/>
              <a:latin typeface="DejaVu Math TeX Gyre" panose="02000503000000000000" charset="0"/>
              <a:ea typeface="+mn-ea"/>
              <a:cs typeface="DejaVu Math TeX Gyre" panose="02000503000000000000" charset="0"/>
              <a:sym typeface="Helvetica Neue Light" panose="02000503000000020004"/>
            </a:endParaRPr>
          </a:p>
        </p:txBody>
      </p:sp>
      <p:sp>
        <p:nvSpPr>
          <p:cNvPr id="32" name="文本框 31"/>
          <p:cNvSpPr txBox="1"/>
          <p:nvPr/>
        </p:nvSpPr>
        <p:spPr>
          <a:xfrm>
            <a:off x="2397760" y="5154295"/>
            <a:ext cx="246380" cy="285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en-US" altLang="zh-CN" sz="1200" b="0" u="none" strike="noStrike" cap="none" spc="0" normalizeH="0" baseline="0">
                <a:ln>
                  <a:noFill/>
                </a:ln>
                <a:solidFill>
                  <a:schemeClr val="tx1">
                    <a:lumMod val="50000"/>
                    <a:lumOff val="50000"/>
                  </a:schemeClr>
                </a:solidFill>
                <a:effectLst/>
                <a:uFillTx/>
                <a:latin typeface="DejaVu Math TeX Gyre" panose="02000503000000000000" charset="0"/>
                <a:ea typeface="+mn-ea"/>
                <a:cs typeface="DejaVu Math TeX Gyre" panose="02000503000000000000" charset="0"/>
                <a:sym typeface="Helvetica Neue Light" panose="02000503000000020004"/>
              </a:rPr>
              <a:t>m</a:t>
            </a:r>
            <a:endParaRPr kumimoji="0" lang="en-US" altLang="zh-CN" sz="1200" b="0" u="none" strike="noStrike" cap="none" spc="0" normalizeH="0" baseline="0">
              <a:ln>
                <a:noFill/>
              </a:ln>
              <a:solidFill>
                <a:schemeClr val="tx1">
                  <a:lumMod val="50000"/>
                  <a:lumOff val="50000"/>
                </a:schemeClr>
              </a:solidFill>
              <a:effectLst/>
              <a:uFillTx/>
              <a:latin typeface="DejaVu Math TeX Gyre" panose="02000503000000000000" charset="0"/>
              <a:ea typeface="+mn-ea"/>
              <a:cs typeface="DejaVu Math TeX Gyre" panose="02000503000000000000" charset="0"/>
              <a:sym typeface="Helvetica Neue Light" panose="02000503000000020004"/>
            </a:endParaRPr>
          </a:p>
        </p:txBody>
      </p:sp>
      <p:sp>
        <p:nvSpPr>
          <p:cNvPr id="33" name="文本框 32"/>
          <p:cNvSpPr txBox="1"/>
          <p:nvPr/>
        </p:nvSpPr>
        <p:spPr>
          <a:xfrm>
            <a:off x="3566795" y="5403215"/>
            <a:ext cx="246380" cy="285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en-US" altLang="zh-CN" sz="1200" b="0" u="none" strike="noStrike" cap="none" spc="0" normalizeH="0" baseline="0">
                <a:ln>
                  <a:noFill/>
                </a:ln>
                <a:solidFill>
                  <a:schemeClr val="tx1">
                    <a:lumMod val="50000"/>
                    <a:lumOff val="50000"/>
                  </a:schemeClr>
                </a:solidFill>
                <a:effectLst/>
                <a:uFillTx/>
                <a:latin typeface="DejaVu Math TeX Gyre" panose="02000503000000000000" charset="0"/>
                <a:ea typeface="+mn-ea"/>
                <a:cs typeface="DejaVu Math TeX Gyre" panose="02000503000000000000" charset="0"/>
                <a:sym typeface="Helvetica Neue Light" panose="02000503000000020004"/>
              </a:rPr>
              <a:t>n</a:t>
            </a:r>
            <a:endParaRPr kumimoji="0" lang="en-US" altLang="zh-CN" sz="1200" b="0" u="none" strike="noStrike" cap="none" spc="0" normalizeH="0" baseline="0">
              <a:ln>
                <a:noFill/>
              </a:ln>
              <a:solidFill>
                <a:schemeClr val="tx1">
                  <a:lumMod val="50000"/>
                  <a:lumOff val="50000"/>
                </a:schemeClr>
              </a:solidFill>
              <a:effectLst/>
              <a:uFillTx/>
              <a:latin typeface="DejaVu Math TeX Gyre" panose="02000503000000000000" charset="0"/>
              <a:ea typeface="+mn-ea"/>
              <a:cs typeface="DejaVu Math TeX Gyre" panose="02000503000000000000" charset="0"/>
              <a:sym typeface="Helvetica Neue Light" panose="02000503000000020004"/>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a:t>利用矩阵分解法获取网络</a:t>
            </a:r>
            <a:r>
              <a:rPr lang="zh-CN"/>
              <a:t>嵌入</a:t>
            </a:r>
            <a:endParaRPr lang="zh-CN"/>
          </a:p>
        </p:txBody>
      </p:sp>
      <p:sp>
        <p:nvSpPr>
          <p:cNvPr id="147" name="更多“人工智能&amp;复杂系统”的知识，请关注官网：pattern.swarma.org"/>
          <p:cNvSpPr txBox="1"/>
          <p:nvPr/>
        </p:nvSpPr>
        <p:spPr>
          <a:xfrm>
            <a:off x="369422" y="8821421"/>
            <a:ext cx="12255501" cy="378460"/>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19" name="灯片编号占位符 3"/>
          <p:cNvSpPr>
            <a:spLocks noGrp="1"/>
          </p:cNvSpPr>
          <p:nvPr/>
        </p:nvSpPr>
        <p:spPr>
          <a:xfrm>
            <a:off x="8660129" y="852455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
        <p:nvSpPr>
          <p:cNvPr id="6" name="文本框 5"/>
          <p:cNvSpPr txBox="1"/>
          <p:nvPr/>
        </p:nvSpPr>
        <p:spPr>
          <a:xfrm>
            <a:off x="885825" y="2573020"/>
            <a:ext cx="9086215" cy="368300"/>
          </a:xfrm>
          <a:prstGeom prst="rect">
            <a:avLst/>
          </a:prstGeom>
          <a:noFill/>
        </p:spPr>
        <p:txBody>
          <a:bodyPr wrap="square" rtlCol="0">
            <a:spAutoFit/>
          </a:bodyPr>
          <a:p>
            <a:pPr algn="l"/>
            <a:r>
              <a:rPr lang="zh-CN" altLang="en-US" sz="1800"/>
              <a:t>最后是基于矩阵分解法的网络嵌入的基本操作：定义损失函数目标：</a:t>
            </a:r>
            <a:endParaRPr lang="zh-CN" altLang="en-US" sz="1800"/>
          </a:p>
        </p:txBody>
      </p:sp>
      <p:pic>
        <p:nvPicPr>
          <p:cNvPr id="7" name="334E55B0-647D-440b-865C-3EC943EB4CBC-26" descr="wpsoffice"/>
          <p:cNvPicPr>
            <a:picLocks noChangeAspect="1"/>
          </p:cNvPicPr>
          <p:nvPr/>
        </p:nvPicPr>
        <p:blipFill>
          <a:blip r:embed="rId3"/>
          <a:stretch>
            <a:fillRect/>
          </a:stretch>
        </p:blipFill>
        <p:spPr>
          <a:xfrm>
            <a:off x="4212590" y="3156585"/>
            <a:ext cx="2433320" cy="297180"/>
          </a:xfrm>
          <a:prstGeom prst="rect">
            <a:avLst/>
          </a:prstGeom>
        </p:spPr>
      </p:pic>
      <p:sp>
        <p:nvSpPr>
          <p:cNvPr id="8" name="文本框 7"/>
          <p:cNvSpPr txBox="1"/>
          <p:nvPr/>
        </p:nvSpPr>
        <p:spPr>
          <a:xfrm>
            <a:off x="885825" y="3782695"/>
            <a:ext cx="7891780" cy="368300"/>
          </a:xfrm>
          <a:prstGeom prst="rect">
            <a:avLst/>
          </a:prstGeom>
          <a:noFill/>
        </p:spPr>
        <p:txBody>
          <a:bodyPr wrap="square" rtlCol="0">
            <a:spAutoFit/>
          </a:bodyPr>
          <a:p>
            <a:pPr algn="l"/>
            <a:r>
              <a:rPr lang="zh-CN" altLang="en-US" sz="1800"/>
              <a:t>为了与其他baseline进行对比，且</a:t>
            </a:r>
            <a:r>
              <a:rPr lang="zh-CN" altLang="en-US" sz="1800">
                <a:solidFill>
                  <a:srgbClr val="FF0000"/>
                </a:solidFill>
              </a:rPr>
              <a:t>不引入非线性计算</a:t>
            </a:r>
            <a:r>
              <a:rPr lang="zh-CN" altLang="en-US" sz="1800"/>
              <a:t>，这里使用SVD分解法：</a:t>
            </a:r>
            <a:endParaRPr lang="zh-CN" altLang="en-US" sz="1800">
              <a:latin typeface="+mj-cs"/>
              <a:ea typeface="STHeiti Light" panose="02010600040101010101" charset="-122"/>
              <a:cs typeface="+mj-cs"/>
            </a:endParaRPr>
          </a:p>
        </p:txBody>
      </p:sp>
      <p:pic>
        <p:nvPicPr>
          <p:cNvPr id="2" name="334E55B0-647D-440b-865C-3EC943EB4CBC-27" descr="wpsoffice"/>
          <p:cNvPicPr>
            <a:picLocks noChangeAspect="1"/>
          </p:cNvPicPr>
          <p:nvPr/>
        </p:nvPicPr>
        <p:blipFill>
          <a:blip r:embed="rId4"/>
          <a:stretch>
            <a:fillRect/>
          </a:stretch>
        </p:blipFill>
        <p:spPr>
          <a:xfrm>
            <a:off x="4679950" y="4342765"/>
            <a:ext cx="1499235" cy="242570"/>
          </a:xfrm>
          <a:prstGeom prst="rect">
            <a:avLst/>
          </a:prstGeom>
        </p:spPr>
      </p:pic>
      <p:sp>
        <p:nvSpPr>
          <p:cNvPr id="3" name="文本框 2"/>
          <p:cNvSpPr txBox="1"/>
          <p:nvPr/>
        </p:nvSpPr>
        <p:spPr>
          <a:xfrm>
            <a:off x="885825" y="4897120"/>
            <a:ext cx="8832215" cy="368300"/>
          </a:xfrm>
          <a:prstGeom prst="rect">
            <a:avLst/>
          </a:prstGeom>
          <a:noFill/>
        </p:spPr>
        <p:txBody>
          <a:bodyPr wrap="square" rtlCol="0">
            <a:spAutoFit/>
          </a:bodyPr>
          <a:p>
            <a:pPr algn="l"/>
            <a:r>
              <a:rPr lang="zh-CN" altLang="en-US" sz="1800"/>
              <a:t>因为通常情况下网络的规模是很大的，所以使用截断SVD来近似表示S：</a:t>
            </a:r>
            <a:endParaRPr lang="zh-CN" altLang="en-US" sz="1800"/>
          </a:p>
        </p:txBody>
      </p:sp>
      <p:pic>
        <p:nvPicPr>
          <p:cNvPr id="4" name="334E55B0-647D-440b-865C-3EC943EB4CBC-28" descr="wpsoffice"/>
          <p:cNvPicPr>
            <a:picLocks noChangeAspect="1"/>
          </p:cNvPicPr>
          <p:nvPr/>
        </p:nvPicPr>
        <p:blipFill>
          <a:blip r:embed="rId5"/>
          <a:stretch>
            <a:fillRect/>
          </a:stretch>
        </p:blipFill>
        <p:spPr>
          <a:xfrm>
            <a:off x="4601210" y="5474335"/>
            <a:ext cx="1656715" cy="318135"/>
          </a:xfrm>
          <a:prstGeom prst="rect">
            <a:avLst/>
          </a:prstGeom>
        </p:spPr>
      </p:pic>
      <p:sp>
        <p:nvSpPr>
          <p:cNvPr id="13" name="文本框 12"/>
          <p:cNvSpPr txBox="1"/>
          <p:nvPr/>
        </p:nvSpPr>
        <p:spPr>
          <a:xfrm>
            <a:off x="885825" y="6115685"/>
            <a:ext cx="4409440" cy="368300"/>
          </a:xfrm>
          <a:prstGeom prst="rect">
            <a:avLst/>
          </a:prstGeom>
          <a:noFill/>
        </p:spPr>
        <p:txBody>
          <a:bodyPr wrap="square" rtlCol="0" anchor="t">
            <a:spAutoFit/>
          </a:bodyPr>
          <a:p>
            <a:pPr algn="l"/>
            <a:r>
              <a:rPr lang="zh-CN" altLang="en-US" sz="1800"/>
              <a:t>然后可以通过以下方程得到嵌入向量：</a:t>
            </a:r>
            <a:endParaRPr lang="zh-CN" altLang="en-US" sz="1800">
              <a:latin typeface="+mj-cs"/>
              <a:ea typeface="STHeiti Light" panose="02010600040101010101" charset="-122"/>
            </a:endParaRPr>
          </a:p>
        </p:txBody>
      </p:sp>
      <p:pic>
        <p:nvPicPr>
          <p:cNvPr id="14" name="334E55B0-647D-440b-865C-3EC943EB4CBC-29" descr="wpsoffice"/>
          <p:cNvPicPr>
            <a:picLocks noChangeAspect="1"/>
          </p:cNvPicPr>
          <p:nvPr/>
        </p:nvPicPr>
        <p:blipFill>
          <a:blip r:embed="rId6"/>
          <a:stretch>
            <a:fillRect/>
          </a:stretch>
        </p:blipFill>
        <p:spPr>
          <a:xfrm>
            <a:off x="2508885" y="6680200"/>
            <a:ext cx="1419860" cy="297815"/>
          </a:xfrm>
          <a:prstGeom prst="rect">
            <a:avLst/>
          </a:prstGeom>
        </p:spPr>
      </p:pic>
      <p:pic>
        <p:nvPicPr>
          <p:cNvPr id="15" name="334E55B0-647D-440b-865C-3EC943EB4CBC-30" descr="wpsoffice"/>
          <p:cNvPicPr>
            <a:picLocks noChangeAspect="1"/>
          </p:cNvPicPr>
          <p:nvPr/>
        </p:nvPicPr>
        <p:blipFill>
          <a:blip r:embed="rId7"/>
          <a:stretch>
            <a:fillRect/>
          </a:stretch>
        </p:blipFill>
        <p:spPr>
          <a:xfrm>
            <a:off x="5900420" y="6678295"/>
            <a:ext cx="1715770" cy="33147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885825" y="7280910"/>
                <a:ext cx="5552440" cy="414020"/>
              </a:xfrm>
              <a:prstGeom prst="rect">
                <a:avLst/>
              </a:prstGeom>
              <a:noFill/>
            </p:spPr>
            <p:txBody>
              <a:bodyPr wrap="square" rtlCol="0" anchor="t">
                <a:spAutoFit/>
              </a:bodyPr>
              <a:p>
                <a:pPr algn="l"/>
                <a:r>
                  <a:rPr lang="zh-CN" altLang="en-US" sz="1800"/>
                  <a:t>为了不失一般性，我们用</a:t>
                </a:r>
                <a14:m>
                  <m:oMath xmlns:m="http://schemas.openxmlformats.org/officeDocument/2006/math">
                    <m:sSup>
                      <m:sSupPr>
                        <m:ctrlPr>
                          <a:rPr lang="zh-CN" altLang="en-US" sz="1800"/>
                        </m:ctrlPr>
                      </m:sSupPr>
                      <m:e>
                        <m:r>
                          <a:rPr lang="zh-CN" altLang="en-US" sz="1800">
                            <a:latin typeface="DejaVu Math TeX Gyre" panose="02000503000000000000" charset="0"/>
                          </a:rPr>
                          <m:t>𝑈</m:t>
                        </m:r>
                      </m:e>
                      <m:sup>
                        <m:r>
                          <a:rPr lang="zh-CN" altLang="en-US" sz="1800">
                            <a:latin typeface="DejaVu Math TeX Gyre" panose="02000503000000000000" charset="0"/>
                          </a:rPr>
                          <m:t>∗</m:t>
                        </m:r>
                      </m:sup>
                    </m:sSup>
                  </m:oMath>
                </a14:m>
                <a:r>
                  <a:rPr lang="zh-CN" altLang="en-US" sz="1800"/>
                  <a:t>作为嵌入矩阵。</a:t>
                </a:r>
                <a:endParaRPr lang="zh-CN" altLang="en-US" sz="1800"/>
              </a:p>
            </p:txBody>
          </p:sp>
        </mc:Choice>
        <mc:Fallback>
          <p:sp>
            <p:nvSpPr>
              <p:cNvPr id="5" name="文本框 4"/>
              <p:cNvSpPr txBox="1">
                <a:spLocks noRot="1" noChangeAspect="1" noMove="1" noResize="1" noEditPoints="1" noAdjustHandles="1" noChangeArrowheads="1" noChangeShapeType="1" noTextEdit="1"/>
              </p:cNvSpPr>
              <p:nvPr/>
            </p:nvSpPr>
            <p:spPr>
              <a:xfrm>
                <a:off x="885825" y="7280910"/>
                <a:ext cx="5552440" cy="414020"/>
              </a:xfrm>
              <a:prstGeom prst="rect">
                <a:avLst/>
              </a:prstGeom>
              <a:blipFill rotWithShape="1">
                <a:blip r:embed="rId8"/>
                <a:stretch>
                  <a:fillRect/>
                </a:stretch>
              </a:blipFill>
            </p:spPr>
            <p:txBody>
              <a:bodyPr/>
              <a:lstStyle/>
              <a:p>
                <a:r>
                  <a:rPr lang="zh-CN" altLang="en-US">
                    <a:noFill/>
                  </a:rPr>
                  <a:t> </a:t>
                </a:r>
              </a:p>
            </p:txBody>
          </p:sp>
        </mc:Fallback>
      </mc:AlternateContent>
      <p:pic>
        <p:nvPicPr>
          <p:cNvPr id="12" name="图片 11" descr="v2-266a4ee86e01f67ab2b2f594eb3b9365_1200x500.jpg"/>
          <p:cNvPicPr>
            <a:picLocks noChangeAspect="1"/>
          </p:cNvPicPr>
          <p:nvPr/>
        </p:nvPicPr>
        <p:blipFill>
          <a:blip r:embed="rId9"/>
          <a:srcRect l="49967" t="11667" r="16305" b="5348"/>
          <a:stretch>
            <a:fillRect/>
          </a:stretch>
        </p:blipFill>
        <p:spPr>
          <a:xfrm>
            <a:off x="9543415" y="6136005"/>
            <a:ext cx="1976755" cy="1764030"/>
          </a:xfrm>
          <a:prstGeom prst="rect">
            <a:avLst/>
          </a:prstGeom>
        </p:spPr>
      </p:pic>
      <p:pic>
        <p:nvPicPr>
          <p:cNvPr id="17" name="图片 16" descr="v2-266a4ee86e01f67ab2b2f594eb3b9365_1200x500.jpg"/>
          <p:cNvPicPr>
            <a:picLocks noChangeAspect="1"/>
          </p:cNvPicPr>
          <p:nvPr/>
        </p:nvPicPr>
        <p:blipFill>
          <a:blip r:embed="rId9"/>
          <a:srcRect l="18473" t="11667" r="56868" b="5348"/>
          <a:stretch>
            <a:fillRect/>
          </a:stretch>
        </p:blipFill>
        <p:spPr>
          <a:xfrm>
            <a:off x="9629775" y="2403475"/>
            <a:ext cx="1744980" cy="2129790"/>
          </a:xfrm>
          <a:prstGeom prst="rect">
            <a:avLst/>
          </a:prstGeom>
        </p:spPr>
      </p:pic>
      <p:sp>
        <p:nvSpPr>
          <p:cNvPr id="18" name="下箭头 17"/>
          <p:cNvSpPr/>
          <p:nvPr/>
        </p:nvSpPr>
        <p:spPr>
          <a:xfrm>
            <a:off x="10317480" y="4711700"/>
            <a:ext cx="399415" cy="1425575"/>
          </a:xfrm>
          <a:prstGeom prst="downArrow">
            <a:avLst/>
          </a:prstGeom>
          <a:ln>
            <a:solidFill>
              <a:srgbClr val="207C93"/>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基础信息"/>
          <p:cNvSpPr txBox="1"/>
          <p:nvPr>
            <p:ph type="title"/>
          </p:nvPr>
        </p:nvSpPr>
        <p:spPr>
          <a:prstGeom prst="rect">
            <a:avLst/>
          </a:prstGeom>
        </p:spPr>
        <p:txBody>
          <a:bodyPr/>
          <a:lstStyle/>
          <a:p>
            <a:r>
              <a:rPr lang="zh-CN"/>
              <a:t>嵌入算法实验</a:t>
            </a:r>
            <a:endParaRPr lang="zh-CN"/>
          </a:p>
        </p:txBody>
      </p:sp>
      <p:pic>
        <p:nvPicPr>
          <p:cNvPr id="14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4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2" name="文本框 1"/>
          <p:cNvSpPr txBox="1"/>
          <p:nvPr/>
        </p:nvSpPr>
        <p:spPr>
          <a:xfrm>
            <a:off x="571500" y="2140585"/>
            <a:ext cx="1002030" cy="3784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Datasets</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p:txBody>
      </p:sp>
      <p:pic>
        <p:nvPicPr>
          <p:cNvPr id="4" name="图片 3"/>
          <p:cNvPicPr>
            <a:picLocks noChangeAspect="1"/>
          </p:cNvPicPr>
          <p:nvPr/>
        </p:nvPicPr>
        <p:blipFill>
          <a:blip r:embed="rId3"/>
          <a:stretch>
            <a:fillRect/>
          </a:stretch>
        </p:blipFill>
        <p:spPr>
          <a:xfrm>
            <a:off x="1753870" y="2160270"/>
            <a:ext cx="4314825" cy="1819275"/>
          </a:xfrm>
          <a:prstGeom prst="rect">
            <a:avLst/>
          </a:prstGeom>
        </p:spPr>
      </p:pic>
      <p:sp>
        <p:nvSpPr>
          <p:cNvPr id="5" name="文本框 4"/>
          <p:cNvSpPr txBox="1"/>
          <p:nvPr/>
        </p:nvSpPr>
        <p:spPr>
          <a:xfrm>
            <a:off x="6914515" y="2644775"/>
            <a:ext cx="3530600" cy="3784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584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衡量高阶网络和一阶网络的差异：</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p:txBody>
      </p:sp>
      <p:pic>
        <p:nvPicPr>
          <p:cNvPr id="6" name="334E55B0-647D-440b-865C-3EC943EB4CBC-24" descr="wpsoffice"/>
          <p:cNvPicPr>
            <a:picLocks noChangeAspect="1"/>
          </p:cNvPicPr>
          <p:nvPr/>
        </p:nvPicPr>
        <p:blipFill>
          <a:blip r:embed="rId4"/>
          <a:stretch>
            <a:fillRect/>
          </a:stretch>
        </p:blipFill>
        <p:spPr>
          <a:xfrm>
            <a:off x="8086725" y="3220720"/>
            <a:ext cx="1185545" cy="379730"/>
          </a:xfrm>
          <a:prstGeom prst="rect">
            <a:avLst/>
          </a:prstGeom>
        </p:spPr>
      </p:pic>
      <p:pic>
        <p:nvPicPr>
          <p:cNvPr id="7" name="图片 6"/>
          <p:cNvPicPr>
            <a:picLocks noChangeAspect="1"/>
          </p:cNvPicPr>
          <p:nvPr/>
        </p:nvPicPr>
        <p:blipFill>
          <a:blip r:embed="rId5"/>
          <a:srcRect r="50414"/>
          <a:stretch>
            <a:fillRect/>
          </a:stretch>
        </p:blipFill>
        <p:spPr>
          <a:xfrm>
            <a:off x="2041525" y="4032885"/>
            <a:ext cx="2963545" cy="2526030"/>
          </a:xfrm>
          <a:prstGeom prst="rect">
            <a:avLst/>
          </a:prstGeom>
        </p:spPr>
      </p:pic>
      <p:pic>
        <p:nvPicPr>
          <p:cNvPr id="8" name="图片 7"/>
          <p:cNvPicPr>
            <a:picLocks noChangeAspect="1"/>
          </p:cNvPicPr>
          <p:nvPr/>
        </p:nvPicPr>
        <p:blipFill>
          <a:blip r:embed="rId6"/>
          <a:stretch>
            <a:fillRect/>
          </a:stretch>
        </p:blipFill>
        <p:spPr>
          <a:xfrm>
            <a:off x="6236970" y="4104640"/>
            <a:ext cx="4890135" cy="2364740"/>
          </a:xfrm>
          <a:prstGeom prst="rect">
            <a:avLst/>
          </a:prstGeom>
        </p:spPr>
      </p:pic>
      <p:pic>
        <p:nvPicPr>
          <p:cNvPr id="9" name="图片 8"/>
          <p:cNvPicPr>
            <a:picLocks noChangeAspect="1"/>
          </p:cNvPicPr>
          <p:nvPr/>
        </p:nvPicPr>
        <p:blipFill>
          <a:blip r:embed="rId7"/>
          <a:stretch>
            <a:fillRect/>
          </a:stretch>
        </p:blipFill>
        <p:spPr>
          <a:xfrm>
            <a:off x="7870825" y="6605905"/>
            <a:ext cx="3133090" cy="2672080"/>
          </a:xfrm>
          <a:prstGeom prst="rect">
            <a:avLst/>
          </a:prstGeom>
        </p:spPr>
      </p:pic>
      <p:pic>
        <p:nvPicPr>
          <p:cNvPr id="10" name="图片 9"/>
          <p:cNvPicPr>
            <a:picLocks noChangeAspect="1"/>
          </p:cNvPicPr>
          <p:nvPr/>
        </p:nvPicPr>
        <p:blipFill>
          <a:blip r:embed="rId8"/>
          <a:stretch>
            <a:fillRect/>
          </a:stretch>
        </p:blipFill>
        <p:spPr>
          <a:xfrm>
            <a:off x="1898015" y="6678295"/>
            <a:ext cx="4700905" cy="2565400"/>
          </a:xfrm>
          <a:prstGeom prst="rect">
            <a:avLst/>
          </a:prstGeom>
        </p:spPr>
      </p:pic>
      <p:sp>
        <p:nvSpPr>
          <p:cNvPr id="19" name="灯片编号占位符 3"/>
          <p:cNvSpPr>
            <a:spLocks noGrp="1"/>
          </p:cNvSpPr>
          <p:nvPr/>
        </p:nvSpPr>
        <p:spPr>
          <a:xfrm>
            <a:off x="8660129" y="8524558"/>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fld>
            <a:endParaRPr lang="zh-CN" altLang="en-US"/>
          </a:p>
        </p:txBody>
      </p:sp>
      <p:sp>
        <p:nvSpPr>
          <p:cNvPr id="11" name="文本框 10"/>
          <p:cNvSpPr txBox="1"/>
          <p:nvPr/>
        </p:nvSpPr>
        <p:spPr>
          <a:xfrm>
            <a:off x="5542915" y="4286250"/>
            <a:ext cx="316865" cy="19786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eaVert" wrap="squar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链路预测</a:t>
            </a:r>
            <a:endParaRPr kumimoji="0" lang="zh-CN" altLang="en-US" sz="14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endParaRPr>
          </a:p>
        </p:txBody>
      </p:sp>
      <p:sp>
        <p:nvSpPr>
          <p:cNvPr id="12" name="文本框 11"/>
          <p:cNvSpPr txBox="1"/>
          <p:nvPr/>
        </p:nvSpPr>
        <p:spPr>
          <a:xfrm>
            <a:off x="7078345" y="6750050"/>
            <a:ext cx="316865" cy="22377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eaVert" wrap="square" lIns="50800" tIns="50800" rIns="50800" bIns="50800" numCol="1" spcCol="38100" rtlCol="0" anchor="ctr" forceAA="0" upright="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rPr>
              <a:t>节点分类可视化</a:t>
            </a:r>
            <a:endParaRPr kumimoji="0" lang="zh-CN" altLang="en-US" sz="1400" b="0" i="0" u="none" strike="noStrike" cap="none" spc="0" normalizeH="0" baseline="0">
              <a:ln>
                <a:noFill/>
              </a:ln>
              <a:solidFill>
                <a:schemeClr val="tx1">
                  <a:lumMod val="50000"/>
                  <a:lumOff val="50000"/>
                </a:schemeClr>
              </a:solidFill>
              <a:effectLst/>
              <a:uFillTx/>
              <a:latin typeface="+mn-lt"/>
              <a:ea typeface="+mn-ea"/>
              <a:cs typeface="+mn-cs"/>
              <a:sym typeface="Helvetica Neue Light" panose="02000503000000020004"/>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73"/>
          <p:cNvSpPr txBox="1"/>
          <p:nvPr>
            <p:ph type="title"/>
          </p:nvPr>
        </p:nvSpPr>
        <p:spPr>
          <a:prstGeom prst="rect">
            <a:avLst/>
          </a:prstGeom>
        </p:spPr>
        <p:txBody>
          <a:bodyPr/>
          <a:lstStyle/>
          <a:p>
            <a:r>
              <a:rPr lang="zh-CN"/>
              <a:t>参考</a:t>
            </a:r>
            <a:r>
              <a:rPr lang="zh-CN"/>
              <a:t>文献</a:t>
            </a:r>
            <a:endParaRPr lang="zh-CN"/>
          </a:p>
        </p:txBody>
      </p:sp>
      <p:sp>
        <p:nvSpPr>
          <p:cNvPr id="257" name="更多“人工智能&amp;复杂系统”的知识，请关注官网：pattern.swarma.org"/>
          <p:cNvSpPr txBox="1"/>
          <p:nvPr/>
        </p:nvSpPr>
        <p:spPr>
          <a:xfrm>
            <a:off x="369422" y="8800288"/>
            <a:ext cx="12255501" cy="420724"/>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258"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259"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sp>
        <p:nvSpPr>
          <p:cNvPr id="3" name="文本框 2"/>
          <p:cNvSpPr txBox="1"/>
          <p:nvPr/>
        </p:nvSpPr>
        <p:spPr>
          <a:xfrm>
            <a:off x="597535" y="2068830"/>
            <a:ext cx="11728450" cy="71494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anchorCtr="0" forceAA="0" upright="0">
            <a:spAutoFit/>
          </a:bodyPr>
          <a:p>
            <a:pPr marL="342900" marR="0" indent="-342900" algn="l" defTabSz="584200" rtl="0" eaLnBrk="1">
              <a:lnSpc>
                <a:spcPct val="100000"/>
              </a:lnSpc>
              <a:spcBef>
                <a:spcPts val="0"/>
              </a:spcBef>
              <a:spcAft>
                <a:spcPts val="1200"/>
              </a:spcAft>
              <a:buClrTx/>
              <a:buSzTx/>
              <a:buFontTx/>
              <a:buAutoNum type="arabicPeriod"/>
            </a:pP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Kaluza, P., Kölzsch, A., Gastner, M. T. &amp; Blasius, B. The complex network of global cargo ship movements. J. R. Soc. Interface 7, 1093–1103 (2010).</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a:p>
            <a:pPr marL="342900" marR="0" indent="-342900" algn="l" defTabSz="584200" rtl="0" eaLnBrk="1">
              <a:lnSpc>
                <a:spcPct val="100000"/>
              </a:lnSpc>
              <a:spcBef>
                <a:spcPts val="0"/>
              </a:spcBef>
              <a:spcAft>
                <a:spcPts val="1200"/>
              </a:spcAft>
              <a:buClrTx/>
              <a:buSzTx/>
              <a:buFontTx/>
              <a:buAutoNum type="arabicPeriod"/>
            </a:pP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Keller, R. P., Drake, J. M., Drew, M. B. &amp; Lodge, D. M. Linking environmental conditions and ship movements to estimate invasive species transport across the global shipping network: Estimating ship-based invasions of global ports. Divers. Distrib. 17, 93–102 (2011).</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a:p>
            <a:pPr marL="342900" marR="0" indent="-342900" algn="l" defTabSz="584200" rtl="0" eaLnBrk="1">
              <a:lnSpc>
                <a:spcPct val="100000"/>
              </a:lnSpc>
              <a:spcBef>
                <a:spcPts val="0"/>
              </a:spcBef>
              <a:spcAft>
                <a:spcPts val="1200"/>
              </a:spcAft>
              <a:buClrTx/>
              <a:buSzTx/>
              <a:buFontTx/>
              <a:buAutoNum type="arabicPeriod"/>
            </a:pPr>
            <a:r>
              <a:rPr lang="zh-CN" altLang="en-US" sz="1800">
                <a:sym typeface="+mn-ea"/>
              </a:rPr>
              <a:t>Rosas, F. E., Mediano, P. A. M., Luppi, A. I., Varley, T. F., Lizier, J. T., Stramaglia, S., Jensen, H. J., &amp; Marinazzo, D. (2022). Disentangling high-order mechanisms and high-order behaviours in complex systems. Nature Physics, 18(5), 476–477. </a:t>
            </a:r>
            <a:endParaRPr lang="zh-CN" altLang="en-US" sz="1800"/>
          </a:p>
          <a:p>
            <a:pPr marL="342900" marR="0" indent="-342900" algn="l" defTabSz="584200" rtl="0" eaLnBrk="1">
              <a:lnSpc>
                <a:spcPct val="100000"/>
              </a:lnSpc>
              <a:spcBef>
                <a:spcPts val="0"/>
              </a:spcBef>
              <a:spcAft>
                <a:spcPts val="1200"/>
              </a:spcAft>
              <a:buClrTx/>
              <a:buSzTx/>
              <a:buFontTx/>
              <a:buAutoNum type="arabicPeriod"/>
            </a:pPr>
            <a:r>
              <a:rPr kumimoji="0" lang="en-US" altLang="zh-CN" sz="1800" b="0" i="0" u="none" strike="noStrike" cap="none" spc="0" normalizeH="0" baseline="0">
                <a:ln>
                  <a:noFill/>
                </a:ln>
                <a:solidFill>
                  <a:srgbClr val="000000"/>
                </a:solidFill>
                <a:effectLst/>
                <a:uFillTx/>
                <a:latin typeface="+mn-lt"/>
                <a:ea typeface="+mn-ea"/>
                <a:cs typeface="+mn-cs"/>
                <a:sym typeface="Helvetica Neue Light" panose="02000503000000020004"/>
              </a:rPr>
              <a:t>S</a:t>
            </a:r>
            <a:r>
              <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rPr>
              <a:t>eebens, H., Gastner, M. T. &amp; Blasius, B. The risk of marine bioinvasion caused by global shipping. Ecol. Lett. 16, 782–790 (2013).</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a:p>
            <a:pPr marL="342900" marR="0" indent="-342900" algn="l" defTabSz="584200" rtl="0" eaLnBrk="1">
              <a:lnSpc>
                <a:spcPct val="100000"/>
              </a:lnSpc>
              <a:spcBef>
                <a:spcPts val="0"/>
              </a:spcBef>
              <a:spcAft>
                <a:spcPts val="1200"/>
              </a:spcAft>
              <a:buClrTx/>
              <a:buSzTx/>
              <a:buFontTx/>
              <a:buAutoNum type="arabicPeriod"/>
            </a:pPr>
            <a:r>
              <a:rPr lang="zh-CN" altLang="en-US" sz="1800">
                <a:solidFill>
                  <a:schemeClr val="tx1"/>
                </a:solidFill>
                <a:sym typeface="+mn-ea"/>
              </a:rPr>
              <a:t>Saebi, M., Xu, J., Grey, E. K., Lodge, D. M., Corbett, J. J., &amp; Chawla, N. (2020). Higher-order patterns of aquatic species spread through the global shipping network. PLOS ONE, 15(7), e0220353. </a:t>
            </a:r>
            <a:endParaRPr lang="zh-CN" altLang="en-US" sz="1800">
              <a:solidFill>
                <a:schemeClr val="tx1"/>
              </a:solidFill>
              <a:sym typeface="+mn-ea"/>
            </a:endParaRPr>
          </a:p>
          <a:p>
            <a:pPr marL="342900" marR="0" indent="-342900" algn="l" defTabSz="584200" rtl="0" eaLnBrk="1">
              <a:lnSpc>
                <a:spcPct val="100000"/>
              </a:lnSpc>
              <a:spcBef>
                <a:spcPts val="0"/>
              </a:spcBef>
              <a:spcAft>
                <a:spcPts val="1200"/>
              </a:spcAft>
              <a:buClrTx/>
              <a:buSzTx/>
              <a:buFontTx/>
              <a:buAutoNum type="arabicPeriod"/>
            </a:pPr>
            <a:r>
              <a:rPr lang="zh-CN" altLang="en-US" sz="1800">
                <a:solidFill>
                  <a:schemeClr val="tx1"/>
                </a:solidFill>
                <a:sym typeface="+mn-ea"/>
              </a:rPr>
              <a:t>Wang, Z., Countryman, A. M., Corbett, J. J., &amp; Saebi, M. (2022). Economic and environmental impacts of ballast water management on Small Island Developing States and Least Developed Countries. Journal of Environmental Management, 301, 113779. </a:t>
            </a:r>
            <a:endParaRPr lang="zh-CN" altLang="en-US" sz="1800">
              <a:solidFill>
                <a:schemeClr val="tx1"/>
              </a:solidFill>
              <a:sym typeface="+mn-ea"/>
            </a:endParaRPr>
          </a:p>
          <a:p>
            <a:pPr marL="342900" marR="0" indent="-342900" algn="l" defTabSz="584200" rtl="0" eaLnBrk="1">
              <a:lnSpc>
                <a:spcPct val="100000"/>
              </a:lnSpc>
              <a:spcBef>
                <a:spcPts val="0"/>
              </a:spcBef>
              <a:spcAft>
                <a:spcPts val="1200"/>
              </a:spcAft>
              <a:buClrTx/>
              <a:buSzTx/>
              <a:buFontTx/>
              <a:buAutoNum type="arabicPeriod"/>
            </a:pPr>
            <a:r>
              <a:rPr lang="zh-CN" altLang="en-US" sz="1800">
                <a:solidFill>
                  <a:schemeClr val="tx1"/>
                </a:solidFill>
                <a:sym typeface="+mn-ea"/>
              </a:rPr>
              <a:t>Wang, Z., Saebi, M., Corbett, J. J., Grey, E. K., &amp; Curasi, S. R. (2021). Integrated Biological Risk and Cost Model Analysis Supports a Geopolitical Shift in Ballast Water Management. Environmental Science &amp; Technology, acs.est.1c04009. </a:t>
            </a:r>
            <a:endParaRPr lang="zh-CN" altLang="en-US" sz="1800">
              <a:solidFill>
                <a:schemeClr val="tx1"/>
              </a:solidFill>
            </a:endParaRPr>
          </a:p>
          <a:p>
            <a:pPr marL="342900" marR="0" indent="-342900" algn="l" defTabSz="584200" rtl="0" eaLnBrk="1">
              <a:lnSpc>
                <a:spcPct val="100000"/>
              </a:lnSpc>
              <a:spcBef>
                <a:spcPts val="0"/>
              </a:spcBef>
              <a:spcAft>
                <a:spcPts val="1200"/>
              </a:spcAft>
              <a:buClrTx/>
              <a:buSzTx/>
              <a:buFontTx/>
              <a:buAutoNum type="arabicPeriod"/>
            </a:pPr>
            <a:r>
              <a:rPr lang="en-US" altLang="zh-CN" sz="1800">
                <a:sym typeface="Helvetica Neue Light" panose="02000503000000020004"/>
              </a:rPr>
              <a:t>X</a:t>
            </a:r>
            <a:r>
              <a:rPr lang="zh-CN" altLang="en-US" sz="1800">
                <a:sym typeface="Helvetica Neue Light" panose="02000503000000020004"/>
              </a:rPr>
              <a:t>u, J. et al. Improving management of aquatic invasions by integrating shipping network, ecological, and environmental data: data mining for social good. in 1699–1708 (ACM Press, 2014).</a:t>
            </a:r>
            <a:endParaRPr kumimoji="0" lang="zh-CN" altLang="en-US" sz="1800" b="0" i="0" u="none" strike="noStrike" cap="none" spc="0" normalizeH="0" baseline="0">
              <a:ln>
                <a:noFill/>
              </a:ln>
              <a:solidFill>
                <a:srgbClr val="000000"/>
              </a:solidFill>
              <a:effectLst/>
              <a:uFillTx/>
              <a:latin typeface="+mn-lt"/>
              <a:ea typeface="+mn-ea"/>
              <a:cs typeface="+mn-cs"/>
              <a:sym typeface="Helvetica Neue Light" panose="02000503000000020004"/>
            </a:endParaRPr>
          </a:p>
          <a:p>
            <a:pPr marL="342900" marR="0" indent="-342900" algn="l" defTabSz="584200" rtl="0" eaLnBrk="1">
              <a:lnSpc>
                <a:spcPct val="100000"/>
              </a:lnSpc>
              <a:spcBef>
                <a:spcPts val="0"/>
              </a:spcBef>
              <a:spcAft>
                <a:spcPts val="1200"/>
              </a:spcAft>
              <a:buClrTx/>
              <a:buSzTx/>
              <a:buFontTx/>
              <a:buAutoNum type="arabicPeriod"/>
            </a:pPr>
            <a:endParaRPr kumimoji="0" lang="zh-CN" altLang="en-US" sz="1800" b="0" i="0" u="none" strike="noStrike" cap="none" spc="0" normalizeH="0" baseline="0">
              <a:ln>
                <a:noFill/>
              </a:ln>
              <a:solidFill>
                <a:schemeClr val="tx1"/>
              </a:solidFill>
              <a:effectLst/>
              <a:uFillTx/>
              <a:latin typeface="+mn-lt"/>
              <a:ea typeface="+mn-ea"/>
              <a:cs typeface="+mn-cs"/>
              <a:sym typeface="Helvetica Neue Light" panose="02000503000000020004"/>
            </a:endParaRPr>
          </a:p>
        </p:txBody>
      </p:sp>
    </p:spTree>
  </p:cSld>
  <p:clrMapOvr>
    <a:masterClrMapping/>
  </p:clrMapOvr>
  <p:transition spd="med"/>
  <p:timing>
    <p:tnLst>
      <p:par>
        <p:cTn id="1" dur="indefinite" restart="never" fill="hold"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1501582380500_.pic_hd.jpg" descr="1501582380500_.pic_hd.jpg"/>
          <p:cNvPicPr>
            <a:picLocks noChangeAspect="1"/>
          </p:cNvPicPr>
          <p:nvPr/>
        </p:nvPicPr>
        <p:blipFill>
          <a:blip r:embed="rId1"/>
          <a:stretch>
            <a:fillRect/>
          </a:stretch>
        </p:blipFill>
        <p:spPr>
          <a:xfrm>
            <a:off x="8657423" y="4497340"/>
            <a:ext cx="2715941" cy="2788174"/>
          </a:xfrm>
          <a:prstGeom prst="rect">
            <a:avLst/>
          </a:prstGeom>
          <a:ln w="12700">
            <a:miter lim="400000"/>
            <a:headEnd/>
            <a:tailEnd/>
          </a:ln>
        </p:spPr>
      </p:pic>
      <p:sp>
        <p:nvSpPr>
          <p:cNvPr id="262" name="Shape 273"/>
          <p:cNvSpPr txBox="1"/>
          <p:nvPr>
            <p:ph type="title"/>
          </p:nvPr>
        </p:nvSpPr>
        <p:spPr>
          <a:prstGeom prst="rect">
            <a:avLst/>
          </a:prstGeom>
        </p:spPr>
        <p:txBody>
          <a:bodyPr/>
          <a:lstStyle/>
          <a:p>
            <a:r>
              <a:rPr lang="zh-CN"/>
              <a:t>感谢</a:t>
            </a:r>
            <a:r>
              <a:rPr lang="zh-CN"/>
              <a:t>聆听</a:t>
            </a:r>
            <a:endParaRPr lang="zh-CN"/>
          </a:p>
        </p:txBody>
      </p:sp>
      <p:sp>
        <p:nvSpPr>
          <p:cNvPr id="263" name="Shape 276"/>
          <p:cNvSpPr txBox="1"/>
          <p:nvPr>
            <p:ph type="body" sz="quarter" idx="1"/>
          </p:nvPr>
        </p:nvSpPr>
        <p:spPr>
          <a:xfrm>
            <a:off x="571500" y="2222500"/>
            <a:ext cx="5153632" cy="2196641"/>
          </a:xfrm>
          <a:prstGeom prst="rect">
            <a:avLst/>
          </a:prstGeom>
        </p:spPr>
        <p:txBody>
          <a:bodyPr/>
          <a:lstStyle/>
          <a:p>
            <a:pPr marL="384175" indent="-384175" defTabSz="490855">
              <a:spcBef>
                <a:spcPts val="3500"/>
              </a:spcBef>
              <a:defRPr sz="2015"/>
            </a:pPr>
            <a:r>
              <a:t>公众号：集智俱乐部</a:t>
            </a:r>
          </a:p>
          <a:p>
            <a:pPr marL="384175" indent="-384175" defTabSz="490855">
              <a:spcBef>
                <a:spcPts val="3500"/>
              </a:spcBef>
              <a:defRPr sz="2015"/>
            </a:pPr>
            <a:r>
              <a:t>公众号：集智学园</a:t>
            </a:r>
          </a:p>
          <a:p>
            <a:pPr marL="384175" indent="-384175" defTabSz="490855">
              <a:spcBef>
                <a:spcPts val="3500"/>
              </a:spcBef>
              <a:defRPr sz="2015"/>
            </a:pPr>
            <a:r>
              <a:t>添加读书会负责人为好友，参与线上讨论</a:t>
            </a:r>
          </a:p>
        </p:txBody>
      </p:sp>
      <p:pic>
        <p:nvPicPr>
          <p:cNvPr id="264" name="图片 7" descr="图片 7"/>
          <p:cNvPicPr>
            <a:picLocks noChangeAspect="1"/>
          </p:cNvPicPr>
          <p:nvPr/>
        </p:nvPicPr>
        <p:blipFill>
          <a:blip r:embed="rId2"/>
          <a:stretch>
            <a:fillRect/>
          </a:stretch>
        </p:blipFill>
        <p:spPr>
          <a:xfrm>
            <a:off x="2151151" y="4995579"/>
            <a:ext cx="1513505" cy="1513505"/>
          </a:xfrm>
          <a:prstGeom prst="rect">
            <a:avLst/>
          </a:prstGeom>
          <a:ln w="12700">
            <a:miter lim="400000"/>
            <a:headEnd/>
            <a:tailEnd/>
          </a:ln>
        </p:spPr>
      </p:pic>
      <p:pic>
        <p:nvPicPr>
          <p:cNvPr id="265" name="图片 8" descr="图片 8"/>
          <p:cNvPicPr>
            <a:picLocks noChangeAspect="1"/>
          </p:cNvPicPr>
          <p:nvPr/>
        </p:nvPicPr>
        <p:blipFill>
          <a:blip r:embed="rId3"/>
          <a:stretch>
            <a:fillRect/>
          </a:stretch>
        </p:blipFill>
        <p:spPr>
          <a:xfrm>
            <a:off x="5758717" y="5009106"/>
            <a:ext cx="1499978" cy="1499978"/>
          </a:xfrm>
          <a:prstGeom prst="rect">
            <a:avLst/>
          </a:prstGeom>
          <a:ln w="12700">
            <a:miter lim="400000"/>
            <a:headEnd/>
            <a:tailEnd/>
          </a:ln>
        </p:spPr>
      </p:pic>
      <p:sp>
        <p:nvSpPr>
          <p:cNvPr id="266" name="Shape 276"/>
          <p:cNvSpPr txBox="1"/>
          <p:nvPr/>
        </p:nvSpPr>
        <p:spPr>
          <a:xfrm>
            <a:off x="2233323" y="6509083"/>
            <a:ext cx="2236277" cy="709263"/>
          </a:xfrm>
          <a:prstGeom prst="rect">
            <a:avLst/>
          </a:prstGeom>
          <a:ln w="12700">
            <a:miter lim="400000"/>
          </a:ln>
        </p:spPr>
        <p:txBody>
          <a:bodyPr lIns="50800" tIns="50800" rIns="50800" bIns="50800">
            <a:normAutofit/>
          </a:bodyPr>
          <a:lstStyle>
            <a:lvl1pPr algn="l">
              <a:spcBef>
                <a:spcPts val="4200"/>
              </a:spcBef>
              <a:defRPr sz="2400">
                <a:solidFill>
                  <a:srgbClr val="747474"/>
                </a:solidFill>
              </a:defRPr>
            </a:lvl1pPr>
          </a:lstStyle>
          <a:p>
            <a:r>
              <a:t>集智学园</a:t>
            </a:r>
          </a:p>
        </p:txBody>
      </p:sp>
      <p:sp>
        <p:nvSpPr>
          <p:cNvPr id="267" name="Shape 276"/>
          <p:cNvSpPr txBox="1"/>
          <p:nvPr/>
        </p:nvSpPr>
        <p:spPr>
          <a:xfrm>
            <a:off x="5727721" y="6509083"/>
            <a:ext cx="2236277" cy="709263"/>
          </a:xfrm>
          <a:prstGeom prst="rect">
            <a:avLst/>
          </a:prstGeom>
          <a:ln w="12700">
            <a:miter lim="400000"/>
          </a:ln>
        </p:spPr>
        <p:txBody>
          <a:bodyPr lIns="50800" tIns="50800" rIns="50800" bIns="50800">
            <a:normAutofit/>
          </a:bodyPr>
          <a:lstStyle>
            <a:lvl1pPr algn="l">
              <a:spcBef>
                <a:spcPts val="4200"/>
              </a:spcBef>
              <a:defRPr sz="2400">
                <a:solidFill>
                  <a:srgbClr val="747474"/>
                </a:solidFill>
              </a:defRPr>
            </a:lvl1pPr>
          </a:lstStyle>
          <a:p>
            <a:r>
              <a:t>集智俱乐部</a:t>
            </a:r>
          </a:p>
        </p:txBody>
      </p:sp>
      <p:sp>
        <p:nvSpPr>
          <p:cNvPr id="268" name="Shape 276"/>
          <p:cNvSpPr txBox="1"/>
          <p:nvPr/>
        </p:nvSpPr>
        <p:spPr>
          <a:xfrm>
            <a:off x="9080672" y="6509083"/>
            <a:ext cx="2236276" cy="709263"/>
          </a:xfrm>
          <a:prstGeom prst="rect">
            <a:avLst/>
          </a:prstGeom>
          <a:ln w="12700">
            <a:miter lim="400000"/>
          </a:ln>
        </p:spPr>
        <p:txBody>
          <a:bodyPr lIns="50800" tIns="50800" rIns="50800" bIns="50800">
            <a:normAutofit/>
          </a:bodyPr>
          <a:lstStyle>
            <a:lvl1pPr algn="l">
              <a:spcBef>
                <a:spcPts val="4200"/>
              </a:spcBef>
              <a:defRPr sz="2400">
                <a:solidFill>
                  <a:srgbClr val="747474"/>
                </a:solidFill>
              </a:defRPr>
            </a:lvl1pPr>
          </a:lstStyle>
          <a:p>
            <a:r>
              <a:t>读书会负责人</a:t>
            </a:r>
          </a:p>
        </p:txBody>
      </p:sp>
      <p:sp>
        <p:nvSpPr>
          <p:cNvPr id="269" name="更多“人工智能&amp;复杂系统”的知识，请关注官网：pattern.swarma.org"/>
          <p:cNvSpPr txBox="1"/>
          <p:nvPr/>
        </p:nvSpPr>
        <p:spPr>
          <a:xfrm>
            <a:off x="369422" y="8800288"/>
            <a:ext cx="12255501" cy="420724"/>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sp>
        <p:nvSpPr>
          <p:cNvPr id="270" name="矩形"/>
          <p:cNvSpPr/>
          <p:nvPr/>
        </p:nvSpPr>
        <p:spPr>
          <a:xfrm>
            <a:off x="9380393" y="7036074"/>
            <a:ext cx="1636834" cy="1270001"/>
          </a:xfrm>
          <a:prstGeom prst="rect">
            <a:avLst/>
          </a:prstGeom>
          <a:solidFill>
            <a:srgbClr val="FFFFFF"/>
          </a:solidFill>
          <a:ln w="12700">
            <a:miter lim="400000"/>
          </a:ln>
        </p:spPr>
        <p:txBody>
          <a:bodyPr lIns="50800" tIns="50800" rIns="50800" bIns="50800" anchor="ctr"/>
          <a:lstStyle/>
          <a:p>
            <a:pPr>
              <a:defRPr>
                <a:solidFill>
                  <a:srgbClr val="FFFFFF"/>
                </a:solidFill>
              </a:defRPr>
            </a:pPr>
          </a:p>
        </p:txBody>
      </p:sp>
      <p:pic>
        <p:nvPicPr>
          <p:cNvPr id="271" name="pattern_logo1.png" descr="pattern_logo1.png"/>
          <p:cNvPicPr>
            <a:picLocks noChangeAspect="1"/>
          </p:cNvPicPr>
          <p:nvPr/>
        </p:nvPicPr>
        <p:blipFill>
          <a:blip r:embed="rId4"/>
          <a:stretch>
            <a:fillRect/>
          </a:stretch>
        </p:blipFill>
        <p:spPr>
          <a:xfrm>
            <a:off x="10405440" y="8664682"/>
            <a:ext cx="718144" cy="691935"/>
          </a:xfrm>
          <a:prstGeom prst="rect">
            <a:avLst/>
          </a:prstGeom>
          <a:ln w="12700">
            <a:miter lim="400000"/>
            <a:headEnd/>
            <a:tailEnd/>
          </a:ln>
        </p:spPr>
      </p:pic>
      <p:pic>
        <p:nvPicPr>
          <p:cNvPr id="272" name="text.png" descr="text.png"/>
          <p:cNvPicPr>
            <a:picLocks noChangeAspect="1"/>
          </p:cNvPicPr>
          <p:nvPr/>
        </p:nvPicPr>
        <p:blipFill>
          <a:blip r:embed="rId5"/>
          <a:stretch>
            <a:fillRect/>
          </a:stretch>
        </p:blipFill>
        <p:spPr>
          <a:xfrm>
            <a:off x="11137944" y="8664682"/>
            <a:ext cx="1638996" cy="691935"/>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type="el">
                                    <p:tmAbs val="0"/>
                                  </p:iterate>
                                  <p:childTnLst>
                                    <p:set>
                                      <p:cBhvr>
                                        <p:cTn id="6" dur="indefinite" fill="hold"/>
                                        <p:tgtEl>
                                          <p:spTgt spid="263">
                                            <p:bg/>
                                          </p:spTgt>
                                        </p:tgtEl>
                                        <p:attrNameLst>
                                          <p:attrName>style.visibility</p:attrName>
                                        </p:attrNameLst>
                                      </p:cBhvr>
                                      <p:to>
                                        <p:strVal val="visible"/>
                                      </p:to>
                                    </p:set>
                                    <p:animEffect transition="in" filter="wipe(left)">
                                      <p:cBhvr>
                                        <p:cTn id="7" dur="1000"/>
                                        <p:tgtEl>
                                          <p:spTgt spid="263">
                                            <p:bg/>
                                          </p:spTgt>
                                        </p:tgtEl>
                                      </p:cBhvr>
                                    </p:animEffect>
                                  </p:childTnLst>
                                </p:cTn>
                              </p:par>
                              <p:par>
                                <p:cTn id="8" presetID="22" presetClass="entr" presetSubtype="8" fill="hold" grpId="1" nodeType="withEffect">
                                  <p:stCondLst>
                                    <p:cond delay="0"/>
                                  </p:stCondLst>
                                  <p:iterate type="el">
                                    <p:tmAbs val="0"/>
                                  </p:iterate>
                                  <p:childTnLst>
                                    <p:set>
                                      <p:cBhvr>
                                        <p:cTn id="9" dur="indefinite" fill="hold"/>
                                        <p:tgtEl>
                                          <p:spTgt spid="263">
                                            <p:txEl>
                                              <p:pRg st="0" end="0"/>
                                            </p:txEl>
                                          </p:spTgt>
                                        </p:tgtEl>
                                        <p:attrNameLst>
                                          <p:attrName>style.visibility</p:attrName>
                                        </p:attrNameLst>
                                      </p:cBhvr>
                                      <p:to>
                                        <p:strVal val="visible"/>
                                      </p:to>
                                    </p:set>
                                    <p:animEffect transition="in" filter="wipe(left)">
                                      <p:cBhvr>
                                        <p:cTn id="10" dur="1000"/>
                                        <p:tgtEl>
                                          <p:spTgt spid="26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1" nodeType="clickEffect">
                                  <p:stCondLst>
                                    <p:cond delay="0"/>
                                  </p:stCondLst>
                                  <p:iterate type="el">
                                    <p:tmAbs val="0"/>
                                  </p:iterate>
                                  <p:childTnLst>
                                    <p:set>
                                      <p:cBhvr>
                                        <p:cTn id="14" dur="indefinite" fill="hold"/>
                                        <p:tgtEl>
                                          <p:spTgt spid="263">
                                            <p:txEl>
                                              <p:pRg st="1" end="1"/>
                                            </p:txEl>
                                          </p:spTgt>
                                        </p:tgtEl>
                                        <p:attrNameLst>
                                          <p:attrName>style.visibility</p:attrName>
                                        </p:attrNameLst>
                                      </p:cBhvr>
                                      <p:to>
                                        <p:strVal val="visible"/>
                                      </p:to>
                                    </p:set>
                                    <p:animEffect transition="in" filter="wipe(left)">
                                      <p:cBhvr>
                                        <p:cTn id="15" dur="1000"/>
                                        <p:tgtEl>
                                          <p:spTgt spid="26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1" nodeType="clickEffect">
                                  <p:stCondLst>
                                    <p:cond delay="0"/>
                                  </p:stCondLst>
                                  <p:iterate type="el">
                                    <p:tmAbs val="0"/>
                                  </p:iterate>
                                  <p:childTnLst>
                                    <p:set>
                                      <p:cBhvr>
                                        <p:cTn id="19" dur="indefinite" fill="hold"/>
                                        <p:tgtEl>
                                          <p:spTgt spid="263">
                                            <p:txEl>
                                              <p:pRg st="2" end="2"/>
                                            </p:txEl>
                                          </p:spTgt>
                                        </p:tgtEl>
                                        <p:attrNameLst>
                                          <p:attrName>style.visibility</p:attrName>
                                        </p:attrNameLst>
                                      </p:cBhvr>
                                      <p:to>
                                        <p:strVal val="visible"/>
                                      </p:to>
                                    </p:set>
                                    <p:animEffect transition="in" filter="wipe(left)">
                                      <p:cBhvr>
                                        <p:cTn id="20" dur="1000"/>
                                        <p:tgtEl>
                                          <p:spTgt spid="26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2" nodeType="clickEffect">
                                  <p:stCondLst>
                                    <p:cond delay="0"/>
                                  </p:stCondLst>
                                  <p:iterate type="el">
                                    <p:tmAbs val="0"/>
                                  </p:iterate>
                                  <p:childTnLst>
                                    <p:set>
                                      <p:cBhvr>
                                        <p:cTn id="24" dur="indefinite" fill="hold"/>
                                        <p:tgtEl>
                                          <p:spTgt spid="266">
                                            <p:bg/>
                                          </p:spTgt>
                                        </p:tgtEl>
                                        <p:attrNameLst>
                                          <p:attrName>style.visibility</p:attrName>
                                        </p:attrNameLst>
                                      </p:cBhvr>
                                      <p:to>
                                        <p:strVal val="visible"/>
                                      </p:to>
                                    </p:set>
                                    <p:animEffect transition="in" filter="wipe(left)">
                                      <p:cBhvr>
                                        <p:cTn id="25" dur="1000"/>
                                        <p:tgtEl>
                                          <p:spTgt spid="266">
                                            <p:bg/>
                                          </p:spTgt>
                                        </p:tgtEl>
                                      </p:cBhvr>
                                    </p:animEffect>
                                  </p:childTnLst>
                                </p:cTn>
                              </p:par>
                              <p:par>
                                <p:cTn id="26" presetID="22" presetClass="entr" presetSubtype="8" fill="hold" grpId="2" nodeType="withEffect">
                                  <p:stCondLst>
                                    <p:cond delay="0"/>
                                  </p:stCondLst>
                                  <p:iterate type="el">
                                    <p:tmAbs val="0"/>
                                  </p:iterate>
                                  <p:childTnLst>
                                    <p:set>
                                      <p:cBhvr>
                                        <p:cTn id="27" dur="indefinite" fill="hold"/>
                                        <p:tgtEl>
                                          <p:spTgt spid="266">
                                            <p:txEl>
                                              <p:pRg st="0" end="0"/>
                                            </p:txEl>
                                          </p:spTgt>
                                        </p:tgtEl>
                                        <p:attrNameLst>
                                          <p:attrName>style.visibility</p:attrName>
                                        </p:attrNameLst>
                                      </p:cBhvr>
                                      <p:to>
                                        <p:strVal val="visible"/>
                                      </p:to>
                                    </p:set>
                                    <p:animEffect transition="in" filter="wipe(left)">
                                      <p:cBhvr>
                                        <p:cTn id="28" dur="1000"/>
                                        <p:tgtEl>
                                          <p:spTgt spid="26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3" nodeType="clickEffect">
                                  <p:stCondLst>
                                    <p:cond delay="0"/>
                                  </p:stCondLst>
                                  <p:iterate type="el">
                                    <p:tmAbs val="0"/>
                                  </p:iterate>
                                  <p:childTnLst>
                                    <p:set>
                                      <p:cBhvr>
                                        <p:cTn id="32" dur="indefinite" fill="hold"/>
                                        <p:tgtEl>
                                          <p:spTgt spid="267">
                                            <p:bg/>
                                          </p:spTgt>
                                        </p:tgtEl>
                                        <p:attrNameLst>
                                          <p:attrName>style.visibility</p:attrName>
                                        </p:attrNameLst>
                                      </p:cBhvr>
                                      <p:to>
                                        <p:strVal val="visible"/>
                                      </p:to>
                                    </p:set>
                                    <p:animEffect transition="in" filter="wipe(left)">
                                      <p:cBhvr>
                                        <p:cTn id="33" dur="1000"/>
                                        <p:tgtEl>
                                          <p:spTgt spid="267">
                                            <p:bg/>
                                          </p:spTgt>
                                        </p:tgtEl>
                                      </p:cBhvr>
                                    </p:animEffect>
                                  </p:childTnLst>
                                </p:cTn>
                              </p:par>
                              <p:par>
                                <p:cTn id="34" presetID="22" presetClass="entr" presetSubtype="8" fill="hold" grpId="3" nodeType="withEffect">
                                  <p:stCondLst>
                                    <p:cond delay="0"/>
                                  </p:stCondLst>
                                  <p:iterate type="el">
                                    <p:tmAbs val="0"/>
                                  </p:iterate>
                                  <p:childTnLst>
                                    <p:set>
                                      <p:cBhvr>
                                        <p:cTn id="35" dur="indefinite" fill="hold"/>
                                        <p:tgtEl>
                                          <p:spTgt spid="267">
                                            <p:txEl>
                                              <p:pRg st="0" end="0"/>
                                            </p:txEl>
                                          </p:spTgt>
                                        </p:tgtEl>
                                        <p:attrNameLst>
                                          <p:attrName>style.visibility</p:attrName>
                                        </p:attrNameLst>
                                      </p:cBhvr>
                                      <p:to>
                                        <p:strVal val="visible"/>
                                      </p:to>
                                    </p:set>
                                    <p:animEffect transition="in" filter="wipe(left)">
                                      <p:cBhvr>
                                        <p:cTn id="36" dur="1000"/>
                                        <p:tgtEl>
                                          <p:spTgt spid="26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4" nodeType="clickEffect">
                                  <p:stCondLst>
                                    <p:cond delay="0"/>
                                  </p:stCondLst>
                                  <p:iterate type="el">
                                    <p:tmAbs val="0"/>
                                  </p:iterate>
                                  <p:childTnLst>
                                    <p:set>
                                      <p:cBhvr>
                                        <p:cTn id="40" dur="indefinite" fill="hold"/>
                                        <p:tgtEl>
                                          <p:spTgt spid="268">
                                            <p:bg/>
                                          </p:spTgt>
                                        </p:tgtEl>
                                        <p:attrNameLst>
                                          <p:attrName>style.visibility</p:attrName>
                                        </p:attrNameLst>
                                      </p:cBhvr>
                                      <p:to>
                                        <p:strVal val="visible"/>
                                      </p:to>
                                    </p:set>
                                    <p:animEffect transition="in" filter="wipe(left)">
                                      <p:cBhvr>
                                        <p:cTn id="41" dur="1000"/>
                                        <p:tgtEl>
                                          <p:spTgt spid="268">
                                            <p:bg/>
                                          </p:spTgt>
                                        </p:tgtEl>
                                      </p:cBhvr>
                                    </p:animEffect>
                                  </p:childTnLst>
                                </p:cTn>
                              </p:par>
                              <p:par>
                                <p:cTn id="42" presetID="22" presetClass="entr" presetSubtype="8" fill="hold" grpId="4" nodeType="withEffect">
                                  <p:stCondLst>
                                    <p:cond delay="0"/>
                                  </p:stCondLst>
                                  <p:iterate type="el">
                                    <p:tmAbs val="0"/>
                                  </p:iterate>
                                  <p:childTnLst>
                                    <p:set>
                                      <p:cBhvr>
                                        <p:cTn id="43" dur="indefinite" fill="hold"/>
                                        <p:tgtEl>
                                          <p:spTgt spid="268">
                                            <p:txEl>
                                              <p:pRg st="0" end="0"/>
                                            </p:txEl>
                                          </p:spTgt>
                                        </p:tgtEl>
                                        <p:attrNameLst>
                                          <p:attrName>style.visibility</p:attrName>
                                        </p:attrNameLst>
                                      </p:cBhvr>
                                      <p:to>
                                        <p:strVal val="visible"/>
                                      </p:to>
                                    </p:set>
                                    <p:animEffect transition="in" filter="wipe(left)">
                                      <p:cBhvr>
                                        <p:cTn id="44" dur="1000"/>
                                        <p:tgtEl>
                                          <p:spTgt spid="268">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263" grpId="1" bldLvl="5" animBg="1" advAuto="0" build="p"/>
      <p:bldP spid="267" grpId="3" bldLvl="5" animBg="1" advAuto="0" build="p"/>
      <p:bldP spid="268" grpId="4" bldLvl="5" animBg="1" advAuto="0" build="p"/>
      <p:bldP spid="266" grpId="2" bldLvl="5" animBg="1" advAuto="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论文背景（1页）"/>
          <p:cNvSpPr txBox="1">
            <a:spLocks noGrp="1"/>
          </p:cNvSpPr>
          <p:nvPr>
            <p:ph type="title"/>
          </p:nvPr>
        </p:nvSpPr>
        <p:spPr>
          <a:prstGeom prst="rect">
            <a:avLst/>
          </a:prstGeom>
        </p:spPr>
        <p:txBody>
          <a:bodyPr/>
          <a:lstStyle/>
          <a:p>
            <a:r>
              <a:rPr dirty="0" err="1"/>
              <a:t>背景</a:t>
            </a:r>
            <a:r>
              <a:rPr lang="zh-CN" altLang="en-US" dirty="0"/>
              <a:t>介绍</a:t>
            </a:r>
            <a:endParaRPr dirty="0"/>
          </a:p>
        </p:txBody>
      </p:sp>
      <p:sp>
        <p:nvSpPr>
          <p:cNvPr id="20" name="文本框 19"/>
          <p:cNvSpPr txBox="1"/>
          <p:nvPr/>
        </p:nvSpPr>
        <p:spPr>
          <a:xfrm>
            <a:off x="571500" y="2045485"/>
            <a:ext cx="11861800" cy="1658980"/>
          </a:xfrm>
          <a:prstGeom prst="rect">
            <a:avLst/>
          </a:prstGeom>
          <a:noFill/>
        </p:spPr>
        <p:txBody>
          <a:bodyPr wrap="square">
            <a:spAutoFit/>
          </a:bodyPr>
          <a:lstStyle/>
          <a:p>
            <a:pPr algn="l">
              <a:lnSpc>
                <a:spcPct val="125000"/>
              </a:lnSpc>
            </a:pPr>
            <a:r>
              <a:rPr lang="zh-CN" altLang="en-US" sz="2800" b="1" dirty="0">
                <a:solidFill>
                  <a:schemeClr val="tx1"/>
                </a:solidFill>
                <a:latin typeface="微软雅黑" panose="020B0503020204020204" charset="-122"/>
                <a:ea typeface="微软雅黑" panose="020B0503020204020204" charset="-122"/>
              </a:rPr>
              <a:t>高阶网络模型（</a:t>
            </a:r>
            <a:r>
              <a:rPr lang="en-US" altLang="zh-CN" sz="2800" b="1" dirty="0">
                <a:solidFill>
                  <a:schemeClr val="tx1"/>
                </a:solidFill>
                <a:latin typeface="微软雅黑" panose="020B0503020204020204" charset="-122"/>
                <a:ea typeface="微软雅黑" panose="020B0503020204020204" charset="-122"/>
              </a:rPr>
              <a:t>HON</a:t>
            </a:r>
            <a:r>
              <a:rPr lang="zh-CN" altLang="en-US" sz="2800" b="1" dirty="0">
                <a:solidFill>
                  <a:schemeClr val="tx1"/>
                </a:solidFill>
                <a:latin typeface="微软雅黑" panose="020B0503020204020204" charset="-122"/>
                <a:ea typeface="微软雅黑" panose="020B0503020204020204" charset="-122"/>
              </a:rPr>
              <a:t>）</a:t>
            </a:r>
            <a:endParaRPr lang="en-US" altLang="zh-CN" sz="2800" b="1" dirty="0">
              <a:solidFill>
                <a:schemeClr val="tx1"/>
              </a:solidFill>
              <a:latin typeface="微软雅黑" panose="020B0503020204020204" charset="-122"/>
              <a:ea typeface="微软雅黑" panose="020B0503020204020204" charset="-122"/>
            </a:endParaRPr>
          </a:p>
          <a:p>
            <a:pPr marL="457200" indent="-457200" algn="l">
              <a:lnSpc>
                <a:spcPct val="125000"/>
              </a:lnSpc>
              <a:buFont typeface="Wingdings" panose="05000000000000000000" pitchFamily="2" charset="2"/>
              <a:buChar char="l"/>
            </a:pPr>
            <a:r>
              <a:rPr lang="zh-CN" altLang="en-US" sz="2800" dirty="0">
                <a:solidFill>
                  <a:schemeClr val="tx1"/>
                </a:solidFill>
                <a:latin typeface="微软雅黑" panose="020B0503020204020204" charset="-122"/>
                <a:ea typeface="微软雅黑" panose="020B0503020204020204" charset="-122"/>
              </a:rPr>
              <a:t>高阶节点（</a:t>
            </a:r>
            <a:r>
              <a:rPr lang="en-US" altLang="zh-CN" sz="2800" dirty="0">
                <a:solidFill>
                  <a:schemeClr val="tx1"/>
                </a:solidFill>
                <a:latin typeface="微软雅黑" panose="020B0503020204020204" charset="-122"/>
                <a:ea typeface="微软雅黑" panose="020B0503020204020204" charset="-122"/>
              </a:rPr>
              <a:t>higher-order nodes</a:t>
            </a:r>
            <a:r>
              <a:rPr lang="zh-CN" altLang="en-US" sz="2800" dirty="0">
                <a:solidFill>
                  <a:schemeClr val="tx1"/>
                </a:solidFill>
                <a:latin typeface="微软雅黑" panose="020B0503020204020204" charset="-122"/>
                <a:ea typeface="微软雅黑" panose="020B0503020204020204" charset="-122"/>
              </a:rPr>
              <a:t>）</a:t>
            </a:r>
            <a:endParaRPr lang="en-US" altLang="zh-CN" sz="2800" dirty="0">
              <a:solidFill>
                <a:schemeClr val="tx1"/>
              </a:solidFill>
              <a:latin typeface="微软雅黑" panose="020B0503020204020204" charset="-122"/>
              <a:ea typeface="微软雅黑" panose="020B0503020204020204" charset="-122"/>
            </a:endParaRPr>
          </a:p>
          <a:p>
            <a:pPr algn="l">
              <a:lnSpc>
                <a:spcPct val="125000"/>
              </a:lnSpc>
            </a:pPr>
            <a:endParaRPr lang="zh-CN" altLang="en-US" sz="2800" b="1" dirty="0">
              <a:solidFill>
                <a:schemeClr val="tx1"/>
              </a:solidFill>
              <a:latin typeface="微软雅黑" panose="020B0503020204020204" charset="-122"/>
              <a:ea typeface="微软雅黑" panose="020B0503020204020204" charset="-122"/>
            </a:endParaRPr>
          </a:p>
        </p:txBody>
      </p:sp>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dirty="0"/>
          </a:p>
        </p:txBody>
      </p:sp>
      <p:pic>
        <p:nvPicPr>
          <p:cNvPr id="15" name="Picture 26"/>
          <p:cNvPicPr>
            <a:picLocks noChangeAspect="1"/>
          </p:cNvPicPr>
          <p:nvPr/>
        </p:nvPicPr>
        <p:blipFill>
          <a:blip r:embed="rId1"/>
          <a:stretch>
            <a:fillRect/>
          </a:stretch>
        </p:blipFill>
        <p:spPr>
          <a:xfrm>
            <a:off x="891652" y="3176939"/>
            <a:ext cx="11532554" cy="5821804"/>
          </a:xfrm>
          <a:prstGeom prst="rect">
            <a:avLst/>
          </a:prstGeom>
        </p:spPr>
      </p:pic>
      <p:sp>
        <p:nvSpPr>
          <p:cNvPr id="16" name="矩形 15"/>
          <p:cNvSpPr/>
          <p:nvPr/>
        </p:nvSpPr>
        <p:spPr>
          <a:xfrm>
            <a:off x="6255915" y="6987823"/>
            <a:ext cx="804027" cy="1216460"/>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panose="02000503000000020004"/>
            </a:endParaRPr>
          </a:p>
        </p:txBody>
      </p:sp>
      <p:sp>
        <p:nvSpPr>
          <p:cNvPr id="7" name="文本框 6"/>
          <p:cNvSpPr txBox="1"/>
          <p:nvPr/>
        </p:nvSpPr>
        <p:spPr>
          <a:xfrm>
            <a:off x="5939607" y="6787768"/>
            <a:ext cx="1436642" cy="400110"/>
          </a:xfrm>
          <a:prstGeom prst="rect">
            <a:avLst/>
          </a:prstGeom>
          <a:noFill/>
        </p:spPr>
        <p:txBody>
          <a:bodyPr wrap="square" anchor="b">
            <a:spAutoFit/>
          </a:bodyPr>
          <a:lstStyle/>
          <a:p>
            <a:pPr defTabSz="914400" hangingPunct="1"/>
            <a:r>
              <a:rPr lang="en-US" altLang="zh-CN" sz="2000" b="1" kern="1200" dirty="0">
                <a:solidFill>
                  <a:srgbClr val="121212"/>
                </a:solidFill>
                <a:latin typeface="微软雅黑" panose="020B0503020204020204" charset="-122"/>
                <a:ea typeface="微软雅黑" panose="020B0503020204020204" charset="-122"/>
              </a:rPr>
              <a:t>C|A</a:t>
            </a:r>
            <a:endParaRPr lang="zh-CN" altLang="en-US" sz="2000" b="1" kern="1200" dirty="0">
              <a:latin typeface="微软雅黑" panose="020B0503020204020204" charset="-122"/>
              <a:ea typeface="微软雅黑" panose="020B0503020204020204" charset="-122"/>
            </a:endParaRPr>
          </a:p>
        </p:txBody>
      </p:sp>
      <p:sp>
        <p:nvSpPr>
          <p:cNvPr id="8" name="文本框 7"/>
          <p:cNvSpPr txBox="1"/>
          <p:nvPr/>
        </p:nvSpPr>
        <p:spPr>
          <a:xfrm>
            <a:off x="5939607" y="8242815"/>
            <a:ext cx="1436642" cy="400110"/>
          </a:xfrm>
          <a:prstGeom prst="rect">
            <a:avLst/>
          </a:prstGeom>
          <a:noFill/>
        </p:spPr>
        <p:txBody>
          <a:bodyPr wrap="square" anchor="b">
            <a:spAutoFit/>
          </a:bodyPr>
          <a:lstStyle/>
          <a:p>
            <a:pPr defTabSz="914400" hangingPunct="1"/>
            <a:r>
              <a:rPr lang="en-US" altLang="zh-CN" sz="2000" b="1" kern="1200" dirty="0">
                <a:solidFill>
                  <a:srgbClr val="121212"/>
                </a:solidFill>
                <a:latin typeface="微软雅黑" panose="020B0503020204020204" charset="-122"/>
                <a:ea typeface="微软雅黑" panose="020B0503020204020204" charset="-122"/>
              </a:rPr>
              <a:t>C|B</a:t>
            </a:r>
            <a:endParaRPr lang="zh-CN" altLang="en-US" sz="2000" b="1" kern="1200" dirty="0">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论文背景（1页）"/>
          <p:cNvSpPr txBox="1">
            <a:spLocks noGrp="1"/>
          </p:cNvSpPr>
          <p:nvPr>
            <p:ph type="title"/>
          </p:nvPr>
        </p:nvSpPr>
        <p:spPr>
          <a:prstGeom prst="rect">
            <a:avLst/>
          </a:prstGeom>
        </p:spPr>
        <p:txBody>
          <a:bodyPr/>
          <a:lstStyle/>
          <a:p>
            <a:r>
              <a:rPr lang="zh-CN" altLang="en-US" dirty="0"/>
              <a:t>背景介绍</a:t>
            </a:r>
            <a:endParaRPr dirty="0"/>
          </a:p>
        </p:txBody>
      </p:sp>
      <p:pic>
        <p:nvPicPr>
          <p:cNvPr id="16" name="Picture 42" descr="F:\？？.jpg"/>
          <p:cNvPicPr>
            <a:picLocks noChangeAspect="1" noChangeArrowheads="1"/>
          </p:cNvPicPr>
          <p:nvPr/>
        </p:nvPicPr>
        <p:blipFill rotWithShape="1">
          <a:blip r:embed="rId1">
            <a:extLst>
              <a:ext uri="{28A0092B-C50C-407E-A947-70E740481C1C}">
                <a14:useLocalDpi xmlns:a14="http://schemas.microsoft.com/office/drawing/2010/main" val="0"/>
              </a:ext>
            </a:extLst>
          </a:blip>
          <a:srcRect l="30589" t="7060" r="27444" b="12542"/>
          <a:stretch>
            <a:fillRect/>
          </a:stretch>
        </p:blipFill>
        <p:spPr bwMode="auto">
          <a:xfrm>
            <a:off x="571500" y="2111738"/>
            <a:ext cx="1033153" cy="1484415"/>
          </a:xfrm>
          <a:prstGeom prst="rect">
            <a:avLst/>
          </a:prstGeom>
          <a:noFill/>
          <a:extLst>
            <a:ext uri="{909E8E84-426E-40DD-AFC4-6F175D3DCCD1}">
              <a14:hiddenFill xmlns:a14="http://schemas.microsoft.com/office/drawing/2010/main">
                <a:solidFill>
                  <a:srgbClr val="FFFFFF"/>
                </a:solidFill>
              </a14:hiddenFill>
            </a:ext>
          </a:extLst>
        </p:spPr>
      </p:pic>
      <p:sp>
        <p:nvSpPr>
          <p:cNvPr id="17" name="在本论文提出之前都有哪些前人的工作…"/>
          <p:cNvSpPr txBox="1">
            <a:spLocks noGrp="1"/>
          </p:cNvSpPr>
          <p:nvPr>
            <p:ph type="body" idx="1"/>
          </p:nvPr>
        </p:nvSpPr>
        <p:spPr>
          <a:xfrm>
            <a:off x="1604652" y="2160408"/>
            <a:ext cx="10823419" cy="1397000"/>
          </a:xfrm>
          <a:prstGeom prst="rect">
            <a:avLst/>
          </a:prstGeom>
        </p:spPr>
        <p:txBody>
          <a:bodyPr>
            <a:normAutofit/>
          </a:bodyPr>
          <a:lstStyle/>
          <a:p>
            <a:pPr marL="0" indent="0" algn="just">
              <a:lnSpc>
                <a:spcPct val="135000"/>
              </a:lnSpc>
              <a:spcBef>
                <a:spcPts val="0"/>
              </a:spcBef>
              <a:buNone/>
            </a:pPr>
            <a:r>
              <a:rPr lang="zh-CN" altLang="en-US" sz="2800" b="1" dirty="0">
                <a:solidFill>
                  <a:schemeClr val="tx1"/>
                </a:solidFill>
                <a:latin typeface="微软雅黑" panose="020B0503020204020204" charset="-122"/>
                <a:ea typeface="微软雅黑" panose="020B0503020204020204" charset="-122"/>
              </a:rPr>
              <a:t>基于非马尔可夫路径的高阶网络模型与基于超图和单纯复形的高阶模型的区别</a:t>
            </a:r>
            <a:r>
              <a:rPr lang="en-US" altLang="zh-CN" sz="2800" b="1" dirty="0">
                <a:solidFill>
                  <a:schemeClr val="tx1"/>
                </a:solidFill>
                <a:latin typeface="微软雅黑" panose="020B0503020204020204" charset="-122"/>
                <a:ea typeface="微软雅黑" panose="020B0503020204020204" charset="-122"/>
              </a:rPr>
              <a:t>——</a:t>
            </a:r>
            <a:r>
              <a:rPr lang="zh-CN" altLang="en-US" sz="2800" b="1" dirty="0">
                <a:solidFill>
                  <a:srgbClr val="FF0000"/>
                </a:solidFill>
                <a:latin typeface="微软雅黑" panose="020B0503020204020204" charset="-122"/>
                <a:ea typeface="微软雅黑" panose="020B0503020204020204" charset="-122"/>
              </a:rPr>
              <a:t>面向的对象不同</a:t>
            </a:r>
            <a:endParaRPr sz="2800" b="1" dirty="0">
              <a:solidFill>
                <a:srgbClr val="FF0000"/>
              </a:solidFill>
              <a:latin typeface="微软雅黑" panose="020B0503020204020204" charset="-122"/>
              <a:ea typeface="微软雅黑" panose="020B0503020204020204" charset="-122"/>
            </a:endParaRPr>
          </a:p>
        </p:txBody>
      </p:sp>
      <p:sp>
        <p:nvSpPr>
          <p:cNvPr id="19" name="文本框 18"/>
          <p:cNvSpPr txBox="1"/>
          <p:nvPr/>
        </p:nvSpPr>
        <p:spPr>
          <a:xfrm>
            <a:off x="571500" y="3744259"/>
            <a:ext cx="6062132" cy="1120371"/>
          </a:xfrm>
          <a:prstGeom prst="rect">
            <a:avLst/>
          </a:prstGeom>
          <a:noFill/>
        </p:spPr>
        <p:txBody>
          <a:bodyPr wrap="square">
            <a:spAutoFit/>
          </a:bodyPr>
          <a:lstStyle/>
          <a:p>
            <a:pPr algn="l">
              <a:lnSpc>
                <a:spcPct val="125000"/>
              </a:lnSpc>
            </a:pPr>
            <a:r>
              <a:rPr lang="en-US" altLang="zh-CN" sz="2800" b="1" dirty="0">
                <a:solidFill>
                  <a:schemeClr val="tx1"/>
                </a:solidFill>
                <a:latin typeface="微软雅黑" panose="020B0503020204020204" charset="-122"/>
                <a:ea typeface="微软雅黑" panose="020B0503020204020204" charset="-122"/>
              </a:rPr>
              <a:t>1</a:t>
            </a:r>
            <a:r>
              <a:rPr lang="en-US" altLang="zh-CN" sz="2800" b="1" kern="0" dirty="0">
                <a:solidFill>
                  <a:schemeClr val="tx1"/>
                </a:solidFill>
                <a:latin typeface="微软雅黑" panose="020B0503020204020204" charset="-122"/>
                <a:ea typeface="微软雅黑" panose="020B0503020204020204" charset="-122"/>
              </a:rPr>
              <a:t>. </a:t>
            </a:r>
            <a:r>
              <a:rPr lang="zh-CN" altLang="en-US" sz="2800" b="1" dirty="0">
                <a:solidFill>
                  <a:schemeClr val="bg2">
                    <a:lumMod val="25000"/>
                  </a:schemeClr>
                </a:solidFill>
                <a:latin typeface="微软雅黑" panose="020B0503020204020204" charset="-122"/>
                <a:ea typeface="微软雅黑" panose="020B0503020204020204" charset="-122"/>
              </a:rPr>
              <a:t>高阶相互作用</a:t>
            </a:r>
            <a:endParaRPr lang="en-US" altLang="zh-CN" sz="2800" dirty="0">
              <a:solidFill>
                <a:srgbClr val="FF0000"/>
              </a:solidFill>
              <a:latin typeface="微软雅黑" panose="020B0503020204020204" charset="-122"/>
              <a:ea typeface="微软雅黑" panose="020B0503020204020204" charset="-122"/>
            </a:endParaRPr>
          </a:p>
          <a:p>
            <a:pPr lvl="1" indent="0" algn="l">
              <a:lnSpc>
                <a:spcPct val="125000"/>
              </a:lnSpc>
            </a:pPr>
            <a:r>
              <a:rPr lang="en-US" altLang="zh-CN" sz="2800" b="1" dirty="0">
                <a:solidFill>
                  <a:schemeClr val="bg2">
                    <a:lumMod val="25000"/>
                  </a:schemeClr>
                </a:solidFill>
                <a:latin typeface="微软雅黑" panose="020B0503020204020204" charset="-122"/>
                <a:ea typeface="微软雅黑" panose="020B0503020204020204" charset="-122"/>
              </a:rPr>
              <a:t>2. </a:t>
            </a:r>
            <a:r>
              <a:rPr lang="zh-CN" altLang="en-US" sz="2800" b="1" dirty="0">
                <a:solidFill>
                  <a:schemeClr val="bg2">
                    <a:lumMod val="25000"/>
                  </a:schemeClr>
                </a:solidFill>
                <a:latin typeface="微软雅黑" panose="020B0503020204020204" charset="-122"/>
                <a:ea typeface="微软雅黑" panose="020B0503020204020204" charset="-122"/>
              </a:rPr>
              <a:t>高阶依赖</a:t>
            </a:r>
            <a:endParaRPr lang="en-US" altLang="zh-CN" sz="2800" dirty="0">
              <a:solidFill>
                <a:schemeClr val="bg2">
                  <a:lumMod val="25000"/>
                </a:schemeClr>
              </a:solidFill>
              <a:latin typeface="微软雅黑" panose="020B0503020204020204" charset="-122"/>
              <a:ea typeface="微软雅黑" panose="020B0503020204020204" charset="-122"/>
            </a:endParaRPr>
          </a:p>
        </p:txBody>
      </p:sp>
      <p:pic>
        <p:nvPicPr>
          <p:cNvPr id="21" name="图片 20"/>
          <p:cNvPicPr>
            <a:picLocks noChangeAspect="1"/>
          </p:cNvPicPr>
          <p:nvPr/>
        </p:nvPicPr>
        <p:blipFill rotWithShape="1">
          <a:blip r:embed="rId2"/>
          <a:srcRect l="31813" t="3251"/>
          <a:stretch>
            <a:fillRect/>
          </a:stretch>
        </p:blipFill>
        <p:spPr>
          <a:xfrm>
            <a:off x="5217885" y="5610577"/>
            <a:ext cx="7551271" cy="2935112"/>
          </a:xfrm>
          <a:prstGeom prst="rect">
            <a:avLst/>
          </a:prstGeom>
        </p:spPr>
      </p:pic>
      <p:pic>
        <p:nvPicPr>
          <p:cNvPr id="3" name="图片 2"/>
          <p:cNvPicPr>
            <a:picLocks noChangeAspect="1"/>
          </p:cNvPicPr>
          <p:nvPr/>
        </p:nvPicPr>
        <p:blipFill rotWithShape="1">
          <a:blip r:embed="rId3"/>
          <a:srcRect t="8427" b="5536"/>
          <a:stretch>
            <a:fillRect/>
          </a:stretch>
        </p:blipFill>
        <p:spPr>
          <a:xfrm>
            <a:off x="791852" y="5610577"/>
            <a:ext cx="3893037" cy="2935112"/>
          </a:xfrm>
          <a:prstGeom prst="rect">
            <a:avLst/>
          </a:prstGeom>
        </p:spPr>
      </p:pic>
      <p:sp>
        <p:nvSpPr>
          <p:cNvPr id="23" name="文本框 22"/>
          <p:cNvSpPr txBox="1"/>
          <p:nvPr/>
        </p:nvSpPr>
        <p:spPr>
          <a:xfrm>
            <a:off x="7092517" y="8613423"/>
            <a:ext cx="909043" cy="369332"/>
          </a:xfrm>
          <a:prstGeom prst="rect">
            <a:avLst/>
          </a:prstGeom>
          <a:noFill/>
        </p:spPr>
        <p:txBody>
          <a:bodyPr wrap="square" anchor="b">
            <a:spAutoFit/>
          </a:bodyPr>
          <a:lstStyle/>
          <a:p>
            <a:pPr algn="l" defTabSz="914400" hangingPunct="1"/>
            <a:r>
              <a:rPr lang="zh-CN" altLang="en-US" sz="1800" kern="1200" dirty="0">
                <a:solidFill>
                  <a:srgbClr val="121212"/>
                </a:solidFill>
                <a:latin typeface="+mn-ea"/>
              </a:rPr>
              <a:t>超图</a:t>
            </a:r>
            <a:endParaRPr lang="zh-CN" altLang="en-US" sz="1800" kern="1200" dirty="0">
              <a:latin typeface="+mn-ea"/>
            </a:endParaRPr>
          </a:p>
        </p:txBody>
      </p:sp>
      <p:sp>
        <p:nvSpPr>
          <p:cNvPr id="26" name="文本框 25"/>
          <p:cNvSpPr txBox="1"/>
          <p:nvPr/>
        </p:nvSpPr>
        <p:spPr>
          <a:xfrm>
            <a:off x="10219227" y="8613423"/>
            <a:ext cx="1663105" cy="369332"/>
          </a:xfrm>
          <a:prstGeom prst="rect">
            <a:avLst/>
          </a:prstGeom>
          <a:noFill/>
        </p:spPr>
        <p:txBody>
          <a:bodyPr wrap="square" anchor="b">
            <a:spAutoFit/>
          </a:bodyPr>
          <a:lstStyle/>
          <a:p>
            <a:pPr algn="l" defTabSz="914400" hangingPunct="1"/>
            <a:r>
              <a:rPr lang="zh-CN" altLang="en-US" sz="1800" kern="1200" dirty="0">
                <a:solidFill>
                  <a:srgbClr val="121212"/>
                </a:solidFill>
                <a:latin typeface="+mn-ea"/>
              </a:rPr>
              <a:t>单纯复形网络</a:t>
            </a:r>
            <a:endParaRPr lang="zh-CN" altLang="en-US" sz="1800" kern="1200" dirty="0">
              <a:latin typeface="+mn-ea"/>
            </a:endParaRPr>
          </a:p>
        </p:txBody>
      </p:sp>
      <p:sp>
        <p:nvSpPr>
          <p:cNvPr id="31" name="文本框 30"/>
          <p:cNvSpPr txBox="1"/>
          <p:nvPr/>
        </p:nvSpPr>
        <p:spPr>
          <a:xfrm>
            <a:off x="985625" y="8613423"/>
            <a:ext cx="4071796" cy="369332"/>
          </a:xfrm>
          <a:prstGeom prst="rect">
            <a:avLst/>
          </a:prstGeom>
          <a:noFill/>
        </p:spPr>
        <p:txBody>
          <a:bodyPr wrap="square" anchor="b">
            <a:spAutoFit/>
          </a:bodyPr>
          <a:lstStyle/>
          <a:p>
            <a:pPr algn="l" defTabSz="914400" hangingPunct="1"/>
            <a:r>
              <a:rPr lang="zh-CN" altLang="en-US" sz="1800" kern="1200" dirty="0">
                <a:solidFill>
                  <a:srgbClr val="121212"/>
                </a:solidFill>
                <a:latin typeface="+mn-ea"/>
              </a:rPr>
              <a:t>基于非马尔可夫路径的高阶网络模型</a:t>
            </a:r>
            <a:endParaRPr lang="zh-CN" altLang="en-US" sz="1800" kern="1200" dirty="0">
              <a:latin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论文背景（1页）"/>
          <p:cNvSpPr txBox="1">
            <a:spLocks noGrp="1"/>
          </p:cNvSpPr>
          <p:nvPr>
            <p:ph type="title"/>
          </p:nvPr>
        </p:nvSpPr>
        <p:spPr>
          <a:prstGeom prst="rect">
            <a:avLst/>
          </a:prstGeom>
        </p:spPr>
        <p:txBody>
          <a:bodyPr/>
          <a:lstStyle/>
          <a:p>
            <a:r>
              <a:rPr lang="zh-CN" altLang="en-US" dirty="0"/>
              <a:t>背景介绍</a:t>
            </a:r>
            <a:endParaRPr dirty="0"/>
          </a:p>
        </p:txBody>
      </p:sp>
      <p:pic>
        <p:nvPicPr>
          <p:cNvPr id="16" name="Picture 42" descr="F:\？？.jpg"/>
          <p:cNvPicPr>
            <a:picLocks noChangeAspect="1" noChangeArrowheads="1"/>
          </p:cNvPicPr>
          <p:nvPr/>
        </p:nvPicPr>
        <p:blipFill rotWithShape="1">
          <a:blip r:embed="rId1">
            <a:extLst>
              <a:ext uri="{28A0092B-C50C-407E-A947-70E740481C1C}">
                <a14:useLocalDpi xmlns:a14="http://schemas.microsoft.com/office/drawing/2010/main" val="0"/>
              </a:ext>
            </a:extLst>
          </a:blip>
          <a:srcRect l="30589" t="7060" r="27444" b="12542"/>
          <a:stretch>
            <a:fillRect/>
          </a:stretch>
        </p:blipFill>
        <p:spPr bwMode="auto">
          <a:xfrm>
            <a:off x="571500" y="2111738"/>
            <a:ext cx="1033153" cy="1484415"/>
          </a:xfrm>
          <a:prstGeom prst="rect">
            <a:avLst/>
          </a:prstGeom>
          <a:noFill/>
          <a:extLst>
            <a:ext uri="{909E8E84-426E-40DD-AFC4-6F175D3DCCD1}">
              <a14:hiddenFill xmlns:a14="http://schemas.microsoft.com/office/drawing/2010/main">
                <a:solidFill>
                  <a:srgbClr val="FFFFFF"/>
                </a:solidFill>
              </a14:hiddenFill>
            </a:ext>
          </a:extLst>
        </p:spPr>
      </p:pic>
      <p:sp>
        <p:nvSpPr>
          <p:cNvPr id="17" name="在本论文提出之前都有哪些前人的工作…"/>
          <p:cNvSpPr txBox="1">
            <a:spLocks noGrp="1"/>
          </p:cNvSpPr>
          <p:nvPr>
            <p:ph type="body" idx="1"/>
          </p:nvPr>
        </p:nvSpPr>
        <p:spPr>
          <a:xfrm>
            <a:off x="1604652" y="2160408"/>
            <a:ext cx="10823419" cy="1397000"/>
          </a:xfrm>
          <a:prstGeom prst="rect">
            <a:avLst/>
          </a:prstGeom>
        </p:spPr>
        <p:txBody>
          <a:bodyPr>
            <a:normAutofit/>
          </a:bodyPr>
          <a:lstStyle/>
          <a:p>
            <a:pPr marL="0" indent="0" algn="just">
              <a:lnSpc>
                <a:spcPct val="135000"/>
              </a:lnSpc>
              <a:spcBef>
                <a:spcPts val="0"/>
              </a:spcBef>
              <a:buNone/>
            </a:pPr>
            <a:r>
              <a:rPr lang="zh-CN" altLang="en-US" sz="2800" b="1" dirty="0">
                <a:solidFill>
                  <a:schemeClr val="tx1"/>
                </a:solidFill>
                <a:latin typeface="微软雅黑" panose="020B0503020204020204" charset="-122"/>
                <a:ea typeface="微软雅黑" panose="020B0503020204020204" charset="-122"/>
              </a:rPr>
              <a:t>基于非马尔可夫路径的高阶网络模型与基于超图和单纯复形的高阶模型的区别</a:t>
            </a:r>
            <a:r>
              <a:rPr lang="en-US" altLang="zh-CN" sz="2800" b="1" dirty="0">
                <a:solidFill>
                  <a:schemeClr val="tx1"/>
                </a:solidFill>
                <a:latin typeface="微软雅黑" panose="020B0503020204020204" charset="-122"/>
                <a:ea typeface="微软雅黑" panose="020B0503020204020204" charset="-122"/>
              </a:rPr>
              <a:t>——</a:t>
            </a:r>
            <a:r>
              <a:rPr lang="zh-CN" altLang="en-US" sz="2800" b="1" dirty="0">
                <a:solidFill>
                  <a:srgbClr val="FF0000"/>
                </a:solidFill>
                <a:latin typeface="微软雅黑" panose="020B0503020204020204" charset="-122"/>
                <a:ea typeface="微软雅黑" panose="020B0503020204020204" charset="-122"/>
              </a:rPr>
              <a:t>面向的对象不同</a:t>
            </a:r>
            <a:endParaRPr sz="2800" b="1" dirty="0">
              <a:solidFill>
                <a:srgbClr val="FF0000"/>
              </a:solidFill>
              <a:latin typeface="微软雅黑" panose="020B0503020204020204" charset="-122"/>
              <a:ea typeface="微软雅黑" panose="020B0503020204020204" charset="-122"/>
            </a:endParaRPr>
          </a:p>
        </p:txBody>
      </p:sp>
      <p:pic>
        <p:nvPicPr>
          <p:cNvPr id="2" name="图片 1"/>
          <p:cNvPicPr>
            <a:picLocks noChangeAspect="1"/>
          </p:cNvPicPr>
          <p:nvPr/>
        </p:nvPicPr>
        <p:blipFill rotWithShape="1">
          <a:blip r:embed="rId2"/>
          <a:srcRect r="49566"/>
          <a:stretch>
            <a:fillRect/>
          </a:stretch>
        </p:blipFill>
        <p:spPr>
          <a:xfrm>
            <a:off x="1363832" y="3303411"/>
            <a:ext cx="3912956" cy="2884499"/>
          </a:xfrm>
          <a:prstGeom prst="rect">
            <a:avLst/>
          </a:prstGeom>
        </p:spPr>
      </p:pic>
      <p:pic>
        <p:nvPicPr>
          <p:cNvPr id="4" name="图片 3"/>
          <p:cNvPicPr>
            <a:picLocks noChangeAspect="1"/>
          </p:cNvPicPr>
          <p:nvPr/>
        </p:nvPicPr>
        <p:blipFill rotWithShape="1">
          <a:blip r:embed="rId2"/>
          <a:srcRect l="53336"/>
          <a:stretch>
            <a:fillRect/>
          </a:stretch>
        </p:blipFill>
        <p:spPr>
          <a:xfrm>
            <a:off x="2442117" y="6105505"/>
            <a:ext cx="3734536" cy="2975373"/>
          </a:xfrm>
          <a:prstGeom prst="rect">
            <a:avLst/>
          </a:prstGeom>
        </p:spPr>
      </p:pic>
      <p:pic>
        <p:nvPicPr>
          <p:cNvPr id="8" name="图片 7"/>
          <p:cNvPicPr>
            <a:picLocks noChangeAspect="1"/>
          </p:cNvPicPr>
          <p:nvPr/>
        </p:nvPicPr>
        <p:blipFill>
          <a:blip r:embed="rId3"/>
          <a:stretch>
            <a:fillRect/>
          </a:stretch>
        </p:blipFill>
        <p:spPr>
          <a:xfrm>
            <a:off x="6702100" y="3448374"/>
            <a:ext cx="5725971" cy="4764222"/>
          </a:xfrm>
          <a:prstGeom prst="rect">
            <a:avLst/>
          </a:prstGeom>
        </p:spPr>
      </p:pic>
      <p:sp>
        <p:nvSpPr>
          <p:cNvPr id="9" name="文本框 8"/>
          <p:cNvSpPr txBox="1"/>
          <p:nvPr/>
        </p:nvSpPr>
        <p:spPr>
          <a:xfrm>
            <a:off x="7630177" y="8431488"/>
            <a:ext cx="4413141" cy="523220"/>
          </a:xfrm>
          <a:prstGeom prst="rect">
            <a:avLst/>
          </a:prstGeom>
          <a:noFill/>
        </p:spPr>
        <p:txBody>
          <a:bodyPr wrap="square">
            <a:spAutoFit/>
          </a:bodyPr>
          <a:lstStyle>
            <a:defPPr>
              <a:defRPr lang="en-US"/>
            </a:defPPr>
            <a:lvl1pPr algn="ctr">
              <a:lnSpc>
                <a:spcPct val="100000"/>
              </a:lnSpc>
              <a:defRPr sz="1400" b="1">
                <a:latin typeface="微软雅黑" panose="020B0503020204020204" charset="-122"/>
                <a:ea typeface="微软雅黑" panose="020B0503020204020204" charset="-122"/>
                <a:cs typeface="等线"/>
              </a:defRPr>
            </a:lvl1pPr>
          </a:lstStyle>
          <a:p>
            <a:r>
              <a:rPr lang="zh-CN" altLang="en-US" sz="2800" dirty="0"/>
              <a:t>脑神经系统</a:t>
            </a:r>
            <a:r>
              <a:rPr lang="en-US" altLang="zh-CN" sz="2800" dirty="0"/>
              <a:t>:</a:t>
            </a:r>
            <a:r>
              <a:rPr lang="zh-CN" altLang="en-US" sz="2800" b="1" dirty="0">
                <a:solidFill>
                  <a:schemeClr val="bg2">
                    <a:lumMod val="25000"/>
                  </a:schemeClr>
                </a:solidFill>
                <a:latin typeface="微软雅黑" panose="020B0503020204020204" charset="-122"/>
                <a:ea typeface="微软雅黑" panose="020B0503020204020204" charset="-122"/>
              </a:rPr>
              <a:t>高阶相互作用</a:t>
            </a:r>
            <a:endParaRPr lang="zh-CN" altLang="en-US" sz="2800" dirty="0"/>
          </a:p>
        </p:txBody>
      </p:sp>
      <p:sp>
        <p:nvSpPr>
          <p:cNvPr id="10" name="文本框 9"/>
          <p:cNvSpPr txBox="1"/>
          <p:nvPr/>
        </p:nvSpPr>
        <p:spPr>
          <a:xfrm>
            <a:off x="1604652" y="9080878"/>
            <a:ext cx="4413141" cy="523220"/>
          </a:xfrm>
          <a:prstGeom prst="rect">
            <a:avLst/>
          </a:prstGeom>
          <a:noFill/>
        </p:spPr>
        <p:txBody>
          <a:bodyPr wrap="square">
            <a:spAutoFit/>
          </a:bodyPr>
          <a:lstStyle>
            <a:defPPr>
              <a:defRPr lang="en-US"/>
            </a:defPPr>
            <a:lvl1pPr algn="ctr">
              <a:lnSpc>
                <a:spcPct val="100000"/>
              </a:lnSpc>
              <a:defRPr sz="1400" b="1">
                <a:latin typeface="微软雅黑" panose="020B0503020204020204" charset="-122"/>
                <a:ea typeface="微软雅黑" panose="020B0503020204020204" charset="-122"/>
                <a:cs typeface="等线"/>
              </a:defRPr>
            </a:lvl1pPr>
          </a:lstStyle>
          <a:p>
            <a:r>
              <a:rPr lang="zh-CN" altLang="en-US" sz="2800" dirty="0"/>
              <a:t>引文数据</a:t>
            </a:r>
            <a:r>
              <a:rPr lang="en-US" altLang="zh-CN" sz="2800" dirty="0"/>
              <a:t>:</a:t>
            </a:r>
            <a:r>
              <a:rPr lang="zh-CN" altLang="en-US" sz="2800" b="1" dirty="0">
                <a:solidFill>
                  <a:schemeClr val="bg2">
                    <a:lumMod val="25000"/>
                  </a:schemeClr>
                </a:solidFill>
                <a:latin typeface="微软雅黑" panose="020B0503020204020204" charset="-122"/>
                <a:ea typeface="微软雅黑" panose="020B0503020204020204" charset="-122"/>
              </a:rPr>
              <a:t>高阶依赖</a:t>
            </a:r>
            <a:endParaRPr lang="zh-CN" altLang="en-US" sz="28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以往的进展有哪些（1～2页）"/>
          <p:cNvSpPr txBox="1">
            <a:spLocks noGrp="1"/>
          </p:cNvSpPr>
          <p:nvPr>
            <p:ph type="title"/>
          </p:nvPr>
        </p:nvSpPr>
        <p:spPr>
          <a:prstGeom prst="rect">
            <a:avLst/>
          </a:prstGeom>
        </p:spPr>
        <p:txBody>
          <a:bodyPr/>
          <a:lstStyle/>
          <a:p>
            <a:r>
              <a:rPr dirty="0" err="1"/>
              <a:t>以往</a:t>
            </a:r>
            <a:r>
              <a:rPr lang="zh-CN" altLang="en-US" dirty="0"/>
              <a:t>研究</a:t>
            </a:r>
            <a:r>
              <a:rPr dirty="0" err="1"/>
              <a:t>的进展</a:t>
            </a:r>
            <a:endParaRPr dirty="0"/>
          </a:p>
        </p:txBody>
      </p:sp>
      <p:sp>
        <p:nvSpPr>
          <p:cNvPr id="162" name="在本论文提出之前都有哪些前人的工作…"/>
          <p:cNvSpPr txBox="1">
            <a:spLocks noGrp="1"/>
          </p:cNvSpPr>
          <p:nvPr>
            <p:ph type="body" idx="1"/>
          </p:nvPr>
        </p:nvSpPr>
        <p:spPr>
          <a:xfrm>
            <a:off x="566272" y="2160408"/>
            <a:ext cx="11861800" cy="6082490"/>
          </a:xfrm>
          <a:prstGeom prst="rect">
            <a:avLst/>
          </a:prstGeom>
        </p:spPr>
        <p:txBody>
          <a:bodyPr>
            <a:normAutofit/>
          </a:bodyPr>
          <a:lstStyle/>
          <a:p>
            <a:pPr marL="0" indent="0" algn="just">
              <a:spcBef>
                <a:spcPts val="0"/>
              </a:spcBef>
              <a:buNone/>
            </a:pPr>
            <a:r>
              <a:rPr lang="en-US" altLang="zh-CN" sz="2400" dirty="0">
                <a:solidFill>
                  <a:schemeClr val="tx1"/>
                </a:solidFill>
                <a:latin typeface="微软雅黑" panose="020B0503020204020204" charset="-122"/>
                <a:ea typeface="微软雅黑" panose="020B0503020204020204" charset="-122"/>
              </a:rPr>
              <a:t>[1] </a:t>
            </a:r>
            <a:r>
              <a:rPr lang="en-US" altLang="zh-CN" sz="2400" dirty="0" err="1">
                <a:solidFill>
                  <a:schemeClr val="tx1"/>
                </a:solidFill>
                <a:latin typeface="微软雅黑" panose="020B0503020204020204" charset="-122"/>
                <a:ea typeface="微软雅黑" panose="020B0503020204020204" charset="-122"/>
              </a:rPr>
              <a:t>Rosvall</a:t>
            </a:r>
            <a:r>
              <a:rPr lang="en-US" altLang="zh-CN" sz="2400" dirty="0">
                <a:solidFill>
                  <a:schemeClr val="tx1"/>
                </a:solidFill>
                <a:latin typeface="微软雅黑" panose="020B0503020204020204" charset="-122"/>
                <a:ea typeface="微软雅黑" panose="020B0503020204020204" charset="-122"/>
              </a:rPr>
              <a:t> M, Esquivel A V, </a:t>
            </a:r>
            <a:r>
              <a:rPr lang="en-US" altLang="zh-CN" sz="2400" dirty="0" err="1">
                <a:solidFill>
                  <a:schemeClr val="tx1"/>
                </a:solidFill>
                <a:latin typeface="微软雅黑" panose="020B0503020204020204" charset="-122"/>
                <a:ea typeface="微软雅黑" panose="020B0503020204020204" charset="-122"/>
              </a:rPr>
              <a:t>Lancichinetti</a:t>
            </a:r>
            <a:r>
              <a:rPr lang="en-US" altLang="zh-CN" sz="2400" dirty="0">
                <a:solidFill>
                  <a:schemeClr val="tx1"/>
                </a:solidFill>
                <a:latin typeface="微软雅黑" panose="020B0503020204020204" charset="-122"/>
                <a:ea typeface="微软雅黑" panose="020B0503020204020204" charset="-122"/>
              </a:rPr>
              <a:t> A, et al. Memory in network flows and its effects on spreading dynamics and community detection[J]. Nature communications, 2014, 5(1): 1-13. </a:t>
            </a:r>
            <a:endParaRPr lang="en-US" altLang="zh-CN" sz="2400" dirty="0">
              <a:solidFill>
                <a:schemeClr val="tx1"/>
              </a:solidFill>
              <a:latin typeface="微软雅黑" panose="020B0503020204020204" charset="-122"/>
              <a:ea typeface="微软雅黑" panose="020B0503020204020204" charset="-122"/>
            </a:endParaRPr>
          </a:p>
          <a:p>
            <a:pPr marL="0" indent="0" algn="just">
              <a:spcBef>
                <a:spcPts val="0"/>
              </a:spcBef>
              <a:buNone/>
            </a:pPr>
            <a:r>
              <a:rPr lang="en-US" altLang="zh-CN" sz="2400" dirty="0">
                <a:solidFill>
                  <a:schemeClr val="tx1"/>
                </a:solidFill>
                <a:latin typeface="微软雅黑" panose="020B0503020204020204" charset="-122"/>
                <a:ea typeface="微软雅黑" panose="020B0503020204020204" charset="-122"/>
              </a:rPr>
              <a:t>[2] </a:t>
            </a:r>
            <a:r>
              <a:rPr lang="en-US" altLang="zh-CN" sz="2400" dirty="0" err="1">
                <a:solidFill>
                  <a:schemeClr val="tx1"/>
                </a:solidFill>
                <a:latin typeface="微软雅黑" panose="020B0503020204020204" charset="-122"/>
                <a:ea typeface="微软雅黑" panose="020B0503020204020204" charset="-122"/>
              </a:rPr>
              <a:t>Scholtes</a:t>
            </a:r>
            <a:r>
              <a:rPr lang="en-US" altLang="zh-CN" sz="2400" dirty="0">
                <a:solidFill>
                  <a:schemeClr val="tx1"/>
                </a:solidFill>
                <a:latin typeface="微软雅黑" panose="020B0503020204020204" charset="-122"/>
                <a:ea typeface="微软雅黑" panose="020B0503020204020204" charset="-122"/>
              </a:rPr>
              <a:t> I, Wider N, Pfitzner R, et al. Causality-driven slow-down and speed-up of diffusion in non-Markovian temporal networks[J]. Nature communications, 2014, 5(1): 1-9.</a:t>
            </a:r>
            <a:endParaRPr lang="en-US" altLang="zh-CN" sz="2400" dirty="0">
              <a:solidFill>
                <a:schemeClr val="tx1"/>
              </a:solidFill>
              <a:latin typeface="微软雅黑" panose="020B0503020204020204" charset="-122"/>
              <a:ea typeface="微软雅黑" panose="020B0503020204020204" charset="-122"/>
            </a:endParaRPr>
          </a:p>
          <a:p>
            <a:pPr marL="0" indent="0" algn="just">
              <a:spcBef>
                <a:spcPts val="0"/>
              </a:spcBef>
              <a:buNone/>
            </a:pPr>
            <a:r>
              <a:rPr lang="en-US" sz="2400" dirty="0">
                <a:solidFill>
                  <a:schemeClr val="tx1"/>
                </a:solidFill>
                <a:latin typeface="微软雅黑" panose="020B0503020204020204" charset="-122"/>
                <a:ea typeface="微软雅黑" panose="020B0503020204020204" charset="-122"/>
              </a:rPr>
              <a:t>[3] </a:t>
            </a:r>
            <a:r>
              <a:rPr lang="en-US" altLang="zh-CN" sz="2400" dirty="0" err="1">
                <a:solidFill>
                  <a:schemeClr val="tx1"/>
                </a:solidFill>
                <a:latin typeface="微软雅黑" panose="020B0503020204020204" charset="-122"/>
                <a:ea typeface="微软雅黑" panose="020B0503020204020204" charset="-122"/>
              </a:rPr>
              <a:t>Scholtes</a:t>
            </a:r>
            <a:r>
              <a:rPr lang="en-US" altLang="zh-CN" sz="2400" dirty="0">
                <a:solidFill>
                  <a:schemeClr val="tx1"/>
                </a:solidFill>
                <a:latin typeface="微软雅黑" panose="020B0503020204020204" charset="-122"/>
                <a:ea typeface="微软雅黑" panose="020B0503020204020204" charset="-122"/>
              </a:rPr>
              <a:t> I, Wider N, </a:t>
            </a:r>
            <a:r>
              <a:rPr lang="en-US" altLang="zh-CN" sz="2400" dirty="0" err="1">
                <a:solidFill>
                  <a:schemeClr val="tx1"/>
                </a:solidFill>
                <a:latin typeface="微软雅黑" panose="020B0503020204020204" charset="-122"/>
                <a:ea typeface="微软雅黑" panose="020B0503020204020204" charset="-122"/>
              </a:rPr>
              <a:t>Garas</a:t>
            </a:r>
            <a:r>
              <a:rPr lang="en-US" altLang="zh-CN" sz="2400" dirty="0">
                <a:solidFill>
                  <a:schemeClr val="tx1"/>
                </a:solidFill>
                <a:latin typeface="微软雅黑" panose="020B0503020204020204" charset="-122"/>
                <a:ea typeface="微软雅黑" panose="020B0503020204020204" charset="-122"/>
              </a:rPr>
              <a:t> A. Higher-order aggregate networks in the analysis of temporal networks: path structures and centralities[J]. The European Physical Journal B, 2016, 89(3): 1-15.</a:t>
            </a:r>
            <a:endParaRPr lang="en-US" altLang="zh-CN" sz="2400" dirty="0">
              <a:solidFill>
                <a:schemeClr val="tx1"/>
              </a:solidFill>
              <a:latin typeface="微软雅黑" panose="020B0503020204020204" charset="-122"/>
              <a:ea typeface="微软雅黑" panose="020B0503020204020204" charset="-122"/>
            </a:endParaRPr>
          </a:p>
          <a:p>
            <a:pPr marL="0" indent="0" algn="just">
              <a:spcBef>
                <a:spcPts val="0"/>
              </a:spcBef>
              <a:buNone/>
            </a:pPr>
            <a:r>
              <a:rPr lang="en-US" altLang="zh-CN" sz="2400" dirty="0">
                <a:solidFill>
                  <a:schemeClr val="tx1"/>
                </a:solidFill>
                <a:latin typeface="微软雅黑" panose="020B0503020204020204" charset="-122"/>
                <a:ea typeface="微软雅黑" panose="020B0503020204020204" charset="-122"/>
              </a:rPr>
              <a:t>[4] </a:t>
            </a:r>
            <a:r>
              <a:rPr lang="en-US" altLang="zh-CN" sz="2400" dirty="0" err="1">
                <a:solidFill>
                  <a:schemeClr val="tx1"/>
                </a:solidFill>
                <a:latin typeface="微软雅黑" panose="020B0503020204020204" charset="-122"/>
                <a:ea typeface="微软雅黑" panose="020B0503020204020204" charset="-122"/>
              </a:rPr>
              <a:t>Salnikov</a:t>
            </a:r>
            <a:r>
              <a:rPr lang="en-US" altLang="zh-CN" sz="2400" dirty="0">
                <a:solidFill>
                  <a:schemeClr val="tx1"/>
                </a:solidFill>
                <a:latin typeface="微软雅黑" panose="020B0503020204020204" charset="-122"/>
                <a:ea typeface="微软雅黑" panose="020B0503020204020204" charset="-122"/>
              </a:rPr>
              <a:t> V, Schaub M T, </a:t>
            </a:r>
            <a:r>
              <a:rPr lang="en-US" altLang="zh-CN" sz="2400" dirty="0" err="1">
                <a:solidFill>
                  <a:schemeClr val="tx1"/>
                </a:solidFill>
                <a:latin typeface="微软雅黑" panose="020B0503020204020204" charset="-122"/>
                <a:ea typeface="微软雅黑" panose="020B0503020204020204" charset="-122"/>
              </a:rPr>
              <a:t>Lambiotte</a:t>
            </a:r>
            <a:r>
              <a:rPr lang="en-US" altLang="zh-CN" sz="2400" dirty="0">
                <a:solidFill>
                  <a:schemeClr val="tx1"/>
                </a:solidFill>
                <a:latin typeface="微软雅黑" panose="020B0503020204020204" charset="-122"/>
                <a:ea typeface="微软雅黑" panose="020B0503020204020204" charset="-122"/>
              </a:rPr>
              <a:t> R. Using higher-order Markov models to reveal flow-based communities in networks[J]. Scientific reports, 2016, 6(1): 1-13.</a:t>
            </a:r>
            <a:endParaRPr lang="en-US" altLang="zh-CN" sz="2400" dirty="0">
              <a:solidFill>
                <a:schemeClr val="tx1"/>
              </a:solidFill>
              <a:latin typeface="微软雅黑" panose="020B0503020204020204" charset="-122"/>
              <a:ea typeface="微软雅黑" panose="020B0503020204020204" charset="-122"/>
            </a:endParaRPr>
          </a:p>
          <a:p>
            <a:pPr marL="0" indent="0" algn="just">
              <a:spcBef>
                <a:spcPts val="0"/>
              </a:spcBef>
              <a:buNone/>
            </a:pPr>
            <a:endParaRPr sz="2400" dirty="0">
              <a:solidFill>
                <a:schemeClr val="tx1"/>
              </a:solidFill>
              <a:latin typeface="微软雅黑" panose="020B0503020204020204" charset="-122"/>
              <a:ea typeface="微软雅黑" panose="020B0503020204020204" charset="-122"/>
            </a:endParaRPr>
          </a:p>
        </p:txBody>
      </p:sp>
      <p:sp>
        <p:nvSpPr>
          <p:cNvPr id="163" name="更多“人工智能&amp;复杂系统”的知识，请关注官网：pattern.swarma.org"/>
          <p:cNvSpPr txBox="1"/>
          <p:nvPr/>
        </p:nvSpPr>
        <p:spPr>
          <a:xfrm>
            <a:off x="369422" y="8800288"/>
            <a:ext cx="12255501" cy="420724"/>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t>更多“</a:t>
            </a:r>
            <a:r>
              <a:rPr>
                <a:solidFill>
                  <a:srgbClr val="E88D65"/>
                </a:solidFill>
              </a:rPr>
              <a:t>人工智能&amp;复杂系统</a:t>
            </a:r>
            <a:r>
              <a:t>”的知识，请关注官网：pattern.swarma.org</a:t>
            </a:r>
          </a:p>
        </p:txBody>
      </p:sp>
      <p:pic>
        <p:nvPicPr>
          <p:cNvPr id="164" name="pattern_logo1.png" descr="pattern_logo1.png"/>
          <p:cNvPicPr>
            <a:picLocks noChangeAspect="1"/>
          </p:cNvPicPr>
          <p:nvPr/>
        </p:nvPicPr>
        <p:blipFill>
          <a:blip r:embed="rId1"/>
          <a:stretch>
            <a:fillRect/>
          </a:stretch>
        </p:blipFill>
        <p:spPr>
          <a:xfrm>
            <a:off x="10405440" y="8664682"/>
            <a:ext cx="718144" cy="691935"/>
          </a:xfrm>
          <a:prstGeom prst="rect">
            <a:avLst/>
          </a:prstGeom>
          <a:ln w="12700">
            <a:miter lim="400000"/>
            <a:headEnd/>
            <a:tailEnd/>
          </a:ln>
        </p:spPr>
      </p:pic>
      <p:pic>
        <p:nvPicPr>
          <p:cNvPr id="165" name="text.png" descr="text.png"/>
          <p:cNvPicPr>
            <a:picLocks noChangeAspect="1"/>
          </p:cNvPicPr>
          <p:nvPr/>
        </p:nvPicPr>
        <p:blipFill>
          <a:blip r:embed="rId2"/>
          <a:stretch>
            <a:fillRect/>
          </a:stretch>
        </p:blipFill>
        <p:spPr>
          <a:xfrm>
            <a:off x="11137944" y="8664682"/>
            <a:ext cx="1638996" cy="691935"/>
          </a:xfrm>
          <a:prstGeom prst="rect">
            <a:avLst/>
          </a:prstGeom>
          <a:ln w="12700">
            <a:miter lim="400000"/>
            <a:headEnd/>
            <a:tailEnd/>
          </a:ln>
        </p:spPr>
      </p:pic>
      <p:pic>
        <p:nvPicPr>
          <p:cNvPr id="3" name="图片 2"/>
          <p:cNvPicPr>
            <a:picLocks noChangeAspect="1"/>
          </p:cNvPicPr>
          <p:nvPr/>
        </p:nvPicPr>
        <p:blipFill>
          <a:blip r:embed="rId3"/>
          <a:stretch>
            <a:fillRect/>
          </a:stretch>
        </p:blipFill>
        <p:spPr>
          <a:xfrm>
            <a:off x="227860" y="6318885"/>
            <a:ext cx="12776940" cy="3010313"/>
          </a:xfrm>
          <a:prstGeom prst="rect">
            <a:avLst/>
          </a:prstGeom>
        </p:spPr>
      </p:pic>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grpSp>
        <p:nvGrpSpPr>
          <p:cNvPr id="9" name="组合 8"/>
          <p:cNvGrpSpPr/>
          <p:nvPr/>
        </p:nvGrpSpPr>
        <p:grpSpPr>
          <a:xfrm>
            <a:off x="10633300" y="9064743"/>
            <a:ext cx="2371500" cy="691935"/>
            <a:chOff x="10405440" y="8998316"/>
            <a:chExt cx="2371500" cy="691935"/>
          </a:xfrm>
        </p:grpSpPr>
        <p:pic>
          <p:nvPicPr>
            <p:cNvPr id="10" name="pattern_logo1.png" descr="pattern_logo1.png"/>
            <p:cNvPicPr>
              <a:picLocks noChangeAspect="1"/>
            </p:cNvPicPr>
            <p:nvPr/>
          </p:nvPicPr>
          <p:blipFill>
            <a:blip r:embed="rId1"/>
            <a:stretch>
              <a:fillRect/>
            </a:stretch>
          </p:blipFill>
          <p:spPr>
            <a:xfrm>
              <a:off x="10405440" y="8998316"/>
              <a:ext cx="718144" cy="691935"/>
            </a:xfrm>
            <a:prstGeom prst="rect">
              <a:avLst/>
            </a:prstGeom>
            <a:ln w="12700">
              <a:miter lim="400000"/>
              <a:headEnd/>
              <a:tailEnd/>
            </a:ln>
          </p:spPr>
        </p:pic>
        <p:pic>
          <p:nvPicPr>
            <p:cNvPr id="11" name="text.png" descr="text.png"/>
            <p:cNvPicPr>
              <a:picLocks noChangeAspect="1"/>
            </p:cNvPicPr>
            <p:nvPr/>
          </p:nvPicPr>
          <p:blipFill>
            <a:blip r:embed="rId2"/>
            <a:stretch>
              <a:fillRect/>
            </a:stretch>
          </p:blipFill>
          <p:spPr>
            <a:xfrm>
              <a:off x="11137944" y="8998316"/>
              <a:ext cx="1638996" cy="691935"/>
            </a:xfrm>
            <a:prstGeom prst="rect">
              <a:avLst/>
            </a:prstGeom>
            <a:ln w="12700">
              <a:miter lim="400000"/>
              <a:headEnd/>
              <a:tailEnd/>
            </a:ln>
          </p:spPr>
        </p:pic>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以往的进展有哪些（1～2页）"/>
          <p:cNvSpPr txBox="1">
            <a:spLocks noGrp="1"/>
          </p:cNvSpPr>
          <p:nvPr>
            <p:ph type="title"/>
          </p:nvPr>
        </p:nvSpPr>
        <p:spPr>
          <a:prstGeom prst="rect">
            <a:avLst/>
          </a:prstGeom>
        </p:spPr>
        <p:txBody>
          <a:bodyPr/>
          <a:lstStyle/>
          <a:p>
            <a:r>
              <a:rPr dirty="0" err="1"/>
              <a:t>以往</a:t>
            </a:r>
            <a:r>
              <a:rPr lang="zh-CN" altLang="en-US" dirty="0"/>
              <a:t>研究</a:t>
            </a:r>
            <a:r>
              <a:rPr dirty="0" err="1"/>
              <a:t>的进展</a:t>
            </a:r>
            <a:endParaRPr dirty="0"/>
          </a:p>
        </p:txBody>
      </p:sp>
      <p:sp>
        <p:nvSpPr>
          <p:cNvPr id="162" name="在本论文提出之前都有哪些前人的工作…"/>
          <p:cNvSpPr txBox="1">
            <a:spLocks noGrp="1"/>
          </p:cNvSpPr>
          <p:nvPr>
            <p:ph type="body" idx="1"/>
          </p:nvPr>
        </p:nvSpPr>
        <p:spPr>
          <a:xfrm>
            <a:off x="566272" y="2160408"/>
            <a:ext cx="11861800" cy="1397000"/>
          </a:xfrm>
          <a:prstGeom prst="rect">
            <a:avLst/>
          </a:prstGeom>
        </p:spPr>
        <p:txBody>
          <a:bodyPr>
            <a:normAutofit/>
          </a:bodyPr>
          <a:lstStyle/>
          <a:p>
            <a:pPr marL="0" indent="0" algn="just">
              <a:spcBef>
                <a:spcPts val="0"/>
              </a:spcBef>
              <a:buNone/>
            </a:pPr>
            <a:r>
              <a:rPr lang="en-US" altLang="zh-CN" sz="2400" dirty="0">
                <a:solidFill>
                  <a:schemeClr val="tx1"/>
                </a:solidFill>
                <a:latin typeface="微软雅黑" panose="020B0503020204020204" charset="-122"/>
                <a:ea typeface="微软雅黑" panose="020B0503020204020204" charset="-122"/>
              </a:rPr>
              <a:t>[1] </a:t>
            </a:r>
            <a:r>
              <a:rPr lang="en-US" altLang="zh-CN" sz="2400" dirty="0" err="1">
                <a:solidFill>
                  <a:schemeClr val="tx1"/>
                </a:solidFill>
                <a:latin typeface="微软雅黑" panose="020B0503020204020204" charset="-122"/>
                <a:ea typeface="微软雅黑" panose="020B0503020204020204" charset="-122"/>
              </a:rPr>
              <a:t>Rosvall</a:t>
            </a:r>
            <a:r>
              <a:rPr lang="en-US" altLang="zh-CN" sz="2400" dirty="0">
                <a:solidFill>
                  <a:schemeClr val="tx1"/>
                </a:solidFill>
                <a:latin typeface="微软雅黑" panose="020B0503020204020204" charset="-122"/>
                <a:ea typeface="微软雅黑" panose="020B0503020204020204" charset="-122"/>
              </a:rPr>
              <a:t> M, Esquivel A V, </a:t>
            </a:r>
            <a:r>
              <a:rPr lang="en-US" altLang="zh-CN" sz="2400" dirty="0" err="1">
                <a:solidFill>
                  <a:schemeClr val="tx1"/>
                </a:solidFill>
                <a:latin typeface="微软雅黑" panose="020B0503020204020204" charset="-122"/>
                <a:ea typeface="微软雅黑" panose="020B0503020204020204" charset="-122"/>
              </a:rPr>
              <a:t>Lancichinetti</a:t>
            </a:r>
            <a:r>
              <a:rPr lang="en-US" altLang="zh-CN" sz="2400" dirty="0">
                <a:solidFill>
                  <a:schemeClr val="tx1"/>
                </a:solidFill>
                <a:latin typeface="微软雅黑" panose="020B0503020204020204" charset="-122"/>
                <a:ea typeface="微软雅黑" panose="020B0503020204020204" charset="-122"/>
              </a:rPr>
              <a:t> A, et al. Memory in network flows and its effects on spreading dynamics and community detection[J]. Nature communications, 2014, 5(1): 1-13. </a:t>
            </a:r>
            <a:endParaRPr lang="en-US" altLang="zh-CN" sz="2400" dirty="0">
              <a:solidFill>
                <a:schemeClr val="tx1"/>
              </a:solidFill>
              <a:latin typeface="微软雅黑" panose="020B0503020204020204" charset="-122"/>
              <a:ea typeface="微软雅黑" panose="020B0503020204020204" charset="-122"/>
            </a:endParaRPr>
          </a:p>
          <a:p>
            <a:pPr marL="0" indent="0" algn="just">
              <a:spcBef>
                <a:spcPts val="0"/>
              </a:spcBef>
              <a:buNone/>
            </a:pPr>
            <a:endParaRPr lang="en-US" altLang="zh-CN" sz="2400" dirty="0">
              <a:solidFill>
                <a:schemeClr val="tx1"/>
              </a:solidFill>
              <a:latin typeface="微软雅黑" panose="020B0503020204020204" charset="-122"/>
              <a:ea typeface="微软雅黑" panose="020B0503020204020204" charset="-122"/>
            </a:endParaRPr>
          </a:p>
          <a:p>
            <a:pPr marL="0" indent="0" algn="just">
              <a:spcBef>
                <a:spcPts val="0"/>
              </a:spcBef>
              <a:buNone/>
            </a:pPr>
            <a:endParaRPr sz="2400" dirty="0">
              <a:solidFill>
                <a:schemeClr val="tx1"/>
              </a:solidFill>
              <a:latin typeface="微软雅黑" panose="020B0503020204020204" charset="-122"/>
              <a:ea typeface="微软雅黑" panose="020B0503020204020204" charset="-122"/>
            </a:endParaRPr>
          </a:p>
        </p:txBody>
      </p:sp>
      <p:sp>
        <p:nvSpPr>
          <p:cNvPr id="163" name="更多“人工智能&amp;复杂系统”的知识，请关注官网：pattern.swarma.org"/>
          <p:cNvSpPr txBox="1"/>
          <p:nvPr/>
        </p:nvSpPr>
        <p:spPr>
          <a:xfrm>
            <a:off x="369422" y="9077877"/>
            <a:ext cx="12255501" cy="420724"/>
          </a:xfrm>
          <a:prstGeom prst="rect">
            <a:avLst/>
          </a:prstGeom>
          <a:ln w="12700">
            <a:miter lim="400000"/>
          </a:ln>
        </p:spPr>
        <p:txBody>
          <a:bodyPr lIns="50800" tIns="50800" rIns="50800" bIns="50800" anchor="ctr">
            <a:spAutoFit/>
          </a:bodyPr>
          <a:lstStyle/>
          <a:p>
            <a:pPr algn="l">
              <a:defRPr sz="1800" i="1">
                <a:solidFill>
                  <a:srgbClr val="5C86B9"/>
                </a:solidFill>
                <a:latin typeface="Palatino"/>
                <a:ea typeface="Palatino"/>
                <a:cs typeface="Palatino"/>
                <a:sym typeface="Palatino"/>
              </a:defRPr>
            </a:pPr>
            <a:r>
              <a:rPr dirty="0"/>
              <a:t>更多“</a:t>
            </a:r>
            <a:r>
              <a:rPr dirty="0">
                <a:solidFill>
                  <a:srgbClr val="E88D65"/>
                </a:solidFill>
              </a:rPr>
              <a:t>人工智能&amp;复杂系统</a:t>
            </a:r>
            <a:r>
              <a:rPr dirty="0"/>
              <a:t>”的知识，请关注官网：pattern.swarma.org</a:t>
            </a:r>
            <a:endParaRPr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pic>
        <p:nvPicPr>
          <p:cNvPr id="4" name="图片 3"/>
          <p:cNvPicPr>
            <a:picLocks noChangeAspect="1"/>
          </p:cNvPicPr>
          <p:nvPr/>
        </p:nvPicPr>
        <p:blipFill rotWithShape="1">
          <a:blip r:embed="rId1"/>
          <a:srcRect b="24583"/>
          <a:stretch>
            <a:fillRect/>
          </a:stretch>
        </p:blipFill>
        <p:spPr>
          <a:xfrm>
            <a:off x="3427952" y="3458007"/>
            <a:ext cx="7267262" cy="5382067"/>
          </a:xfrm>
          <a:prstGeom prst="rect">
            <a:avLst/>
          </a:prstGeom>
        </p:spPr>
      </p:pic>
      <p:sp>
        <p:nvSpPr>
          <p:cNvPr id="14" name="在本论文提出之前都有哪些前人的工作…"/>
          <p:cNvSpPr txBox="1"/>
          <p:nvPr/>
        </p:nvSpPr>
        <p:spPr>
          <a:xfrm>
            <a:off x="571500" y="3479800"/>
            <a:ext cx="2286000" cy="1680030"/>
          </a:xfrm>
          <a:prstGeom prst="rect">
            <a:avLst/>
          </a:prstGeom>
          <a:ln w="12700">
            <a:miter lim="400000"/>
          </a:ln>
        </p:spPr>
        <p:txBody>
          <a:bodyPr lIns="50800" tIns="50800" rIns="50800" bIns="50800">
            <a:normAutofit/>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marL="0" indent="0" algn="just" hangingPunct="1">
              <a:spcBef>
                <a:spcPts val="0"/>
              </a:spcBef>
              <a:buFont typeface="Helvetica Neue" panose="02000503000000020004"/>
              <a:buNone/>
            </a:pPr>
            <a:r>
              <a:rPr lang="zh-CN" altLang="en-US" sz="2400" dirty="0">
                <a:solidFill>
                  <a:schemeClr val="tx1"/>
                </a:solidFill>
                <a:latin typeface="微软雅黑" panose="020B0503020204020204" charset="-122"/>
                <a:ea typeface="微软雅黑" panose="020B0503020204020204" charset="-122"/>
              </a:rPr>
              <a:t>路径信息：</a:t>
            </a:r>
            <a:endParaRPr lang="en-US" altLang="zh-CN" sz="2400" dirty="0">
              <a:solidFill>
                <a:schemeClr val="tx1"/>
              </a:solidFill>
              <a:latin typeface="微软雅黑" panose="020B0503020204020204" charset="-122"/>
              <a:ea typeface="微软雅黑" panose="020B0503020204020204" charset="-122"/>
            </a:endParaRPr>
          </a:p>
          <a:p>
            <a:pPr marL="0" indent="0" algn="just" hangingPunct="1">
              <a:spcBef>
                <a:spcPts val="0"/>
              </a:spcBef>
              <a:buFont typeface="Helvetica Neue" panose="02000503000000020004"/>
              <a:buNone/>
            </a:pPr>
            <a:r>
              <a:rPr lang="en-US" altLang="zh-CN" sz="2400" b="1" dirty="0" err="1">
                <a:solidFill>
                  <a:schemeClr val="tx1"/>
                </a:solidFill>
                <a:latin typeface="微软雅黑" panose="020B0503020204020204" charset="-122"/>
                <a:ea typeface="微软雅黑" panose="020B0503020204020204" charset="-122"/>
              </a:rPr>
              <a:t>i</a:t>
            </a:r>
            <a:r>
              <a:rPr lang="en-US" altLang="zh-CN" sz="2400" b="1" dirty="0">
                <a:solidFill>
                  <a:schemeClr val="tx1"/>
                </a:solidFill>
                <a:latin typeface="微软雅黑" panose="020B0503020204020204" charset="-122"/>
                <a:ea typeface="微软雅黑" panose="020B0503020204020204" charset="-122"/>
              </a:rPr>
              <a:t>-&gt;j</a:t>
            </a:r>
            <a:r>
              <a:rPr lang="en-US" altLang="zh-CN" sz="2400" dirty="0">
                <a:solidFill>
                  <a:schemeClr val="tx1"/>
                </a:solidFill>
                <a:latin typeface="微软雅黑" panose="020B0503020204020204" charset="-122"/>
                <a:ea typeface="微软雅黑" panose="020B0503020204020204" charset="-122"/>
              </a:rPr>
              <a:t>-&gt;k-&gt;l</a:t>
            </a:r>
            <a:endParaRPr lang="en-US" altLang="zh-CN" sz="2400" dirty="0">
              <a:solidFill>
                <a:schemeClr val="tx1"/>
              </a:solidFill>
              <a:latin typeface="微软雅黑" panose="020B0503020204020204" charset="-122"/>
              <a:ea typeface="微软雅黑" panose="020B0503020204020204" charset="-122"/>
            </a:endParaRPr>
          </a:p>
          <a:p>
            <a:pPr marL="0" indent="0" algn="just" hangingPunct="1">
              <a:spcBef>
                <a:spcPts val="0"/>
              </a:spcBef>
              <a:buFont typeface="Helvetica Neue" panose="02000503000000020004"/>
              <a:buNone/>
            </a:pPr>
            <a:r>
              <a:rPr lang="en-US" altLang="zh-CN" sz="2400" dirty="0">
                <a:solidFill>
                  <a:schemeClr val="tx1"/>
                </a:solidFill>
                <a:latin typeface="微软雅黑" panose="020B0503020204020204" charset="-122"/>
                <a:ea typeface="微软雅黑" panose="020B0503020204020204" charset="-122"/>
              </a:rPr>
              <a:t>j-&gt;k-&gt;j</a:t>
            </a:r>
            <a:endParaRPr lang="en-US" altLang="zh-CN" sz="2400" dirty="0">
              <a:solidFill>
                <a:schemeClr val="tx1"/>
              </a:solidFill>
              <a:latin typeface="微软雅黑" panose="020B0503020204020204" charset="-122"/>
              <a:ea typeface="微软雅黑" panose="020B0503020204020204" charset="-122"/>
            </a:endParaRPr>
          </a:p>
          <a:p>
            <a:pPr marL="0" indent="0" algn="just" hangingPunct="1">
              <a:spcBef>
                <a:spcPts val="0"/>
              </a:spcBef>
              <a:buFont typeface="Helvetica Neue" panose="02000503000000020004"/>
              <a:buNone/>
            </a:pPr>
            <a:r>
              <a:rPr lang="en-US" altLang="zh-CN" sz="2400" dirty="0">
                <a:solidFill>
                  <a:schemeClr val="tx1"/>
                </a:solidFill>
                <a:latin typeface="微软雅黑" panose="020B0503020204020204" charset="-122"/>
                <a:ea typeface="微软雅黑" panose="020B0503020204020204" charset="-122"/>
              </a:rPr>
              <a:t>l-&gt;k-&gt;j-&gt;</a:t>
            </a:r>
            <a:r>
              <a:rPr lang="en-US" altLang="zh-CN" sz="2400" dirty="0" err="1">
                <a:solidFill>
                  <a:schemeClr val="tx1"/>
                </a:solidFill>
                <a:latin typeface="微软雅黑" panose="020B0503020204020204" charset="-122"/>
                <a:ea typeface="微软雅黑" panose="020B0503020204020204" charset="-122"/>
              </a:rPr>
              <a:t>i</a:t>
            </a:r>
            <a:endParaRPr lang="en-US" altLang="zh-CN" sz="2400" dirty="0">
              <a:solidFill>
                <a:schemeClr val="tx1"/>
              </a:solidFill>
              <a:latin typeface="微软雅黑" panose="020B0503020204020204" charset="-122"/>
              <a:ea typeface="微软雅黑" panose="020B0503020204020204" charset="-122"/>
            </a:endParaRPr>
          </a:p>
          <a:p>
            <a:pPr marL="0" indent="0" algn="just" hangingPunct="1">
              <a:spcBef>
                <a:spcPts val="0"/>
              </a:spcBef>
              <a:buFont typeface="Helvetica Neue" panose="02000503000000020004"/>
              <a:buNone/>
            </a:pPr>
            <a:endParaRPr lang="en-US" sz="2400" dirty="0">
              <a:solidFill>
                <a:schemeClr val="tx1"/>
              </a:solidFill>
              <a:latin typeface="微软雅黑" panose="020B0503020204020204" charset="-122"/>
              <a:ea typeface="微软雅黑" panose="020B0503020204020204" charset="-122"/>
            </a:endParaRPr>
          </a:p>
        </p:txBody>
      </p:sp>
      <p:sp>
        <p:nvSpPr>
          <p:cNvPr id="15" name="在本论文提出之前都有哪些前人的工作…"/>
          <p:cNvSpPr txBox="1"/>
          <p:nvPr/>
        </p:nvSpPr>
        <p:spPr>
          <a:xfrm>
            <a:off x="552094" y="7334756"/>
            <a:ext cx="2286000" cy="1680030"/>
          </a:xfrm>
          <a:prstGeom prst="rect">
            <a:avLst/>
          </a:prstGeom>
          <a:ln w="12700">
            <a:miter lim="400000"/>
          </a:ln>
        </p:spPr>
        <p:txBody>
          <a:bodyPr lIns="50800" tIns="50800" rIns="50800" bIns="50800">
            <a:normAutofit/>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marL="0" indent="0" algn="just" hangingPunct="1">
              <a:spcBef>
                <a:spcPts val="0"/>
              </a:spcBef>
              <a:buFont typeface="Helvetica Neue" panose="02000503000000020004"/>
              <a:buNone/>
            </a:pPr>
            <a:r>
              <a:rPr lang="zh-CN" altLang="en-US" sz="2400" dirty="0">
                <a:solidFill>
                  <a:schemeClr val="tx1"/>
                </a:solidFill>
                <a:latin typeface="微软雅黑" panose="020B0503020204020204" charset="-122"/>
                <a:ea typeface="微软雅黑" panose="020B0503020204020204" charset="-122"/>
              </a:rPr>
              <a:t>路径信息：</a:t>
            </a:r>
            <a:endParaRPr lang="en-US" altLang="zh-CN" sz="2400" dirty="0">
              <a:solidFill>
                <a:schemeClr val="tx1"/>
              </a:solidFill>
              <a:latin typeface="微软雅黑" panose="020B0503020204020204" charset="-122"/>
              <a:ea typeface="微软雅黑" panose="020B0503020204020204" charset="-122"/>
            </a:endParaRPr>
          </a:p>
          <a:p>
            <a:pPr marL="0" indent="0" algn="just" hangingPunct="1">
              <a:spcBef>
                <a:spcPts val="0"/>
              </a:spcBef>
              <a:buFont typeface="Helvetica Neue" panose="02000503000000020004"/>
              <a:buNone/>
            </a:pPr>
            <a:r>
              <a:rPr lang="en-US" altLang="zh-CN" sz="2400" dirty="0">
                <a:solidFill>
                  <a:schemeClr val="tx1"/>
                </a:solidFill>
                <a:latin typeface="微软雅黑" panose="020B0503020204020204" charset="-122"/>
                <a:ea typeface="微软雅黑" panose="020B0503020204020204" charset="-122"/>
              </a:rPr>
              <a:t>i</a:t>
            </a:r>
            <a:r>
              <a:rPr lang="en-US" altLang="zh-CN" sz="2400" b="1" dirty="0">
                <a:solidFill>
                  <a:srgbClr val="FF0000"/>
                </a:solidFill>
                <a:latin typeface="微软雅黑" panose="020B0503020204020204" charset="-122"/>
                <a:ea typeface="微软雅黑" panose="020B0503020204020204" charset="-122"/>
              </a:rPr>
              <a:t>i</a:t>
            </a:r>
            <a:r>
              <a:rPr lang="en-US" altLang="zh-CN" sz="2400" dirty="0">
                <a:solidFill>
                  <a:schemeClr val="tx1"/>
                </a:solidFill>
                <a:latin typeface="微软雅黑" panose="020B0503020204020204" charset="-122"/>
                <a:ea typeface="微软雅黑" panose="020B0503020204020204" charset="-122"/>
              </a:rPr>
              <a:t>-&gt;</a:t>
            </a:r>
            <a:r>
              <a:rPr lang="en-US" altLang="zh-CN" sz="2400" dirty="0" err="1">
                <a:solidFill>
                  <a:schemeClr val="tx1"/>
                </a:solidFill>
                <a:latin typeface="微软雅黑" panose="020B0503020204020204" charset="-122"/>
                <a:ea typeface="微软雅黑" panose="020B0503020204020204" charset="-122"/>
              </a:rPr>
              <a:t>i</a:t>
            </a:r>
            <a:r>
              <a:rPr lang="en-US" altLang="zh-CN" sz="2400" b="1" dirty="0" err="1">
                <a:solidFill>
                  <a:srgbClr val="FF0000"/>
                </a:solidFill>
                <a:latin typeface="微软雅黑" panose="020B0503020204020204" charset="-122"/>
                <a:ea typeface="微软雅黑" panose="020B0503020204020204" charset="-122"/>
              </a:rPr>
              <a:t>j</a:t>
            </a:r>
            <a:r>
              <a:rPr lang="en-US" altLang="zh-CN" sz="2400" dirty="0">
                <a:solidFill>
                  <a:schemeClr val="tx1"/>
                </a:solidFill>
                <a:latin typeface="微软雅黑" panose="020B0503020204020204" charset="-122"/>
                <a:ea typeface="微软雅黑" panose="020B0503020204020204" charset="-122"/>
              </a:rPr>
              <a:t>-&gt;</a:t>
            </a:r>
            <a:r>
              <a:rPr lang="en-US" altLang="zh-CN" sz="2400" dirty="0" err="1">
                <a:solidFill>
                  <a:schemeClr val="tx1"/>
                </a:solidFill>
                <a:latin typeface="微软雅黑" panose="020B0503020204020204" charset="-122"/>
                <a:ea typeface="微软雅黑" panose="020B0503020204020204" charset="-122"/>
              </a:rPr>
              <a:t>j</a:t>
            </a:r>
            <a:r>
              <a:rPr lang="en-US" altLang="zh-CN" sz="2400" b="1" dirty="0" err="1">
                <a:solidFill>
                  <a:srgbClr val="FF0000"/>
                </a:solidFill>
                <a:latin typeface="微软雅黑" panose="020B0503020204020204" charset="-122"/>
                <a:ea typeface="微软雅黑" panose="020B0503020204020204" charset="-122"/>
              </a:rPr>
              <a:t>k</a:t>
            </a:r>
            <a:r>
              <a:rPr lang="en-US" altLang="zh-CN" sz="2400" dirty="0">
                <a:solidFill>
                  <a:schemeClr val="tx1"/>
                </a:solidFill>
                <a:latin typeface="微软雅黑" panose="020B0503020204020204" charset="-122"/>
                <a:ea typeface="微软雅黑" panose="020B0503020204020204" charset="-122"/>
              </a:rPr>
              <a:t>-&gt;k</a:t>
            </a:r>
            <a:r>
              <a:rPr lang="en-US" altLang="zh-CN" sz="2400" b="1" dirty="0">
                <a:solidFill>
                  <a:srgbClr val="FF0000"/>
                </a:solidFill>
                <a:latin typeface="微软雅黑" panose="020B0503020204020204" charset="-122"/>
                <a:ea typeface="微软雅黑" panose="020B0503020204020204" charset="-122"/>
              </a:rPr>
              <a:t>l</a:t>
            </a:r>
            <a:endParaRPr lang="en-US" altLang="zh-CN" sz="2400" b="1" dirty="0">
              <a:solidFill>
                <a:srgbClr val="FF0000"/>
              </a:solidFill>
              <a:latin typeface="微软雅黑" panose="020B0503020204020204" charset="-122"/>
              <a:ea typeface="微软雅黑" panose="020B0503020204020204" charset="-122"/>
            </a:endParaRPr>
          </a:p>
          <a:p>
            <a:pPr marL="0" indent="0" algn="just" hangingPunct="1">
              <a:spcBef>
                <a:spcPts val="0"/>
              </a:spcBef>
              <a:buFont typeface="Helvetica Neue" panose="02000503000000020004"/>
              <a:buNone/>
            </a:pPr>
            <a:r>
              <a:rPr lang="en-US" altLang="zh-CN" sz="2400" dirty="0" err="1">
                <a:solidFill>
                  <a:schemeClr val="tx1"/>
                </a:solidFill>
                <a:latin typeface="微软雅黑" panose="020B0503020204020204" charset="-122"/>
                <a:ea typeface="微软雅黑" panose="020B0503020204020204" charset="-122"/>
              </a:rPr>
              <a:t>j</a:t>
            </a:r>
            <a:r>
              <a:rPr lang="en-US" altLang="zh-CN" sz="2400" b="1" dirty="0" err="1">
                <a:solidFill>
                  <a:srgbClr val="FF0000"/>
                </a:solidFill>
                <a:latin typeface="微软雅黑" panose="020B0503020204020204" charset="-122"/>
                <a:ea typeface="微软雅黑" panose="020B0503020204020204" charset="-122"/>
              </a:rPr>
              <a:t>j</a:t>
            </a:r>
            <a:r>
              <a:rPr lang="en-US" altLang="zh-CN" sz="2400" dirty="0">
                <a:solidFill>
                  <a:schemeClr val="tx1"/>
                </a:solidFill>
                <a:latin typeface="微软雅黑" panose="020B0503020204020204" charset="-122"/>
                <a:ea typeface="微软雅黑" panose="020B0503020204020204" charset="-122"/>
              </a:rPr>
              <a:t>-&gt;</a:t>
            </a:r>
            <a:r>
              <a:rPr lang="en-US" altLang="zh-CN" sz="2400" dirty="0" err="1">
                <a:solidFill>
                  <a:schemeClr val="tx1"/>
                </a:solidFill>
                <a:latin typeface="微软雅黑" panose="020B0503020204020204" charset="-122"/>
                <a:ea typeface="微软雅黑" panose="020B0503020204020204" charset="-122"/>
              </a:rPr>
              <a:t>j</a:t>
            </a:r>
            <a:r>
              <a:rPr lang="en-US" altLang="zh-CN" sz="2400" b="1" dirty="0" err="1">
                <a:solidFill>
                  <a:srgbClr val="FF0000"/>
                </a:solidFill>
                <a:latin typeface="微软雅黑" panose="020B0503020204020204" charset="-122"/>
                <a:ea typeface="微软雅黑" panose="020B0503020204020204" charset="-122"/>
              </a:rPr>
              <a:t>k</a:t>
            </a:r>
            <a:r>
              <a:rPr lang="en-US" altLang="zh-CN" sz="2400" dirty="0">
                <a:solidFill>
                  <a:schemeClr val="tx1"/>
                </a:solidFill>
                <a:latin typeface="微软雅黑" panose="020B0503020204020204" charset="-122"/>
                <a:ea typeface="微软雅黑" panose="020B0503020204020204" charset="-122"/>
              </a:rPr>
              <a:t>-&gt;</a:t>
            </a:r>
            <a:r>
              <a:rPr lang="en-US" altLang="zh-CN" sz="2400" dirty="0" err="1">
                <a:solidFill>
                  <a:schemeClr val="tx1"/>
                </a:solidFill>
                <a:latin typeface="微软雅黑" panose="020B0503020204020204" charset="-122"/>
                <a:ea typeface="微软雅黑" panose="020B0503020204020204" charset="-122"/>
              </a:rPr>
              <a:t>k</a:t>
            </a:r>
            <a:r>
              <a:rPr lang="en-US" altLang="zh-CN" sz="2400" b="1" dirty="0" err="1">
                <a:solidFill>
                  <a:srgbClr val="FF0000"/>
                </a:solidFill>
                <a:latin typeface="微软雅黑" panose="020B0503020204020204" charset="-122"/>
                <a:ea typeface="微软雅黑" panose="020B0503020204020204" charset="-122"/>
              </a:rPr>
              <a:t>j</a:t>
            </a:r>
            <a:endParaRPr lang="en-US" altLang="zh-CN" sz="2400" b="1" dirty="0">
              <a:solidFill>
                <a:srgbClr val="FF0000"/>
              </a:solidFill>
              <a:latin typeface="微软雅黑" panose="020B0503020204020204" charset="-122"/>
              <a:ea typeface="微软雅黑" panose="020B0503020204020204" charset="-122"/>
            </a:endParaRPr>
          </a:p>
          <a:p>
            <a:pPr marL="0" indent="0" algn="just" hangingPunct="1">
              <a:spcBef>
                <a:spcPts val="0"/>
              </a:spcBef>
              <a:buFont typeface="Helvetica Neue" panose="02000503000000020004"/>
              <a:buNone/>
            </a:pPr>
            <a:r>
              <a:rPr lang="en-US" altLang="zh-CN" sz="2400" dirty="0" err="1">
                <a:solidFill>
                  <a:schemeClr val="tx1"/>
                </a:solidFill>
                <a:latin typeface="微软雅黑" panose="020B0503020204020204" charset="-122"/>
                <a:ea typeface="微软雅黑" panose="020B0503020204020204" charset="-122"/>
              </a:rPr>
              <a:t>l</a:t>
            </a:r>
            <a:r>
              <a:rPr lang="en-US" altLang="zh-CN" sz="2400" b="1" dirty="0" err="1">
                <a:solidFill>
                  <a:srgbClr val="FF0000"/>
                </a:solidFill>
                <a:latin typeface="微软雅黑" panose="020B0503020204020204" charset="-122"/>
                <a:ea typeface="微软雅黑" panose="020B0503020204020204" charset="-122"/>
              </a:rPr>
              <a:t>l</a:t>
            </a:r>
            <a:r>
              <a:rPr lang="en-US" altLang="zh-CN" sz="2400" dirty="0">
                <a:solidFill>
                  <a:schemeClr val="tx1"/>
                </a:solidFill>
                <a:latin typeface="微软雅黑" panose="020B0503020204020204" charset="-122"/>
                <a:ea typeface="微软雅黑" panose="020B0503020204020204" charset="-122"/>
              </a:rPr>
              <a:t>-&gt;</a:t>
            </a:r>
            <a:r>
              <a:rPr lang="en-US" altLang="zh-CN" sz="2400" dirty="0" err="1">
                <a:solidFill>
                  <a:schemeClr val="tx1"/>
                </a:solidFill>
                <a:latin typeface="微软雅黑" panose="020B0503020204020204" charset="-122"/>
                <a:ea typeface="微软雅黑" panose="020B0503020204020204" charset="-122"/>
              </a:rPr>
              <a:t>l</a:t>
            </a:r>
            <a:r>
              <a:rPr lang="en-US" altLang="zh-CN" sz="2400" b="1" dirty="0" err="1">
                <a:solidFill>
                  <a:srgbClr val="FF0000"/>
                </a:solidFill>
                <a:latin typeface="微软雅黑" panose="020B0503020204020204" charset="-122"/>
                <a:ea typeface="微软雅黑" panose="020B0503020204020204" charset="-122"/>
              </a:rPr>
              <a:t>k</a:t>
            </a:r>
            <a:r>
              <a:rPr lang="en-US" altLang="zh-CN" sz="2400" dirty="0">
                <a:solidFill>
                  <a:schemeClr val="tx1"/>
                </a:solidFill>
                <a:latin typeface="微软雅黑" panose="020B0503020204020204" charset="-122"/>
                <a:ea typeface="微软雅黑" panose="020B0503020204020204" charset="-122"/>
              </a:rPr>
              <a:t>-&gt;</a:t>
            </a:r>
            <a:r>
              <a:rPr lang="en-US" altLang="zh-CN" sz="2400" dirty="0" err="1">
                <a:solidFill>
                  <a:schemeClr val="tx1"/>
                </a:solidFill>
                <a:latin typeface="微软雅黑" panose="020B0503020204020204" charset="-122"/>
                <a:ea typeface="微软雅黑" panose="020B0503020204020204" charset="-122"/>
              </a:rPr>
              <a:t>k</a:t>
            </a:r>
            <a:r>
              <a:rPr lang="en-US" altLang="zh-CN" sz="2400" b="1" dirty="0" err="1">
                <a:solidFill>
                  <a:srgbClr val="FF0000"/>
                </a:solidFill>
                <a:latin typeface="微软雅黑" panose="020B0503020204020204" charset="-122"/>
                <a:ea typeface="微软雅黑" panose="020B0503020204020204" charset="-122"/>
              </a:rPr>
              <a:t>j</a:t>
            </a:r>
            <a:r>
              <a:rPr lang="en-US" altLang="zh-CN" sz="2400" dirty="0">
                <a:solidFill>
                  <a:schemeClr val="tx1"/>
                </a:solidFill>
                <a:latin typeface="微软雅黑" panose="020B0503020204020204" charset="-122"/>
                <a:ea typeface="微软雅黑" panose="020B0503020204020204" charset="-122"/>
              </a:rPr>
              <a:t>-&gt;j</a:t>
            </a:r>
            <a:r>
              <a:rPr lang="en-US" altLang="zh-CN" sz="2400" b="1" dirty="0">
                <a:solidFill>
                  <a:srgbClr val="FF0000"/>
                </a:solidFill>
                <a:latin typeface="微软雅黑" panose="020B0503020204020204" charset="-122"/>
                <a:ea typeface="微软雅黑" panose="020B0503020204020204" charset="-122"/>
              </a:rPr>
              <a:t>i</a:t>
            </a:r>
            <a:endParaRPr lang="en-US" altLang="zh-CN" sz="2400" b="1" dirty="0">
              <a:solidFill>
                <a:srgbClr val="FF0000"/>
              </a:solidFill>
              <a:latin typeface="微软雅黑" panose="020B0503020204020204" charset="-122"/>
              <a:ea typeface="微软雅黑" panose="020B0503020204020204" charset="-122"/>
            </a:endParaRPr>
          </a:p>
          <a:p>
            <a:pPr marL="0" indent="0" algn="just" hangingPunct="1">
              <a:spcBef>
                <a:spcPts val="0"/>
              </a:spcBef>
              <a:buFont typeface="Helvetica Neue" panose="02000503000000020004"/>
              <a:buNone/>
            </a:pPr>
            <a:endParaRPr lang="en-US" sz="2400" dirty="0">
              <a:solidFill>
                <a:schemeClr val="tx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5" name="文本框 4"/>
              <p:cNvSpPr txBox="1"/>
              <p:nvPr/>
            </p:nvSpPr>
            <p:spPr>
              <a:xfrm>
                <a:off x="972747" y="5281111"/>
                <a:ext cx="682910" cy="644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charset="0"/>
                            </a:rPr>
                          </m:ctrlPr>
                        </m:accPr>
                        <m:e>
                          <m:r>
                            <a:rPr lang="en-US" altLang="zh-CN" i="1">
                              <a:latin typeface="Cambria Math" charset="0"/>
                            </a:rPr>
                            <m:t>𝑖</m:t>
                          </m:r>
                          <m:r>
                            <m:rPr>
                              <m:nor/>
                            </m:rPr>
                            <a:rPr lang="en-US" altLang="zh-CN" i="1" dirty="0">
                              <a:latin typeface="DejaVu Math TeX Gyre" panose="02000503000000000000" charset="0"/>
                            </a:rPr>
                            <m:t>j</m:t>
                          </m:r>
                        </m:e>
                      </m:acc>
                    </m:oMath>
                  </m:oMathPara>
                </a14:m>
                <a:endParaRPr kumimoji="0" lang="zh-CN" altLang="en-US" sz="3600" b="0" i="1" u="none" strike="noStrike" cap="none" spc="0" normalizeH="0" baseline="0" dirty="0">
                  <a:ln>
                    <a:noFill/>
                  </a:ln>
                  <a:solidFill>
                    <a:srgbClr val="000000"/>
                  </a:solidFill>
                  <a:effectLst/>
                  <a:uFillTx/>
                  <a:sym typeface="Helvetica Neue Light" panose="02000503000000020004"/>
                </a:endParaRPr>
              </a:p>
            </p:txBody>
          </p:sp>
        </mc:Choice>
        <mc:Fallback>
          <p:sp>
            <p:nvSpPr>
              <p:cNvPr id="5" name="文本框 4"/>
              <p:cNvSpPr txBox="1">
                <a:spLocks noRot="1" noChangeAspect="1" noMove="1" noResize="1" noEditPoints="1" noAdjustHandles="1" noChangeArrowheads="1" noChangeShapeType="1" noTextEdit="1"/>
              </p:cNvSpPr>
              <p:nvPr/>
            </p:nvSpPr>
            <p:spPr>
              <a:xfrm>
                <a:off x="972747" y="5281111"/>
                <a:ext cx="682910" cy="644087"/>
              </a:xfrm>
              <a:prstGeom prst="rect">
                <a:avLst/>
              </a:prstGeom>
              <a:blipFill rotWithShape="1">
                <a:blip r:embed="rId2"/>
                <a:stretch>
                  <a:fillRect l="-82" t="-267" r="31" b="-294"/>
                </a:stretch>
              </a:blip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sp>
        <p:nvSpPr>
          <p:cNvPr id="17" name="在本论文提出之前都有哪些前人的工作…"/>
          <p:cNvSpPr txBox="1"/>
          <p:nvPr/>
        </p:nvSpPr>
        <p:spPr>
          <a:xfrm>
            <a:off x="512657" y="6046479"/>
            <a:ext cx="1143000" cy="420724"/>
          </a:xfrm>
          <a:prstGeom prst="rect">
            <a:avLst/>
          </a:prstGeom>
          <a:ln w="12700">
            <a:miter lim="400000"/>
          </a:ln>
        </p:spPr>
        <p:txBody>
          <a:bodyPr lIns="50800" tIns="50800" rIns="50800" bIns="50800">
            <a:normAutofit fontScale="92500" lnSpcReduction="10000"/>
          </a:bodyPr>
          <a:lstStyle>
            <a:lvl1pPr marL="457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1pPr>
            <a:lvl2pPr marL="914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2pPr>
            <a:lvl3pPr marL="1371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3pPr>
            <a:lvl4pPr marL="1828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4pPr>
            <a:lvl5pPr marL="22860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5pPr>
            <a:lvl6pPr marL="27432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6pPr>
            <a:lvl7pPr marL="32004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7pPr>
            <a:lvl8pPr marL="36576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8pPr>
            <a:lvl9pPr marL="4114800" marR="0" indent="-457200" algn="l" defTabSz="584200" rtl="0" latinLnBrk="0">
              <a:lnSpc>
                <a:spcPct val="100000"/>
              </a:lnSpc>
              <a:spcBef>
                <a:spcPts val="4200"/>
              </a:spcBef>
              <a:spcAft>
                <a:spcPts val="0"/>
              </a:spcAft>
              <a:buClrTx/>
              <a:buSzPct val="75000"/>
              <a:buFont typeface="Helvetica Neue" panose="02000503000000020004"/>
              <a:buChar char="•"/>
              <a:defRPr sz="3600" b="0" i="0" u="none" strike="noStrike" cap="none" spc="0" baseline="0">
                <a:solidFill>
                  <a:srgbClr val="747474"/>
                </a:solidFill>
                <a:uFillTx/>
                <a:latin typeface="+mn-lt"/>
                <a:ea typeface="+mn-ea"/>
                <a:cs typeface="+mn-cs"/>
                <a:sym typeface="Helvetica Neue Light" panose="02000503000000020004"/>
              </a:defRPr>
            </a:lvl9pPr>
          </a:lstStyle>
          <a:p>
            <a:pPr marL="0" indent="0" algn="just" hangingPunct="1">
              <a:spcBef>
                <a:spcPts val="0"/>
              </a:spcBef>
              <a:buFont typeface="Helvetica Neue" panose="02000503000000020004"/>
              <a:buNone/>
            </a:pPr>
            <a:r>
              <a:rPr lang="zh-CN" altLang="en-US" sz="2400" dirty="0">
                <a:solidFill>
                  <a:schemeClr val="tx1"/>
                </a:solidFill>
                <a:latin typeface="微软雅黑" panose="020B0503020204020204" charset="-122"/>
                <a:ea typeface="微软雅黑" panose="020B0503020204020204" charset="-122"/>
              </a:rPr>
              <a:t>条件：</a:t>
            </a:r>
            <a:r>
              <a:rPr lang="en-US" altLang="zh-CN" sz="2400" dirty="0" err="1">
                <a:solidFill>
                  <a:schemeClr val="tx1"/>
                </a:solidFill>
                <a:latin typeface="微软雅黑" panose="020B0503020204020204" charset="-122"/>
                <a:ea typeface="微软雅黑" panose="020B0503020204020204" charset="-122"/>
              </a:rPr>
              <a:t>i</a:t>
            </a:r>
            <a:endParaRPr lang="en-US" altLang="zh-CN" sz="2400" dirty="0">
              <a:solidFill>
                <a:schemeClr val="tx1"/>
              </a:solidFill>
              <a:latin typeface="微软雅黑" panose="020B0503020204020204" charset="-122"/>
              <a:ea typeface="微软雅黑" panose="020B0503020204020204" charset="-122"/>
            </a:endParaRPr>
          </a:p>
        </p:txBody>
      </p:sp>
      <p:sp>
        <p:nvSpPr>
          <p:cNvPr id="12" name="文本框 11"/>
          <p:cNvSpPr txBox="1"/>
          <p:nvPr/>
        </p:nvSpPr>
        <p:spPr>
          <a:xfrm>
            <a:off x="254813" y="5381870"/>
            <a:ext cx="114299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2400" dirty="0" err="1">
                <a:solidFill>
                  <a:schemeClr val="tx1"/>
                </a:solidFill>
                <a:latin typeface="微软雅黑" panose="020B0503020204020204" charset="-122"/>
                <a:ea typeface="微软雅黑" panose="020B0503020204020204" charset="-122"/>
              </a:rPr>
              <a:t>i</a:t>
            </a:r>
            <a:r>
              <a:rPr lang="en-US" altLang="zh-CN" sz="2400" dirty="0">
                <a:solidFill>
                  <a:schemeClr val="tx1"/>
                </a:solidFill>
                <a:latin typeface="微软雅黑" panose="020B0503020204020204" charset="-122"/>
                <a:ea typeface="微软雅黑" panose="020B0503020204020204" charset="-122"/>
              </a:rPr>
              <a:t>-&gt;j</a:t>
            </a:r>
            <a:r>
              <a:rPr lang="zh-CN" altLang="en-US" sz="2400" dirty="0">
                <a:solidFill>
                  <a:schemeClr val="tx1"/>
                </a:solidFill>
                <a:latin typeface="微软雅黑" panose="020B0503020204020204" charset="-122"/>
                <a:ea typeface="微软雅黑" panose="020B0503020204020204" charset="-122"/>
              </a:rPr>
              <a:t>：</a:t>
            </a:r>
            <a:endParaRPr lang="zh-CN" altLang="en-US" sz="2400" dirty="0"/>
          </a:p>
        </p:txBody>
      </p:sp>
    </p:spTree>
  </p:cSld>
  <p:clrMapOvr>
    <a:masterClrMapping/>
  </p:clrMapOvr>
  <p:transition spd="med"/>
</p:sld>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32"/>
          </a:schemeClr>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Neue Light"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rgbClr val="ABABAB"/>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31"/>
          </a:schemeClr>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Neue Light"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rgbClr val="ABABAB"/>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32"/>
          </a:schemeClr>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Neue Light"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rgbClr val="ABABAB"/>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Helvetica Neue Light"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J7XCJkcGlcIjpcIjYwMFwiLFwiZm9ybWF0XCI6XCJQTkdcIixcInRyYW5zcGFyZW50XCI6dHJ1ZSxcImF1dG9cIjpmYWxzZX0iLAoJIkxhdGV4IiA6ICJYRnNnUkY5N2FTQmNjbWxuYUhSaGNuSnZkeUJxZlY1N0tIUXBmU0JjWFE9PSIsCgkiTGF0ZXhJbWdCYXNlNjQiIDogImlWQk9SdzBLR2dvQUFBQU5TVWhFVWdBQUFMVUFBQUI2QkFNQUFBQUx3dy83QUFBQU1GQk1WRVgvLy84QUFBQUFBQUFBQUFBQUFBQUFBQUFBQUFBQUFBQUFBQUFBQUFBQUFBQUFBQUFBQUFBQUFBQUFBQUFBQUFBdjNhQjdBQUFBRDNSU1RsTUF1Ky9kemF1SlJCQm1tU0oyVkRKK1JpaE1BQUFBQ1hCSVdYTUFBQTdFQUFBT3hBR1ZLdzRiQUFBSDQwbEVRVlJvQmJWYXpXOGJSUlNmMUU2Y09JbVR0aHdvSEp3aUNrZ1YyaUtRUUdvbFJ3ZzRJUklPWExFUENDUTRPSEJFUWpZOUJWVEprWkM0SWZkQUJmVGlTSEJGdHZnSEhLazNMczRCSkc1dTB4UW9VQjd2clQwejc4M09mamxscFhiZjk4NisrYzE3TStzb2xlTnE1N0ROYVZxNjREb1VMN3VTV2ZudVJkZXpCRHV1YURhK2ZMUWZjV3o5RXhITkpLaEhocTFVQ1JvenhYS2N5bkRvU0lqdDN2Y0ljNHVHM2lqbGg1SHhWVmhudzFrMGRPMWZRODVNWEQxcVc5OFZ1SzZaOFYxTnpYNnY4NVNNNFU4ZHFRd0RUYzU2WDRWTHpMVUh0elczQ0g5cmN0YjdLVGhncmdGTGZ2TU9VOHhFZG5sYWw0RWxvdVBGWnA2SDFQZ0NYQUlXYjU2OVE1Nkl4bmJWVGg3SzV1SElhSEJwbmpEaFJURzRVM0RQeGxiQlg0eVpnZXpBSHZQcUF3ZGtqNzBFTThwTURtR2YyWFpGR2tZblhQWmJIQ2FxRGh2c1NSMjdTSmswT3drbXB4L0I5REpQSzRvblpZODV0U3lCZ2VBd0Vyc3NNSlE3OWdyOFlYeDJkNjhCL0xhN2F3UmNhWVRaaVRreGVRTGVTcTNDNzlralJTMEx0amFoVXNKYkxRdTBSNTFUSkd1aUN2WnQ5a00vT0U1eFQxUjNST3d1eUY3REswQmlHSzl5REp0TUx1R3RGQUJUNWliSG9wenc2azJoQW1qbmptZ2RXckJ0R1ZHOVNWdzdVZXdSankycU44WGVFc1dHSlBJNm81ZmI1SDczMWZlNFhveTc3T1kzWmR5TE1qUng5M1pzOUJiUGR3R2NEaG1rek9XWE4wNEhGUEd4bTNTOVdVUHkySlpWTVpjZEI5NDRsM1lVTVJTK0t6eWpkUjhqWTJxZjZuQU1qaHg0cXd6NFhzRndBeDFiRWJlcE9iRXUyZVprb2dkVGJyVjk1RDZQMFd3YTFBK1lsZmJVU05TVDJpVDU1M1NBTFBYa0ZNaVhxOXFCei9FU1BYbTdCVlA4V0hIWGo0dmMrNGdOTGl5Q0taNExMTVdWeWVha1kzWU9TNnk0YzM5T2QwRzBiMFc0bk9LUUR3MlhEbm4xR3RvM1M5K3BnK2dBU2pWQmw3OUY5a2JsTUhNbE8zK0ZEUDBTOGIyaHh4TGVyd0k4bUFwWW4xOEp5M1hmTnJtMTlENlBKWWhYRFF5S2dOZFZmMmpMVVlVZ1Z3bjJ6REJhT25OR0VpRXdqMkx6Ukkxd01tMW8ybWVxSm00MGg2YnZZK2JUOTFVT3ZERWdUV1pqTWdhK0g1eUhlMmVPcHBOTTJnejdRUmZlNkZVekNGL2lBUCsxOXR6QjVKSDBmOFZCZ05WWXF1L0FHelZiWVBwN3dKSmdmWWdxOHhvcFZZYnJPdkJHUlIzTXNoaGF6Qm1QQ2RGSm4wb0taSmJhMUwxbkh5ZlBPeno4VUdPSkN4MDZBbTlFQUpoU0xjOXAzRFdRR3dxdTBuUVUzbUZPVEVXcTh1Mjhkc0w3UXZyS1VWRjRLMVZsL2FIRHo4VXNkajkySXF3UndmdlFzaUZWWTlCWmNoYXROcTJtcHdRM2tMSjZreTlPZ2UxclRXOVNGc1NaVmovUXVmZkJiZC9odWpUNXhvUGZvZU5DYkNzVzk4eTRhekdocFNWTUUzT3Rlcjc3VkhSUjBEN2VPK0xOelJ5MVkxMWswV2ZlODcxcWJIUG1qVG9SMXV6NjFsWTB2WHc1RFNNRHJ3UURiWnh3cDVxMzd1Z0xLTHZOWkt1aW5aS2krQ0pUeDVKVXF3ZU9kZzFsbTF4bXowOVRxZjIweE0xY21qWlZoNDV3akxLR0k1dUZwZmQzL1pxZTU3azJXZmhPRk43VUd0TGJWWWJnSXdIbDBJR21OeFBFMHNMM292Q202dVZDUGkyTVY0L3Z6K0ZHTnJobmt6RHhPcVlMZmZEdVkyeldjOU9EeEZqNDRJMHd5VkNiWXdJeXNRL2VnYWdtekRnbjZZRTNUZVZtempCZWN3KzhzVmxFVnFyWE4wMDRpc0s3KzVEUVRic0ZGOHFZN2t0c1NML2NhVE11bmZ6aUtXMVRpOENiWm5kZnF4VitnSW5weGRaRVVOaFhkaVlDRDd4YmRrOUZOdmlvZGVHY3d1QnM3VTFNUFBER04ya3cvemxqeTRRSjVKcDU2eWk4TVpZNHRaZHlscTJ5NmJSUmVOZmRIUHpJa3A4d1hxUDZwRDBsSS9ER0Z4SEROaTc1aVpFTGJ4ejJkdjR3WGcrRXR6M1RvUVdlNWRtbXgrdVNXWWlndU0yTXNaVHd3eExUZU1sM0dsN3hSRWg3NzAyckwyMEJQR3JaVkdxTGI1QmNhOXFjTll4d3RRcndyT0V5RU0yay9JMHc5blFWcWNXZmc3ekpic1cxa00vZWZ3dFRBSERoNXJ0NDNYZ0VJOE1WZDdBZlB2RzZLMko4Z1JjZWtsOTcrY2x2NmQ2andPSTYrb2JrL1BvVVhvSExYQ0JwOXN0ZHFGaUI4MXRoSG40U2NlSG9oZThPcFNlZXZXdmJhaXZwcEJmSXlhdytqU2NzZ1drM291WG44UERRUzJyNVhmSGdJbGI2NWF3N3N1NGxPckkxN01OY3FpaTJ3UFgxOERQRHZtdmw1V3RvRmlRZEk1ZURCOWF4ZExjZHRwSWRLNHFubHJCcTRlcmFpN2RRTFpheHE5UWNzU0ZrR25jQkI3V1FiTHRrdnNqaFY2NXRqSTExTkdFb1Z0WFpvSjh2a2t0dUY5N1FEZ0VOdUdDK1JtbXgvLzc5QUkrUnBvMzRiU29CdkQzVmZFWDNEbnNSdjRlVjFxZDFjcmttbHdQbnJyU3QvU2dydmtOSVVSWlYrQVdZeHhOMEl6UUovNHQ4RDdZcWw4S0N2aFBLRnM4Kzc3L3dJZWVZVjQzWGJDYjNrTVcwWllhWSs0RDU0WDVud05oRXNwODJOVU40bkFmQVJ4MXlQb2x1aXJOMzFITEZhYTk0V284YXhVamNYNHRjc3hGYmw2UkxXdzdNSHo5MkhDaDFpeGFGOTZxNGlPczc3K0gxbWdnblAxaFN5ZkpmQlhmbXVwRWR0OThScFIzYURGYml1cUpTUTdjZzZLVVdHOUVxUmpTTStmdFdJS25vbjNLa3pRL3piOElHRGg3LytTKzNYMUpGSHZoTm85SWhyYkxxWGxReGtSU2dMVlc0akErbEpKNmpuN3hXUkU4VXRtTlhsUWZlYzVpVDNrc2lIbWNpKzZvYzhNWk54SEgxdU0zRENUcXlIOHdCYnl5dFo4NGZpSENDK2JvaFdQeURydXp3ZGp6VDJUcmg2bis2SUduRGNiSm5Zb1hkT1ZrRXIvY3Qranc1OTNDK3V6Z1B3QkhqQ2h1N1pkR3htbzNGVDF3RCtsbm8rbXp1aVY1cnRQMWFTTmtuSlVhSVZ4YXBKM1R6ZlZXSWp5WTFDM0JSZlo3V3Q2VkxkcTRLcCtIT2ZuYjdQSmFyWjQ5ZU02SC9BeFo3SkFwRXE3QlNBQUFBQUVsRlRrU3VRbUNDIgp9Cg=="/>
    </extobj>
    <extobj name="334E55B0-647D-440b-865C-3EC943EB4CBC-2">
      <extobjdata type="334E55B0-647D-440b-865C-3EC943EB4CBC" data="ewoJIkltZ1NldHRpbmdKc29uIiA6ICJ7XCJkcGlcIjpcIjYwMFwiLFwiZm9ybWF0XCI6XCJQTkdcIixcInRyYW5zcGFyZW50XCI6dHJ1ZSxcImF1dG9cIjpmYWxzZX0iLAoJIkxhdGV4IiA6ICJYRnNnUkY5N2FTQmNjbWxuYUhSaGNuSnZkeUJxZlY1N0tIUXBmVDFhWDN0cmZTQlhYM3RISUZjZ1ZIMGdYRjA9IiwKCSJMYXRleEltZ0Jhc2U2NCIgOiAiaVZCT1J3MEtHZ29BQUFBTlNVaEVVZ0FBQW9ZQUFBQjZCQU1BQUFEUWE0OEJBQUFBTUZCTVZFWC8vLzhBQUFBQUFBQUFBQUFBQUFBQUFBQUFBQUFBQUFBQUFBQUFBQUFBQUFBQUFBQUFBQUFBQUFBQUFBQUFBQUF2M2FCN0FBQUFEM1JTVGxNQXUrL2R6YXVKUkJCbW1TSjJWREorUmloTUFBQUFDWEJJV1hNQUFBN0VBQUFPeEFHVkt3NGJBQUFVaVVsRVFWUjRBZTFkWFl4azExRytzL1BYT3oxL2NSeEJBbEtQMTQ1amtjQWRQQXN4Y3NSdEpRc1BDS1VuSUJBdjBCT0JESEtJZWhPUWtKQ2k3aXdCTGNTb0owU0NCMzU2SHVJQWpwUWV5UWg0Z1c2aENLRWcwWU1pSVJFZXVrUHNFTWxDUFR1N0MxNG56dUdyODF2bjNOdC91OTNqa09uNzBMZE9uYW82NTlhdHFsT256cDNkS0pyZ3FrMUFPeWZOMU1EcTIwUDAwdE1oWnQ0ZXJvSEdPOFArVlhFOVJNM2J3elN3ZG5hYzZxNStNNFdhSTRab29Kd3l3eWhhRlFkRE9PWmRnUWJXUkMvQVVMTnhMd001UnczUVFDZFRXMnZ6aURoQVh4bm9EYkhOc0RrTEo5K3k0QndZb1lFYlp6VkhzUzZPVEtOLzIwRHoreWdObExrcjk4V3JobjVOdEEwNHZ3L1h3SWJZWlFSTmNXcGFPZkVOQTg3dnd6VndTWnd3Z3BnRng4b3QxakVIaDJpZ3djTmVYakFIcm1mbVBFTkVYZGl1aEc5SUxndW10MlZta3hkV1BlTTgrSVpiUkVDK0xNNGMwK284SURwbERJT1dQR083Sk80eTR2ZzExcGlEQXpWUUY0ZXNyeVY0b3ROa1JzbUk1bUNnZ1k0NFpwaUc1NzdkK1hhUDZXWXdXT0xMY2xRV080eTA3all0RERzSFF3MElHL00rS3ZSbHRicmthVFRrbkxlMUJsYUZUVzA2S1IydWVXdjJYR2NETkxBdS90ZjIzTHo1bkJCZnYzblRJbmluUmM2QlVBTUwzaUxpcFlkUnRDSCtKNlNmdDlNYVdIUTFCblQ2NldHVTk3TEZOUE1jSXpXdzVWVnRXaTQ2eWw1eFo2Nm0wUnFvZXpwc0NMOTJ6WGQrbzJWZFZJcStLTEpIOTlQREtCS0NkYzdCQVJyb2U5dGxYajBraGxqVUJ2RE4wVTREVmJIdkdsNzFrTkRKWElkT093T2hMdGVoVnowa2xwSzNtUjRvNUR1KzR5R3ovVkQzMnovMnkveVJQVHRjQytQZlRPMHdIL3N6bzFhUno4M0ErZVRzMGF2WHJ1MDllVVV0Z0I4VlYvYXVYWHZmM2hXaER5c1VZbTltcGJwY2VxSjNyNXZaUlZHVng4TkZNeW5USDg5eVRWbE96eXhiaDNBUGM1M1N6SnFtSmZUTzNpQm1sb245NGZOdmtpLzhiUy9ROVlFRUU3amp5bDNlbWxJUDBrT3NLVWFiTTdoZlVxcTQraFk1c1JkZW9KbXh0K3RHekgzeEE4cGtyLzZzN1AvYTg4cTNici90WHhUUjExVDdrUTg1bnFsRDhGSHhoSkg2bTJqWVdrMVU1NisrRzZTSDBVenp3ejRtSXI2M1orYTFnZGJycGhIZTZRbk8vc2xoQzJpL3d6V2pyNkw5T2RhZVByaU9FZHBXTExXS3B1WHRVOWpoc3VvM3ptS29wM3F2UUMyLzRpU1NTdHV1NlVQSUdEd0ZkOUgyYkRZV1Qvc2MwMjVSNUhIdUcvMFZ2TG1teC9EMnk0a0tqbTgxNDg5MnY1d0lYdUtsRmNhNWg1bUJ2ZU1KN0FjWVFKTENiUjhCVGY3Qmk5Y3pwUVlpajNjeVVuQ0d1TUNucGd4aHhSWnJXSEZ4U2pOaFltQmFydXdXUlRlZ2xXM1dIWURROERjWXFoVThVVlR3TjZtTWRFb2dSdVRIZGRHU3NFV3RGUllDTjRVOFhLN2J5Vjcybm5KS2t6RmlFRko2QnNZOWdYT3daZ2lpbTJ1cExudzd6SGtuYXlIek5Ob040UjNYUlpUdjZHakNUUTA1QkkzV1BEQmp6clNPdmVTOW9BVk02U2t6YnNhOTVGdnRGc2hyakd4dG1QNFozZjJEWmQ4Um9xZ2lUTGtteHl4MFRYcjhxajFPaVJabmVaNVM5MVlRVERIam8zRDN5QVYvVGFHOGlFWDRxR1Y5eDdGTUY0cEZvQXdFSDVOR3NITzlkZWxOTFJlbHRualFuKzZVb3FqcjNsVVVyVUFuM0ZkVGcwSEg5dUFIbll1Zzd6R2l3aEZyekFLa3hHRGZFNHgweXhoL3gvbkVKcVV5bS9HaEphMGFqN2VZS1FKbHJyTUdwcWlqUy9ZUThCeTcxSUdpN3RPdnpucFZqbWl2NUJSRGM2Ujh0a2RBRkxWWVZ3WElEbnZkTS8zT2dhL0NOSjk3YWo0RGZqdCs1dE1FdzRralhXU1RkdGhwUWtGNkNORzBxQnlvSWZqM05zdmk3a05uekJ4bXRvbkgwTjRmRWZVeG43YWF6NERmaHBkYWtHZXhkeDgxZGdld1RRMk5BT3lsaHhDYzJBenhzbmpWRGZSeThvUHM3VzU2S1ptam1ncTB4c0xoaVB5YXh1c0tYZzlaT0lNT0Q5dzhZdmJpSFhhYVVNdDdoMUp5U2RqenZIaWdINnh4ZDV2bWhFaldKVFlzbHJoUlExVmRCQWR6OVhGd0hKRVllYTNNL29QZFJqcllsRjI2MVdFR1lTYWw3dlhoWWQ0bm5yVFZaK2FmZUFyS2xBUnZaNzZVL0R0MHVHOEpaNS9aNEVPa2xGTWlKcHNZN24rUGJlY0ZvR1BXYm82Y0Z0ell0cEpHNWRkRVdJZlNMTVBsTzdRSU9RSGxJOXMxS3lBTzAwTlp4alMrNVA5ZEFKOUR6TE1QM2pFTitDczlLd1h2ZUdoK1RZUmJYSWMzdnJXS1p0RUkySFRwbVVGTis1NU9EeU15VFp0dUZZeEZCZ092c0lnVGRFMjFPVEsvcHRGSWh6VXpiUE1JVzN1M2JWZ3k1bUQ2cDM5UHA0ZFJWR0RwVm4xQWd0b2FHQ2luTzhjRzlERnlYVVZ1WVRkM2VWR2o1T3pVVEdQMm1RMitVN2NKdFJtVmNodGJ5Ym5Nb3JNbEFGQ1lwU3U3Z1VibjEwUkxtenVqNkFYWUhkZGhmT0trelFqS1NBOXhVTUlLbnBWTVoxN2hHNEVaVFkzRTlxR085a2o1S05mWitWUjNwQTdOd240T21VM1U4dEpUT1Z0eUJSc1BZYWk5akdlb3pqN0swS2hqNU5kRVJzNTBTQUN1QkhZSEl6Q2xHbGZ2Vk4yeitHMzRKUThhZ3BZMXBxSkN4dC9SYjRxRFdVd21KWE9NL0pwNDZGQ3FyWmd2VThxVnVEclBPV1EyZEJ3YlJqWTZsakxGTDB4b09TTzE2TCttWmp6cjM5TG8vSnFtUUl2M2dackxKWG9hc09rSE9JZk1ScjZ5VXpXNi9TWFBNSzVBeUU3S0VEZmp0cVVlQjhqOTEyOE11bzZIOFkrVFh4TS92ZlVqSmFpeWozdlpiaExPSWJPUk5acHROYnI5cFZXTzYzWERMdEtHWk9uZEJocnZUaTQ1NEdKQkl5MnJQRVorVFZ5VW9LbW5RR2FETnB4THkrM3VVdjlzTDhvZDJzRVFXOEFWT2M1OXg2NnhPZDQ3Qmx5RnhBSFhzSUxBV1BrMURVOVBVWlR6V0phNnE5aEY4Und5R3htTmUzSjA5OVBIakE1Y2N3clFjanhBZzBJTXMrZ0d1Szc3dytmLzVObUg5M28rRHVWMUVDcUQ2KzlRWDhja1ordFptL3JmLytDVDRqSDFiZFpuUWtuMzB5YS9EZm53RmpQem1aQnUxdTJzL0xxRnVhVW5SeHZXSFRtZDBnbmRHaVpocTRmckpTck1ueUlSUXJ3TGRQTEFiek8rY3ZVYVBoTjdnamlUTS9wb0xGWXJVdlBzVWNCRndxL3J6MzdZN2NPRXA2dHVSbE5OK1p0NGxTVFdjYzVnSDAvYURzYjgrSk5BQmpoVmVUOGxyTXhzWkUxV0dXRHpLS1RkTEFqeDlqLzYyNy81Z3ZnQm5HQlNHa3l2aWk3U0lhWEdkQ2tkbGlSY0pCRWRDWG8vZHJQYnRkR1hLT1ZGY3M0cGRURkRadDRINU5kMWUyREd1REJsdVRHUm1ZM2MzY2duVEdjMitiSTQrMmZKK0pJNDBYK2xsUHRyc1AvODF5VTI5OSt4RUQveWloS2RoOG5lL1E4SkowSTg4cGJQL3VvL05vRjU1cGxubnNXM1pEYVNBeGVhT3kxeUlVN0pQTi9mMzhJOHR0TkQxdGtleXZhQ1ZHWmpNck9ob3pSVmswMWxOcm1tdUMyOUhaeVYxenNtL1dEMUFjcUxyTmdvdVgwc0d3aTRuNVBBbGttaVhuTFRTUHcwaHVobzgxbVVERy9zVDRubjE1dDJMbFh2Q3dpTmp0VnJ6OG5NeHRWa3V6dVdUUUgveWFJRCs4SXRkalVXK2tMQk1aV2VVdkFhZVQ1ZGZidktKZmNVSmpNOXhFdTBHM2hOOWtiYy9QeTZ2Mi9tVURIR1l4QjBoNzdwNHdHVjJiaWFMTzJkK1FXMS9haHJGMno2VVdMeG9jRktrWGxUVWJ0a2dJN1ZjTWQ4clpDVkh1SkYySERwQmp4M3FPemwxK1VETTRGU2xwTkFIYlFNcU14RzZSQk9tTXBzeWk2SWdicGxiUXBCMG9pbk04S2VhU3dZVzZzYW9HQWxkR1h3QUNWdDFpMkg1b3pOc21Ra3ZTSDNJTDkyczdUR3c2ZFZWcHM3bGRuUVh4Ykt4d296RzBRcGE4N2d4cDVXeTREWldHa1FkZDAwcWtVTmxRM2dsdURxcWU3TFNBOXBTVEVjbXVxTnVEVXdEZnNzMFlhMUV4U1ZITnBPckNrM0poc21vNmJIQWxWejN4SklvTURDSGhBYjFvTTd6bitwYUhWbzJKSmpEWm5naHJYRkxMZDJGMWxuUzdRbTErL1FpSG1EN3ZRb3huOHdoUVdiYk1FK2ErazV3WkJBb1RNYmtJUDdCSC9ZNmxQQzdvcWNOV2VYMXE3elJsTC9nYVphTWFOdW1PQ0dnSHFxTyszUkk1amxCcE9KYm54YlpJZDlQRXJiemFwdUFqalVZNTdIOWNvVUdJV1JqckU3YUF2R1JLY0MvSUtpalYwcGRHeWtZclFUVGRuNUtlZndyUjJOdEpMd2NyWTFybktrZ2FhelRZMmhHdkN1Z1hGLzZWYU50VWFEbjM1OE5NMW9pakMvN3V3WW5xM00vQisyY0F0SlJrMVRxWnBzMVRKSk5FeWJXVGFoa2xkbGg4eUZEaFdZRTU5d2Fpb1l4ZFlONFpaN3MwM05FU1hPTnJVNEd2NVl3N2hoSjdydldxTWhHUHYxREtwSjY0ZGhmaDBmR2FGOXVRQ2JscmxYS1pjMG1ZMnF5UjdKVXdGRGdEdThkSmMxQVphS3VnM1ZIQ2h3K1I1c1dKTnQySjFJMStpZzc1eStvSitUdG5YYldvNitZVGI4YlVHbEFZRlBIcllRVFE5RG5Qb2tIVU5sWFlHL2FkNFN6NjhwK3VzSms5Y2FtK0RENE5uT2JHYWphckw3ZXU5c3lTck9ZYzBvUnhyQXJQY1ZXTjNGRTU4cStKTEpYcUpmNzJuQ2psdkF2NkJSR2VsaFlsK0pwRUVBeU5DSlpzKzRiWGxXYkFpcVdkcFRPUHV1RFMzZGFVMTRpaUdXWE9wUlVGYXkrdE4zRGhoQkN3eVJ5V3gwVGZhR1dVRVZIVHdxaktUMmd6QWtQZHVLS3VtNVphUENSMURkTGoxVWJmeVM0L1pzaXdETTNudXExY3p3NDdGNGpiVk1WNXUwZmxqMjhtdlVzbHdsWGUxWE4wdTNIektKREkxZng0UFl6RWFkcWhXRHpBWlB4aDJNdUw1SVAzUlovMTEvamNvNHl2N3lOcDlTUlBTYlhvTGwyYllqSUFpejEyOUU0Ly91MkNjWTFmcFliUlRGNlA0Z3Y0NXl1cDRIVGlSb0o3aDEzb1ZJM1hhU1lQN2lSV2Qzb0JKUDJ4VkdrYlZNaWRGeFdjajZiK3NKT3RWVXkvWFM2N2JmQUN3OU5LaDA5UkRDUERPMGxPY0tOS0NDNjJ6RVpST2haS1Nyd1Z2dTFsQWJLRG9TU21yTCs3Wk5OZGxiN29oYzRwdktnaTBOQitDL0tzb1dEbWtWVmZiYTNlWWtFblorN3JxNm9XMldiWEIxUk9jT0JmazFIVEhaeDVIL3hrNnUxQ2FYMjNVem84eVkyWjBzcGU2NGJvTGkxSkxpK28zL3JsSjhNRHFKangyQmhoQVA3RXhNSjk2TlNUTWxDbitybDcxT0dvWnp1ZmVoandNMkV0NytvV25LZjJQblJVd2FJWXc5RHRYcnVOMlJTazhNajd5VGUzc0kza0NuMU1NaWhZTllMUUZyWEo0bTNuTHBvV1ZQN0RvdVVkZ3E4NC9XTGRrQTRKY09CblE4R0RyTXJ5bEcxNHpJRmh4dGs5WlRSSjJlUWFxRmZNYzE2YU1sdnVTZ0J5OWljSlF5L2l2M0hva2k3Tzh5ZVJyRTIrMEZXQW9iUllkYkxRbngzYTQ1RWlxcDlXc2szWVFFWVg3OWEvenBHMWcwcTFRUHpSWGV6ZVRDS2oyN1MxTDdMMUFNY1RIVm1UK3JRV1pCNVVBbHZLanc2cVJ0R2UrR09jMUdRWWp2RDdtR3RTdERKaldNYjBRZjNpUzNvVTlqa2k0cEtZdWR5N28rejhYQUtqa1AxV1QzZWIrc3pxZlhXVXVpL0ZlVkM1dXltSGc1eTJvTGFWdnVZbnFIV2s3dXkvSFFOMldIYzBBMXpGbGQxd05BWG42ZC96ZThXTE5va3RCWS9GdzV3MWRnRFM2ekFSbTRha1R1THF3NkhvWHJJYWdrbGRNdEVseVJ4bllqeThrQ0RmM3VzeitEbDRWendoZHdUUFhNOHc5RGcrSTlKSUpmSDdueWs3d1p3SXQ4WTAxOXo3MzNzYjhJYUNadk5qR1J4NjdKYTQ4bVJWZlJpRUgwU1RKaVBYMHM0dGxkMlZ0aGlCdlp6NnRHQ3RSMGRtVVBSOHBXMGNwLzR4NVJOT1JXcTlrbTJML0M5SkNtNmw5bmYrNXpSTkhIeGJWaGY4VFAvZ2NHeWJrdUhpbFp1dzVsamQzMko2VmFiY05OQmVJZi9qUFRjbmNrSnpYWG9teG9oemNCd3c1UExhcWlCN0dPSlAxWGx3dXJsSnh1Mmk3TEpOY2xKd1A0ZjlCaTlPM3M2bC8yR0xVRWM4bCtWUExDVEVBUisvWmVlRWUwNHVkS0FmMDR6Wnl4UFRhLzJ6WERpYmlINi90NnBtM3VxNEhkVmJ3VmhxaVEvZkRuLytSSEVFSFZrVEwxZHNoL1d6c0VSaTFhbnBaa3JpUGI3aWNyUFhTOW1kQUN2S2FabWd3amJYZ0tYa0tsTWM4T2R4amgxRUQ4R3p2NWY4MG9FdWQ1d28zUnV0N01hSGlzeTF5SDVQM01BcnJrdjdwbVVhY2tzTEdmTVdmRWczWUdlaGlxc1V2QitXQXd5Wkluc3J3dHY3VTRIa3ovNEQzeTM5ajViUys5VmtMM2VwN3dHMDk3VFRTdzZqQ2RzVEtESkt6Q2YwM05ZZ3ViUWxmTzVYTDY2ZlNRZDJmQkNkUVJpNk9zTG9YTHUxb0FhaVhrY1lqNTF3ZlRQM2hQVnk2dXpjemkwSERwbUptM0xzT21EaHdIK2E4cEZ5Snk3cnR5cnFQUkhzOFJJMkhLa0REeTRSRENLdk4wV2E1RGJKK3BIYXAvWTJmTFA1OGJNa0hXbGZnaEUxcGpieHUyMXpiL1VnVWlaekZyazBKT21Rb1JiSUFzY0JFNUthcFF3M1J5bWMycnNnOGhpUGxab3FhR1MrUW1lVWsreTFlWkRzWVlvT09YWUJ2ZVNnNnIvTHdwRnlKeTdpUzlMSWt4ZTl5cy9qU3V2a05aVlZhNjdtZ2I0djJtSWNzY2l4Ty9LY00rMWgzMW1EWUlsK1NzeXBQcEVHcnFzVUgwams1ajRMOFBtMjBNN09hYnJ1YkxXT0NVV2FzMW8waUJMN2J4cDhBaklzOW1MSDVCTS80cDNUTS95dElFVTdnaFZQUWc1cEtzck1TVENRVHZMdVB3RjNmYUhHM3JYc3BCWFRyT1dOQnh5cHJqZ21YTmxVOGdlTUQxbnBxVDFwMzRUVG5lTVNDWUNGRnRVZmxnTmROV2hnaHBjay9FTW0zc2psZ283enpXdkZCMjlpSUFKeTlxbWdsdThKMTlTVTdWaVlIWGdaT1krbmZWWE5jMElPWEUwQ0dlZjhGYlpzZVFEbHM3c0dSZDM5YndmSFlMaVIxZDFpWkZiaGVkQUN0cEZBRHJ2UzVwY20vZXk3NmcyTGN5S2NuOXZDbkdQd0tVQmtqN051Z3ZlK2tjSmdDZjI5UjAvKzhJZlQ2bzIzalFIUTNTOTRUWnJ3ZDZQekZFNDkrWFJtMDdZUGNmWXVKMHpHZVk2WUpWRlNwV3lBNFQ5WFluR0lDTXJTYnBuNHZ2TFhpSjd5cFhUK2JCeTgyLy96TFp5eXMzSnhoUWtyYWNoV2V6ZHNUMzhBNm90TWZiMDRiMTk1dTUrRTVFRzlGSnI2OWdqL3poVno3NXNWOFV0NDd6OW5DWnBPUjUvaEdmMVVMSmZCZWY2Z3lKL1hiRjN4LzVuV2l0VTNCbkY2SXVhMDBmYk9xSTlxTDRJZmYxeUFURHZBeFRvdXZ4NHloNjJlUGpEMXE2NTNWUkl4K2Y3ZUVmN3NXLzNCdG54OG9VaDBXRS82cTQ3ZEJBTndnUW85TEprSC9TOWlmTVd2eXBLOTgxS2ErazMvemcrOFNqUC9ISGFkNzNza2ozQjBmcC92dkdxQ2p4SmJ5MDdHc3p6R1JhZ1YxbXMxMG9yUG9QVTZqMGtIMHRlblViMERRR3JHalo3QmNDVzZmOVFHWkZWejErSjl3SW1wVDhRbWhudkllVWxhYmxkSVRWM09uLytuWlUvQnh2Mk84b3Fnb2xubFI2eUw3Qzh4U3FsTFd6U1M4dXRrTzdqc0xoSUFVc2lwcmZoV3kvNTJQbUxmcW43bE4vSitQVTBnOHJrck5PRDkzUS8zK2dCZmh5ODZtQjgwMTk1ekRyOUhEZ1RMNk5PM0xKbmNLZDJzQUpwcjYzbWFlSEdicGFmK2lSa3d5MFJuM21JT2licDRlQlF1NmpXWFlGcFB2Z25yT1FCaktMUm5QVlRLSUJWTDZ1VDBJL3AvVTA4Q1VxcUdUL0taMUhOMjhNMUFBc0VKbDRQeXpqREtTZmQ2UTFnRThEMnFqT2UrWDFOTlVjTTB3RCtOVGlHTjlFaEdXY1lTenp2a0FEUzFSN2JkaFQ3cUIzM2h4SEF5dmluZEh2alRxL0drZlFSYVlwaURmaHJPd2lhK0RCbjMzanpXYy9mdUZVK0gva1V0L0ZoWlJKckFBQUFBQkpSVTVFcmtKZ2dnPT0iCn0K"/>
    </extobj>
    <extobj name="334E55B0-647D-440b-865C-3EC943EB4CBC-3">
      <extobjdata type="334E55B0-647D-440b-865C-3EC943EB4CBC" data="ewoJIkltZ1NldHRpbmdKc29uIiA6ICJ7XCJkcGlcIjpcIjYwMFwiLFwiZm9ybWF0XCI6XCJQTkdcIixcInRyYW5zcGFyZW50XCI6dHJ1ZSxcImF1dG9cIjpmYWxzZX0iLAoJIkxhdGV4IiA6ICJYRnNnVUY1N0tIUXBmVjk3YVZ4eWFXZG9kR0Z5Y205M0lHcDlJRnhkIiwKCSJMYXRleEltZ0Jhc2U2NCIgOiAiaVZCT1J3MEtHZ29BQUFBTlNVaEVVZ0FBQUtVQUFBQjZCQU1BQUFBc2JZNFRBQUFBTUZCTVZFWC8vLzhBQUFBQUFBQUFBQUFBQUFBQUFBQUFBQUFBQUFBQUFBQUFBQUFBQUFBQUFBQUFBQUFBQUFBQUFBQUFBQUF2M2FCN0FBQUFEM1JTVGxNQXUrL2R6WmxVRUdhSnF5SjJNa1FmN3A2VEFBQUFDWEJJV1hNQUFBN0VBQUFPeEFHVkt3NGJBQUFIYTBsRVFWUm9CZFVaVFd0Y1ZmU204NVZrUHBLMmlFWEJTVnZCajRLdjBvVkN4VmUxTGdRbFhWUUZ1NWhnRnk0bkZpUmRGTjZBSXJpYUxIU2xNRm5vUnBBRUJEY2lNLzlnc2hBRU56TzZFSGRKMDZxMVZvL252UGZ1dmVmZTl6MEcwUWZKUGQvMzY1eHp6NzBqUk41dlBhOWdmcm5XNDdacytieE5LWXIzejlnYUxaamFwR0o0NVdBbm9yQjNMMElxUk5pT0RGT0lGbXdXc21FSlYyRFhvaERhdnhORHpFMGF4MnBYL3NtS1ZtR1pkVjlUc1B1bkFnc0QxdzdXdFU0RExrbGtja3RDeGR0dFB2VUovQ1l0VkdBa3dhSnRGYzR5bFE3c1M2d0dmMGl3YUhzRTFwaUt3eFozY0pNeENvRjl2bXgxWUJQMlluMHNqM0dYQjh3OE1EdUxiTXg1TENtWnF0NFVwQzNDZ2VKZ0tNMjRvR1ZqTUVmZ3JyWXBuRjhZVWdEMG9NZWtoOEFkcThNR3pZUXl3VEhzTUptK01kM3VqT0c1eXJkZGJNTUs2OEhUUWNXbzJTQ29OZnNSd2svMVVqWjZ5TFlWU3JSQXVkSTRZck5pK0VSdW13MzRTOGx1Yk53QStHNWpReEU0VXhHemdUbGpVd3ozRktJS3YyZGJpRXFVZE01QXB1bWVvbTU0YTFRNWdiSmtaS1doWGwxZkhtNG5xS1dTUGNObUg4emN6aU0xMVl6Qm5NQUZocHZ1S1FRQVkrWUdKMGE0OCt4SkpoeFl6MjFKQys3QmxrYU03RWxrZHlhYlhXN1R5SjVrYzlWSUJrUlIzekVaSVVGNytzVzNGTXNZWjhWZXYrUngxa3lUaEQwdGplN3g5U3lCZFFJNXlYdjB3UnRISGJKMDM2djBmVXJ3bzZGUlk0ODh5ejF4ajJUZmNTMU9DeDRKR2ZYM0VMay9RRHp1UzEzTFBVVzZmemJRekVoMTlpYkFyY0JMakRoaWgzc2dDaXJ0S1ZVR0xLSk5uZERyT1AybmZLNFI3MjZ3dUNla1hrYThId0ZqSGwwSWMvRWNUNUhCVkJaVU1tTEpWWGJEMnlFWU9hYU13OTRsL2dKYndtWkE4OVFKUE0rU0t6Y1d3bjB3VGtSYTNpMWk4YUdneXhPcHMwbi82Y3ZJODl0Z0pOOHEydHdudFJvYmZzVmZucGJlbDFMNmVZU2Jza0kyd2crbkdjNkxuWnNOUDEwTzlXR3lsSHB1WW5iZ0FZTlRsbXN4MW1taVNhN1RkSHF5WTdHWGVyN2pVakgzcEpNR3dwZ1pzanBrZ1BzMlZ1Y29ybXhxSFVMdTZlOXpPQWJhbzBDWjEwdUxjUGZZd1ZRTk02TmVRdmMwUXBmNitOVlhudWNPK3IzNzVKbzIyVFMyVmRORGFBaG15cUUrUWpkMDJHUk52WXF4QlNZUE1YUlBReFg3a0lmYldQdU9wZWFsYmhIV1ZpeGVnajdrbnBuMVBEYzdUaitKM2RERnBjb3Fqak9Felh1SEZLRFdNUTltemtLWU12MHlvNUc3cWt6UnZzTTRERnhJOVhqZkhVZE1uREwwV1lsNy9CNG5pZGdPRXhmYUZ5SWJVeWJ1SWI0ajhYbCtkRW9pdHUzVXFZc1MybURTb2lNajB5Y09ZaWUvQUd0Y0pRTGp1UGdlVW1UMnROQ2lFV0tTbnZYUTBHVmJnanA3TW9oQy9YYk1PME16NjUwQjU2b3pHT1oyNEZHTk42Mlk5NUNKcXZQbHdLM1c1ZTdaUXV5U0tUQ09ETFRwakV3Ukd5UDN2Q0NKMTlIa3N4SUoyK3BkaXlES3RvZ3RRSHR5NVd2NnZ2bjVNc0lQMlFKQzN3dENsbjdDaU1nR0JISlAvZDI2a2lCV2lFenVHWDRIejcyMlhrZzNTZGhEZzBtOFdlbm9ubFlST0tzbHJkZXhNckxtekE2NVZrYWUzWkxTSlBmY1Y5amhBT1NleTRkalNsa2g5eHdwN0hBQWNzL2R3ekdsckhob1V5R0hCUHk3N3ZudHpXS0IrdTVqY3BwdWtudmlrYndsaGZLMFdMbE5BN2xrOTBTSEtPUmpXR1gxQXB2SjdqbW5aQUxKclA5TDZnUlBkcytXZmx6S011ZnpLMkY5S2Z6RFBjRTl2OXJKWlVzSi9TUzM5UC9pbm9QL1RQYjhjRk90WWhSSWRzK29MS09zaHVVK0kybVFyaTFuTlpvWEdoajF2NldGR1VTOU1GaXNOSFF2cWFLOS90SG5iVFFKOE1Cbm4walhVb1orT1BXeWdxTkFTUmU5QWZQRzh3Ky9UbERITnhqODZ3VXM5Zjl0dUFqbkZSWUIySThwUHE4QkoxZjlhQi9EcWRQbkxsNTg0ZHdwSjN6L1VMbzFkMHVzOGtKWGNVTEFNVGVwL1FUV21Lemd0TVVKbjhON1J5ZXR2TzRiSFpZeDA5YU41NDhZbzMzMGhYWmFMVncyenNYdFpmOUd0Qk5qU1pOY1pEdDJiYXZaUXRTZDRKTHIwMXEwZEpqQ3AxekNodWV4Z0VLWm5rMW4rQjVibVd0MHI4RkVuRHJPRWc0QzYvbzBtWGw5MVJPRExiU0ppWmgxR1FXOUZYcVJUcS8yK3ZDS1ZIU284NUp4SVpJczNYNDVvaXNOV3pITlVsRFRnUzlDNUgxcVBUWndKV1FCMjJGbFZuZFphRmpnTTdnMzh1dG0rYWZ2R2x1K09HV1p4RzlUV2lSMzN0ZElQSVJ2T1ZPZlV6dCtMdjdEams0d1hWZGZpQmpWQU10WllZRys4ekhUd0VROFltZ3NPTXhhOGpFOHlCV3hpMTJPeDhFRE1MT0VMZE13bjJYdzk3OTA5eVI5KzRIZnR0bGxjVVM4TEhkR0VYeXlXeFBpNmc2SngzMU4yM09HMXJoamxJTGZpaWlWeEg4bGUwZnNIMWhpMUR3cWxwcEpwNDRRWXp0d1pZakUySklrLytGODhZNUU3VGI2cTNiVytxT0ZBYXhnQ09OZi9HZWZSNVFaUi9HaW1qcW1xR2ozTk1HRVN2cXROV0JnMkdXNjV3UnI1SVp4NWhoR0p6WXJqM3ZPNGR3N3djTy9ZU3hFQnZjc2FnNzNGRFgzZHZ2MnVxV28wVWk5bE1NOWhXZ2NPN21tYmRqUTVVMkxrc005TFkxczFQNzlMMXNqV3lMeUtKV3RraVdCbVc2YUpWT0FmNVZldE9iU2Ywc3FZSTVFY1lROUlTWjJtaXBveFJUSDM0VkdRcmhwZFpDcGtBUHpiNFFMR2ZWRkRqdGNwRXk1dUYvc3RzdjE0K0FGT0NQZXlUb1A0eFRUYUcwNENqY1R6NE0weldSZTlmakJTOHJrMzFPUjBWVm00aHFyQUFBQUFFbEZUa1N1UW1DQyIKfQo="/>
    </extobj>
    <extobj name="334E55B0-647D-440b-865C-3EC943EB4CBC-4">
      <extobjdata type="334E55B0-647D-440b-865C-3EC943EB4CBC" data="ewoJIkltZ1NldHRpbmdKc29uIiA6ICJ7XCJkcGlcIjpcIjYwMFwiLFwiZm9ybWF0XCI6XCJQTkdcIixcInRyYW5zcGFyZW50XCI6dHJ1ZSxcImF1dG9cIjpmYWxzZX0iLAoJIkxhdGV4IiA6ICJYRnNnVUY5N2FTQmNjbWxuYUhSaGNuSnZkeUJxZlQweExWeHdjbTlrWDN0MGZWeHNaV1owS0RFdFVGOTdhU0JjY21sbmFIUmhjbkp2ZHlCcWZWNTdLSFFwZlZ4eWFXZG9kQ2tnWEYwPSIsCgkiTGF0ZXhJbWdCYXNlNjQiIDogImlWQk9SdzBLR2dvQUFBQU5TVWhFVWdBQUE3b0FBQURBQkFNQUFBRFlld0prQUFBQU1GQk1WRVgvLy84QUFBQUFBQUFBQUFBQUFBQUFBQUFBQUFBQUFBQUFBQUFBQUFBQUFBQUFBQUFBQUFBQUFBQUFBQUFBQUFBdjNhQjdBQUFBRDNSU1RsTUF1Ky9kelpsVUVHYUpxeUoyTWtRZjdwNlRBQUFBQ1hCSVdYTUFBQTdFQUFBT3hBR1ZLdzRiQUFBVm8wbEVRVlI0QWUxZFMyd2tSeGx1eDQ5WjIrdEhzZ0tpSUdGbkErRVJLZU1RcENBRk1Rc0pRZ2lRRjVRQVNRNWprUU5IbTQwaTV4QnBqRUJJbk1ZSGNvaUNHRWVRQ3hJYUswaElDTUhNRllFMEprSkNjR0FNQndRSG1JMTNJY3ZtVWZ3MU05MzlWM1ZWUDZiKzd1cWU3VDdNMUx2KytyN3VxdnIvcXE1Mm5QS0tnMEJsNDUwNHlTeW4yYjdYc2dBRnJmNVY5bVlCSksremd3SkltVHNSVjZyc05IZENCUVdhWVc4RkE4dVFLQVQ2N0VaVWtsekViN051THVRb2xCREwxWUtnTmxzK3ZNbHZyRmZaZjVKbnNwR2pVaTFIM3FTNEEyYnJTZk5ZU3Q5bi83VlVjMkdybldQWGl5TDdLbU1uUlpFMUozSzJiYWxEZThrQmFMRVBKczkwSytjNHo5aU9sZmF2ZmtTdWR1NWhPVVQyRjZpZmtVVzM0eCt3bTNZcWJ0NG4xN3NhcVhiREhPR3luS3YwNnhFQXZMYjBzU25Heko4ZEIwb2ZSSm9yZHN0NVZRQzFrSUFaV3hPVmR1RFJkWnhWZGhnaUtvK2FaeXg0VTBUa3VZV2ptNVlzQlBQSzJXOHp5bWdHWGMybFc1aXRoRTFmWnBZNjVwNlN4L25Ja2RmVzNaZ1ExM3drbjJPUmVLWWk2SUpnUWFsNGRkVGU5cHhxQndnODlWM3pBa3Q0bmFpeGNwcVdac3hYenZaOGljNzdFK0grTlQ5WTZZTE81cEl5WW9vQ3FkaUZZY3pPeW00YmQ4eDk5b2JMelh6a2drYXJJQXRhYm9zbStLZGlGNmFnaHhOVWI1eGxRUmp0Nit5cVcySWw4bTY3amVISDNzMDNWZjlVN1BiWm1SVmNiaFBzWTNnWm8vVjZoRURuTE4yUUVXSlJSaSsvOEtXYVAvTCtUblg5eG8rLzlzb1RhSlREY214WTZ1YWFlSGlGb2JUckNkVlFha3BlTkRoc0RTWllodlRkZjNMNTFUeCtMcnZYZnF1VkJkWmN0clNSYVViVXNGRUtuc1lUcjdJbFlUTHRCU09IcllrZ0VpRUw1N25xaU1Cd2RzOTI5TEtBZW5HZ2owMHZac0dmUmtFbFMzaDRXSTB4OEU2L1RzU2h2eEtIM1lkQ1NCcGdYRVBTVVVmTkNRL29iWUpXVm8zYUtBS1AraEcxUUhrc0R3WXNmb1UrdTZFVHpCcjduNVYyTllRdW95TU0vblZOYzN4QnE4S1Q3NGRQbTZzZXpTNGU0T1RtdzdEcktacHlYS3IrbnRDM05vWE9lRGZTZU5heWRFK21Db21pOEg0MHUySDB3ZnJRa2FMVTlJTzI4WlRaYWJOTlZHWEROMXloVU96c01LWlJBWENxNHJ2WG90a05teE1EVFA1a05VczAvRTJZZnh1MkFINDh2dWNFcmxWU3dVM1pWWVZQVzloc05MdnJJVzJ1VzlvdnQrcXZPdllDN001SGpoWmd5dGtNYWRYVVJJRkdBNWRtR2pMQzdVamYyQXF6dE5IaFBQTmZTdHZmZjU2eFArN3ZlMkxpU0M5UWRGU0ZhWmdZTjBVK00zWmh2OXhWSzJETUNOTW9RZDExbklYb09WUEw3OGV0eUo5UnBXYnNRdTZ3Zmp1OU5zd0tkNVdvN2pyTGd2YXJGS0ovQzZ6eFFzUE4yTzB3UWUxVUFwbEs0SnBnLyt6NG8vQ3d0dWpKd0czVHY1REFrVEJqdDJWTHMyZ0k3RGFadUI5RE40L3dielJZdDl6eWZWUHJNbU8zeXFKVzIxSUNyaTlzcnhEVlhjZGhMS3Bhc01LSU4wUlVobUxHRzdFTEdPRU5FaGtpMEJmR2U3eTZ5NFdvUnRzcVdQVE1LOFBtcEZXVkVidlF2NFVac3RLU0djb2RZQk9ac0xyTEs2MUZzOXVPN3IxVEZEK3JvbzNZaGJuSnBhd0VGZXZaeGV3S3E3czgzYlpnaEJaempuMjdncEh0anBGbTcvN2U4NWx2S0RNVkx0Q0lYWmd5ZDFOc2NRam13ck1MWFlnb1JZeG50OEdRTVJxTU12TDFjYkhFZ3ZxTTJBVWo0RWw2N1E3RGZJREgzVmw1YmxlVjJGYklDQlpZTkduKzNwTzNWem0vNzNxY1h6L203ZzhwTW1VWXRITHhtS0EySTNZMzVJZkdGWWhHdGhETWhWbFZRMUozWVZibENxTDlEMHdaSU1CN3MzZjVPK0I1anpadkZoRURZVlBncERVYXNjdDBaZ01hMmFCTk9zd2JlTURmbGJXYkdETW1HS3ZGSXhiQXFJcUdtYS9Ea3RQZXBKZ1M1SHVXV1djWEZDTDFIaGNpMlFBbEhlYUNyUXB0Wmg0Qkc4T0lEUE5zVWZZbFlOZnZET0VRSC9ZUUFVc1RGdkU4Vkw4ellWNmN6ZVRaWFpUdi8zSEJWTEpCY1RyTUJUdHpiVFFJMyttMks0YWRtZXZFM25yd01CL00vL0ZLMmE3TXZsdDRCdi9MMzRJN3pUcTdNRE5SdkdSQ0p4c0FxY044Qml2YW95NTEwZHZnaFJaLzlWeTBKU05xaHdsckQveXVQOUhuVGk5bTRmRUxuRnY3N0s0RjEvOUlaUU1JT3hyTUY5RlF1ekxpb2VIZGFlZlE0cStXaHA2RVgxTzB1L0VoNFVpYk9jVUlQdE00ZTJsYmttN0NDazE2NW41dy9ZOVVObWlTRG5QOGVNSUVpVGUrZnVoQ0VMMDNBMUlPc01JTC9yYllFZkVYY2E2NkJXYjVQMy9QeDc1MkF2WVk2ejB6UU84aE9nYUFWTFlRekN1b0c1MGZEcGlyL2pBNkcyZGJUVWRRZVBrNExPU0NEaUZPRDVBVzd6bGd0NjY3d1loa0EraTBtS005a2VlSGVsbkgzNHF6aHN4UVd2alh4R2VUYit4ZVI0bEJIN0MxUXNLbElFTFFwR2NHRWZZUUlMNlRTRFlIZGxub01PLzVWYS93MmU5SzljQ3JmeEM1bnhtU1FzUHhHaUIwNzBqZDVidDNHSHZMS3pGekJ4R0NKdXdDQU9wbUU4bm1PSHJNTzJoVFNBdG10ejFFUlIyck5tb0poM1lTYk03Z3F0Y0pTc3RuVmFoSUZKT0prd2hCQTNiaHdmTEhPcUhOUkxLTjFGMDE1dmc5b2lWMjg0NnpVMStDeVBlSWVGS2d6MU9od0F1cWwzQ3Jjcll4KzM3cG1iaUlFRFJnRnpvdnpjNE1JdG5DTUQrSEZkNC8xeDdZOFVGZlVXbmhmdlRZQlFNcmxyNGplb2RzZXlwV0lIUHFBVVFJR3JBTHBpclJtT2UxbVVpMm9icUxLY0NZVjdYOTVyd3dQZktFa2h4U3o5T1VPbUpnR3k4aVNabFQ5eEloYU1BdWRGNjRiME10SnBKdHFPNEtKQ0xNZTVwUndYRWFjU1pWZlBNVjdvcmI0aVNMSzlyQ0xBdTFMZ3NuRVlJRzdFTFdHK3FXRXNrMk5ESGdpUzNHWER3M0E4dlJpM2RZTk5DSGh2U2FxQ0J4bFFTVGo4dlB3azJFb0FHN01CSHhkVXloeVVTeThRMVNvc0VJWVM2ZWVZT3Jyd28zQkk0UjNGRDJqaGZBZHdxc2U3NlJLcWJwbUZDcTlKeEVDQnF3dXliYTdsQlRpV1J6UWpIZjBIUWNpM0ZzR1NEc0J1NTZ1WHJiUlMzZ0Z0VXQ1TS9hU1lTZ0Fic042Y0h5RVNDU2JXaFM2UHJGRHRmeVBjd2Jtak1CT3RvQkdaVUV6anEybzNJMlQxRTh0QTJ0OXFLSWpKeEVDQnF3MnhjdHM2amRSTElOMlR4RjVRcVluOU9zNFd6RTY1aWRIbDRFNGkrNm9vbzQ5WnF1QWFkS3owMkVvQUc3dTR4ZFVyZVBTRFluSFBPV0V2OUZOSnFxcFJ1SE52RklDL2NObm92eGp2b2dOSGZLa1VRSUdyQXJ3Q08wbGtnMkp4enpKVHpuOWVvZkNDcVVGeHgwN09LUkZUeDRFald3YXFnQ1dZa1FOR0MzaGJzMkFUMGkyWndJekRjVVo2dXZCQllsQmNtUUJ4amM5THgxWWY0UGRocHMyZlJTWmVjZ1F0Q0EzYmEwL3UyM25VZzJQdm9oblN1QStaTGl1d2g5amZuTUY4NTE5Zkdrc0lZOXErQzc3Q1lqK0svODVkKzY2MWhUUEJHQ0J1eHVhREVna2sxVWR4V1k5d0lQNzBxMXE4RXJFTnhCTDBGeDFldVNtK0k1SVBlVHJvZmlmM3prRzlRUnVIVERDQkdDQnV5Q0JJZnF4aFBKRm9uNXdrMjUvcm40dERTUTdaSFBvcDc2SmI5KzlZL0h3UDArdVZ3ai95QkFxaGNnV05GUkpVUUk1cG5kYU16OWsxREd5UGdINkNPbzFNNDF4QzVYZC8zcjJsUHFISk9HTGxYOXNpV1g3bWEwejI1Tk5PK2d0aFBKbGk3bXdPNDdyc3hjOVJwZlo1LzZ5cDRiYk8rZkNFR0RaN2VtMVFtSlpFc1hjOHh1QTZoVlV2bUgxNU5SL2UwUEs0dEpIRWlFb0FHNzFiVFoxV0tlR0N4VkJsZ0U4VFpmN0VwcjkyNTZXQVErY3QxeC9tSER4Mm1jZEpGcDdMTUw5L3VPV2t3aTJYU1lxeXROR29yWnJVdHI5MjVaTURhc3UrNDQvMURtUVp4MGtXbUlFRFI0ZGxOblY0ZDVKRGF4RWdBVG5pbXpobVpZT0RPY0ozbUEvVkh1TmFxMUJ5Mjd2MVpyenY5U0R5Qm03SjZxbTBza213NXpkYVZKUTJGVWQ5bmxxdGRWVmY1VjNkNGlWV0lJbS9jN2UwMkttTUU2Qk5GVUJHUkdsemRCRkNySWxOMWtzbWt4Rnhvd3NRZUVjVzBKWFBWUzk4QS9QMDVXL3QvVnoxQ3lRaUMxanQwMVJLamdkSnNpMWpRNXV4ejhFN0V3MTBjam14NXp0eDZqZjhRdVY3MjZSb1ZSWjlZaHVGZ1RPUFU4WjU5WFNqQTV1M3piV1VKMms4bVdNdWFJWGQ2bmFKcWlCQzM5UUIyN0NXczJZL2RVWFJ1TmJDbGpqbVpWRFdCWDNSSmJvVFFJbXB3VENaQ2t5bTdLbUNOMmR6WHFiaWkzM3o4TWpUYUxuSDUySjhJOFBxaHJ2aldqN2srdzR1ZmZmak4rMnNRcGM4SHVqbHBzR3RuMG1KUFlCNEZkVjQyb2FkUmRkZXZHb1MzMU5GV1ZwNGpydTlXVWJWVmF6R25zZ3o2N2s2bGVnNWg3TDcxUGVqSEZwYnREYUo0UGszRTNaWGIxbU5QWUJ4dmVBNnRUdmY1NjhRdXFKM0VjTml0dmlYMyswKy8vcWpMOVFFSHJPQ2kvNjdzMXJabU81TTdUWWU0NE5QWkJuMTJONnZWTjlpaDdXRW5YTUJCOXJudnN2M3RiYmJjczVQb3VjTmhWTjU2RVhRM21VQ09OZmJEanZVcWhWcjBxdFNObkcyK0RsZHRhRmFkVkcvYzdpOTVJTHFkTjZpZEIwT2prL0kxMGQ5Nm9NUi9DUkdJZjlObUZwMWloN3M3QUZ0ZzYyOUh6MGhTb240T1Y0R1hoUUROOXp1Z1krK3kyMDkwMXA4WThHcGk0S2ZyZXlzR3VVdDF0YnZGM2pVS1Uyam1oNjJxdk8veTlwK080MVllbnM4OXVTN3UwVFNLYkd2TndVSkxFQXJ1Ym8vVFFFTVhjdFFaRVZjTjJ2aTVYdmRWL0dDMzRvYUV3bVQ5TklvSStMUW1DUmoxelQ3ZXdvbDNoMExkR0VhUEdYSkZ3d3FDQjl5NUN6WnM5bzZMT3dYUVcyRHBBUWJJVG4yUjdoYis5QkJOQnVtYzNyR1paRXAzZndNN2NSSHVBeGVMaHpqT1hUWW01V0kvQ0Y5OCtDT0t2RHd0UXExNno4R0RDL3Znd3RzNmh0MU5hUjFBV1RBUVZJazBTQkkzdlRwSlB5bVBBN3E3WHRVbGxPaFN5cVRHWGF3cjQ0OXNIVys2MGdSOWV0QlVvcUxISkQyWFI2YU9qNUUzMlJUZGZsZDhHczhLclptN1VKUDhnMHVWSjhrbDVETmp0ZTlNU3FVeStObWdzbXhwenVhYUFQNzU5c08xTytlRXU5VTVWOTh2N1daZWZKWWxHVmovS2M2MVUyVS9IbnUveS93WjZtTDFFa3poK0R5TGQySnNrcDVqSGdOMDE5S3FHVUNpSmJHck1oWHBVbnZqMndXMCtmRHozd2s4MkFFbkc3bnJsQjBFMDIrUDlPTXUxWVJybHp5ZFF0bDBDZmJmeTR1TXZqejczY2UydVY1NDRVTFV4ZnBnQnU3Q0V4cWNTd2tVald5am1WUFpCWU93VUZGci9PaEJhQWg0WUhJNkdZYndmMFY2SGZyYTZlbmVXbnlDR2k0OUkvclVlSTBkSUVnTjJJV3VnNDZLUnJlNDNMekE5STdNUFFoMXdBQ0c3ZU0rRGp6NzZ5SU1YcThIdklNQTVocWRENkNvWEhsUmZVTWFkQ055YS82b1pDazNtckxDTElORHdldVNqVlh2c3dubFZBVFdSUnJZUXpNbnNnL3crUkoycWlvSzVLTk1UYUVBdm9ZeFFaQmQ1YytBMGVIYjFaODJsMkM0eSt5QWN3QngxV0dnbmFwTFVZKy9GVFFXeVQ3RGZ2dHVBWGVpNHdoV0dORnBIWmg4RUtxS2tiN0UzUTV0d1h1cTdvRE1MVFo5OXBBRzdjUGZIWHNBbWF4aVpmUkJtU3JCTUVIckpud2FWRSs5S2F3eFI2ckdjUDMyL0FidlNTWXZweXdvMTBOa0hZVndKekFuRkpzQXBzRHVPOC9TeEdPcjdWbVQ5cHlNOXkzNVNXeTRUZG12Wmp6TjA5a0hZQWhEZTc4SzNrUGpBekRzTDlUVXJ6NkhrVDNpcnMyVVphc0p1Zlhoelp5bXRRMmNmQkczOWFyam9EZjRTMFlwKzhPbko0N1pyL0Fndk5zdFlFM2Ficmkwdk80SHA3SU1kN1JxSTI1cmg1d1dYYnJoZStiOFNlUGFqeG1tNWhQVDlKdXoyM1ZXVzlNWEVOYmlQaUpsOUVDeWRSN2pVb0x2RjEzOTVaNkcrNUgxVmZMMndxMDVxTGRTRTNUWHRJbEdhelFHYndkR3dmRFA3WUN1U2l4NjNQRzBjRE90Uy9Nekt4aERRRUhPbTdwcnNlT1Y1MzFBME8rVWdJdnNnTENKRWNOR0g5ZC96d3Q0cG9XVjlPU3AvNnE0UnU3QllIYUZVQ0hBUWVZanNnOUdtcWhub21ldjZ6N1MyWkROcy90UmRJM1pCSVl3eUNCQXhpb3Voc1EvQ0lIa1RsNnB3VjJyWE42N3ZLU0pHUVlGOUF2bFRkNDNZQlhPRzNEdHBzYUNMb0xFUGdpRlNPeHQyWlQxL3g5MDdyanY0LzlpaEZKWS9kZGVNM1EwYmh0VW92U09lZlJCR0ZlbzVRNXZQc2ZOMW1jeVorZkhrcDFrM2g4ZytDTzNlSWhhZFlMc1JzVVJtenk1WUJMclVBa1dWUjJRZmJKQnpBWDM5YVpUd1djY2JQYnZ3TXNpbHJBVW1zZzgyS2JsNG1rL1FaaXlzbUVXQmI4UnVDb05YbEx4dzNqcHM1akszRDFKT0dlQ3BQWENjdnJ4a0ZObVU5Qk1Zc1F0allPWUtMNUY5TUZvaGlvODlZTmpsWDhhNkhEOUxSaW1OMklYM2JLS1VSdkptME5nSDRYRjdoMHcwc01nZXczc0w4cElSV2ZtVEYyVEdiaXQ3bFlqR1BnaFd3ODNKUVpOeXp2RlYrK2I0dlJVcHpxN1hqRjJZTko5bUxEK05mUkJXZCtuNjBVVjJuL09zRGJOZEpQUm03RUp1T3BBaVpSMG1vTEVQRGlMWEVPSkpNMHExd1c1bnJ4OG55WkZSV2pOMlliMW1NeU5CdldwSTdJTjFVdlZsNGNMWjUvSkk3dkJqYkV3emVvNWZMRmozZ0EwNkxFeWFnMEtFaHFqdGcxVVdhV1VPTGJVZ2tURGY0OWVlU2x6WTBzcXZMVlhjT0t4dFl4MGhSSjVnbEhMc2dEN25hakRwOUlYMGh3UktHM1BIelJ4dmZnaXp0bmZDMzErMmo1ZmFQZ2hHdGtQN3NxVXZRV3ZFN3JxcUpuN3FERnp5S2pWT0NwcEZibUVLc1EvMk5iMFZidG9VdUdFUmUzZ3BWWHV3eGZKTDh4WGpZZXVoODk3TUtReGg5c0YyOWxZWUd5ZzlNeUpRcVIrQW5YRjBmVFpFc28zc2JaRWgwdUFvMEFhNkd2c2dUQmZCV0QzMTE3bXF5NkNpKzIyNWNXZW5laUQ2cEtxRnZwN2tNVEJmMU5rSDRTMFQ1VkNVdkpJODUvaEZ6U1dRc1ErY2lKS3VmdG1QdS9aYk1RNzU0QW5aUWQ0Y09VUHNnMkNwa2xxYkk3bEpSRmwrOFVuRUxXZnlnU2QrNkpiOHp4Y3UrTnh5MTNYVnNSSThOWFRmVzI2dWZQMkgyQWViVXovc3dxUWpjSGs3SE51QktPM2R2cDNiZ1Zkdkg2d0dYaExKMTQxcExnMFZ1NTNjRHJ4YSt5QU11NWZOQWN4MUNWVHNBbFE3dVc1b1VMaE9xSklYVEYvQUVDcDJZUVYvczJETmI5OGFSbVlTVm5aenViSVowalN3d0Z3S2lTNmpNQUx3RW51eDFBdFE0b29sTUVZN2F6Y1lNeTlsWGFkUmZZWHJiSXhhYTVxNVY2eGhyRkxOcTRadVNrUXErV2VLTlFXRmtlUTRGUnltczFCNEdOWUwxTEtDZFRYV2tlMkhMZ0ZiRjA4VUFHYk1SYm9YUmVGdCtISjRZSVFlaHRuYzJ0YjBNdHVOcVJkb25sS0h6Y2ZsbFFTQnVUeStaYUZ1QUpqb1R0VXhaYWdHZ1VvdHY3dXJKSkVIeFZMZkpPbnRlSzhVQmJNY25oaG1oN0VrdFM1WEM5TGZYU21hVVR3SkM2bWxmWTN3aGNuVWhJVHZXTlNtZm1VM0RmVGc0UzJDWlg2dWZIUW5ZditaUW14bWFXZC9pc3RFYU9ZdFUyVmJ1ZUU5WjJMVzdzMlpRS1U0SlFJbEFpVUNKUUlsQWlVQ0pRSWxBc1ZFWUsrWVlwZFN4MEdnQjk5cEthOHBSUUQyTHBRUDc1Unk2emh3c3VmVXRxMXNXQTYvM1ZDU1FvWkFEci9kUU5hMnNxQWNmcnVoSklVTUFmWFpiR1RGbHdWWlJhQTYvZzZiVlNIS3l0TkJBRFllSGFSVGNsbXFmUVJnNS9teGZTbEtDZEpCWVBSQm1IVEtMa3UxaWNDcWR6YlpsazB4eXJwVFFjRC9vRzNKYmlvQTJ5MjBzci9mWTIvdjc1ZUdacnM4cEZaN3FlNm1CbTBPQ2k3VjNSeVFrSllJNVhzMmFTR2JoM0lMOWFKMUhnQXJsQXlsdWxzb3VoSUtXNjd1SmdTc1VNbkwxZDFDMFpWUTJISjFOeUZnaFVwZXZ6Vyt3bFFvVHVpRXJaV0hPZEdCbWJlUzRGTXUzYnpKVk1wRGhRQ2M5M05DVlZaWlR0NFFLRGN6NTQwUlNubG1SOGVLelJ4UUZscVdsUk1FMWtibmViWU9jeUpQS1FZbEF2M2g5L0VxNWRZcVNsQnpVMVp6cU83T2UxK2R5bzFncFNBRUNOU0hYNThabEJ0dkNMRE1YeEU5L2dHTDVZS2NDcGcvK0hJdVVaOGZ0UHphalp4TFdZbzNHUUtMTUtzNlg1cXJKZ012LzduYTdPWHEvZmtYczVSd0lnUldmblR0M1JObExHYW0vd1BTV1J0Sk1uWXp2d0FBQUFCSlJVNUVya0pnZ2c9PSIKfQo="/>
    </extobj>
    <extobj name="334E55B0-647D-440b-865C-3EC943EB4CBC-5">
      <extobjdata type="334E55B0-647D-440b-865C-3EC943EB4CBC" data="ewoJIkltZ1NldHRpbmdKc29uIiA6ICJ7XCJkcGlcIjpcIjYwMFwiLFwiZm9ybWF0XCI6XCJQTkdcIixcInRyYW5zcGFyZW50XCI6dHJ1ZSxcImF1dG9cIjpmYWxzZX0iLAoJIkxhdGV4IiA6ICJYRnNnVUY5N2FuMDlNUzFjY0hKdlpGOTdkSDFjYkdWbWRDZ3hMVkJmZTJrZ1hISnBaMmgwWVhKeWIzY2dhbjFjY21sbmFIUXBJRnhkIiwKCSJMYXRleEltZ0Jhc2U2NCIgOiAiaVZCT1J3MEtHZ29BQUFBTlNVaEVVZ0FBQTBRQUFBQ3dCQU1BQUFEZDNMT1BBQUFBTUZCTVZFWC8vLzhBQUFBQUFBQUFBQUFBQUFBQUFBQUFBQUFBQUFBQUFBQUFBQUFBQUFBQUFBQUFBQUFBQUFBQUFBQUFBQUF2M2FCN0FBQUFEM1JTVGxNQXUrL2R6WmxVRUdhSnF5SjJNa1FmN3A2VEFBQUFDWEJJV1hNQUFBN0VBQUFPeEFHVkt3NGJBQUFRcWtsRVFWUjRBZTFkVzRna1Z4bXVtY2xNejMzV3hLaEVjTUxzaW9wZ2J6SVJCY1hhbUlRZ1Bzd2FYSEUzRDkwcTRvTVB2U2JJUmdsMGk0cmtRV1pBRmd3UmV3UG1KUzh6ckFxUm9EMFJRU1JDajNrSitwQVo5RVVmekdSNlZrMDJsK04vcXJ1cXpyVXVwMDdWNlYzK2VwZzUxLy8vNi92cS9PZmFWWjUzNDF3ekpPZTFkK1BjMjAxaUtWSTA5a1FpUlVqUjJDTXc5Z1l1WFA2Q0gvZEdmMVpkZjRyemo1ODVmM0hzYitsbU5QQ3ZJVWtEOWQyRkZCMi9xTTdIMVBJUm1LMFBXVWltYU5BczN4TFVvRVBna1N3VWZVSlhHOU1yUUdBaEEwVUQ3SVVxWUVLdm9oRndsT2pvM3RMWHhwd0tFTmhQcCtoL0ZaaUJLdlFJcktSVGRGcGZHM01xUUdBcW5hSVRGWmlCS3ZRSTNKSk8wUlY5YmN5cEFBR2txQUtRaTZsQWlvcmhWMEZ0cEtnQ2tJdXBLRXJSMXc2SzZhK205dFZPTlhwSzBWS1FvdW5CVGlsbVdSWTZkV1JaWUpYaUNsSzAvWGFWeGhycnF2a1BHdGQxWHJFWVJSUGt3UGtkWkRMZzZ2R051OUJZaktLTjF6TUI1TDdRRWhHVzYyOE41b1BSbjVNUGZNTzlrUm9MQ2xFMFQ3WTBZb3NrVDR3MnNVYjREZTc1a29VVzBMckdtVlNMeUlrQ24rUUtqRkdrRUVYZFVucmhkb1JhR0RqdUZFWnNqbHpoWkR4eDRWM0JrM0Q3T1hyOWdvWS96Qld3RVZsYXN6R1lLa0xSTWhFWHdWLzZxSVU3bTczOGRPQ0dqZ0wwTG53VzBCdDBDc3YxcFQyVmFSRDhvWkhjaFI5QTVMMkZsUWdDRGtsVFNER0pGcUhvRWRMaFZTNlQvL0lKeHJFRzBCSzZ0K2MyQ0RrS0k4WVNlMlJQcUxzSXJPeEdhVjhseFBhUTR0dkVPVVVidkgvM2FnMXJGUFVKaVovNkdYQkRRbThmSVpzNXNFaE9DMlhuZ2FLZEtHM0JocEpJR2cwOERoS2JYSXBacEVBcm1pVnZjanBydnlmV0tOb21yUENyTnA3dytodWN0WjQzQ1MyVlNXb1I4aDhtV2pTNDhEMTRBbHhUMUNabjJmdDRiaFZNc3VYbzRBRzhNeFpPVDg1eXV1S3M3S0ZOMGRQMUNMbk9WS2NQNng0VEx4S2NPWGNiU0lPcldVVEtxRzZCVnJSTkxrWUdmSDEwYnRJU1JmVFV5NVZJdU9kdEVGSjRHV09LbkdFa1FuQ1RFSFphUjd1bUszd0o0eGdkaVF5ZUFxdWJ4aUxpaXVZVUxiRitvUUUyZmVSWDFsclJMSWpyeEVaNmZmNkJaM0t5QjJmRUpyN05PVk9QTnRYWHNvdExMRGw5OHA0djc5RUhxNWxZTEZ1bU9VVVQ3SkQ3b2ZVSGZ1eUJMRXV0aU8vSlBhOEY4R1c3bjRSU1B0dnpRTGs2NTB5OUpkRHhUa0wxL0ZuT0tkcVh1Z2Q3RkFrOXViY1A4QjNreDRpdjBXZUcySkJEbmVrSnBzUXl4Rm5IeDJRWkJwMVR0Q3AxcnZZbzZzRk1pTVhsRU9EcnNBa200VFk3QXZFODZreDNHVG5VMGIzRnhJc0hYVk5VSThmaVRkaWphRk5BcXlYQUtXck9GSi9uM1RCMXB1d0lqZzRYYmk2S0ZvazR6N0RZRjIwTEk3aStEWXFXQ1RmVkJtZks5VytVTWt0ZDZlaUoyWEE4WEpoaTU1WkRtK3kxb3Jvd3VBTEtMQXlPMk1VRXorc0p6cFJTeHMvRk03WE5oRUt1S2RvWHB4bWV2VllrOXVSMDhNV3MxU1Nna3BpMXl1MmRiQXArRFNpVDFvZ1N4YVZtdXFhb3dkMXZZSzYxVmlUMjVKUXlxZWRMUlVncXNNbFJzQzA0VTZDTUd6NUkxWE1udUtaSU1RcTJScEhZazFQS0xQVGtQVzZKd2hlY0tRREs5VTI1R1pFcU9LWUlaaEdTU2RZb29nZk5XZWtnMk1iRWY0cmxtZTY3c3RNaTJsS2xBUkJyUlA2d1k0cm0rT0ZSWUw4MWl0cENUOTREK0xieVF5VFdtR2NuVzNRYXRNdVVvTXRxcDVtNGhhQmppbTVSUEhMV0tHb0pmcTFocFN1aWs5VVllRXJKUVJ6MTJoRGZZZUlXZ280cFdsSE1JYXhSQkpTd3EyWFVKOWtZRHNNcTNGNkV2T2hNUWFmZDVaOWdmYjRaNlRNUEFLeHdDUXVNb2JnZ1Q3MUNmOGgxdmNNSzFpankrYTZIUHZDZDBLWWkvMWt4YmNLNWF1cjNyT2hnN0hQY2lycUsvdHNXUmJUVm5HRnVGZnllblFmY1p4NDNFTXFPRGc1dEx5MkEvWTRwV2xYMHJiWW9vazgwTXpxZ1M5Qk5oakh6NERhemtOcmduT2tjZUpJRGM4SHFtbzRwcW5NajFxR0p0aWdTZXZJdUlSOVRZNUEzdGNFMGZaOTFwc3NRTzVzc3JmYktxN3BMTjhwd1RKSHFsbXhSeFBmay83QjM3S01manpvNFovb1lNUFNaWklhODBVdEVpT0xTemFyZFVnUVR2VjNwbm14UjFHWjY4dHIzWWNCOUlLa3lTMmpGQTBYcVRCOStubDYvL2VjWElmeUJOSW1IQ201R1NkeldGaVBITFVYUVAzUVlZNFpCV3hTMW9OMEU2RDMveWcvaE5vOE9KRTJHQ2Z2eHNJTTYwL2c2ZmpoVjRudzlMaTZFZEEzUUxVVXdDNVNCczBWUmc0UGc0enBYbjRxcVZLQVhEK0tvTXgxZGczdHRuT3VYbExrZTBjRUlhRTh5eWhaRmZnZ2VJYWR1dC9tamtwWDQ0RndiZEVnM01FcVl2WHRMbDVVcjNXMHJBajhoUDl5V0tLSTkrV3NxTEpZMjhoMk1sNkJlaVdlckxXRVprTlhYajdzc05qbDMyQzFGc0Yxd1VUTFpFa1cwSno4aENZZUVYdHdJVk5sU21nUTFRMUZEV0Faa0s5ZmpMb3ROemgyK2VTbWlQZm11Q284R3UxS3RLaUNrU1ZDdnhCdUR2ckNoeDFhMXN5S1kwQmY5VGozRCtyZjgxRk96NE1tSEsvY2EzVVN1VnJTZ051blZsMWxnb2pEdHlmZWlHQk5ZemZsMFMxQlBSamVxZGFaVVhjUFNZb2F1RlRGRGxRRDk2TTg3ek0zR1FVT0tvRm9zSXd4cEhaMGZHU0VFRHNLcTdQODJGR0xqVWZnd2JRVWdLamtNU0ZESEZHbWRLYTI1YkdtSW9xTm9SVUFoaXFybndKVlFGTmtnQm5hSFdQSi9XN3FlZk9HYmZNRzBtQVExUEw2ak9scG5taVl6VDc2T29qbGZ4R0VZSDN4ZUtiMFNpbjZpTm9tYzJsSFoxRWpveVZYbHM2ZkZyVWpyVExNTFN5K3BveWk5SmxmQ2tLSjhmUkduTVRYaUovVGtxWlVUQzB4R3c0VTJQRFNKUlcxa3VxV294RUYzWWs5ZURMbVlvcGJPbVJaVHdOZSthU2xLN01sNURPTFkzT2Zpc0Q0VXo0dktjNmFNZHJjVWxiaTZZTlNUMzZKWTdHREFHZ1ZYb29tVmdUTzkwZmFMWUkzdVFJSkFPK2lXU2lZbEdQWGtjK3JKcnFDbkhTNVBHRGpURzI2L0NMeFJVN2gvVzJlNmpYcnlaY1UrdldRZnJDQ05qaXZvbldudEQyc1BLQ2Y1aHpEQTBGemp1VjhFNTUwNkVnUjJXcEdtSjErKzlkU3VwREZPOE4rTXd6U2toUG93WEo3UU85UCs0TjFoSVY3Z0RiZGZCSjVpaTc4RmlObWhxS0djRnRWV3IyMGNLNmRSUXpQNndqc1RsRkJIdTY1YVp6b0JoMHk2Q2g4dTNXdVdCTGZEQmErOHN3dStjbHIwNkhWNEFzN29nWm5reHd0cXFLT3pDMjF3V1VwWmRMdWpSKzVVNXVWT2RFeVJyOERMU2l2UzlPU3JXOTYwNGdCc0JOc3NiNDhhNnVnRWtNYVpldk8wVzJuSGgxQWk4VVlCeHhTdEtoNDFLeFNwZS9KWitIblJSTmpaSy9IYVlOY2dOVkJIaC8rNlNtZnFlWWYwVlVNOVN6dDZybzg2OXRtM0xvd3dzMElSRE9jVkErZ3BHQTFNc3UvaWtHaTZ5ZzR4TlZEWHc2VnlYK2xNdlZwOUQrUzJMTGFpam1Sbi9nU0FGYTdjKzBYd0pvUzNKV1VncS9qQlhuVlB2bm1DUHQxSjB0a1hyV21nQmgvYURJeldPRk52N2pyTmp0eGhVTGJBSDNnUWRndFVENnVhVXJTaXdBdlFaYjFOcUNMZi96WThNWElOdituQlNFc1lXUFBGTnVNeHBnWnFtQ2tNeDRUMDkvdW4rZHBCYkRKUW9PcG1GWVhUazBETDJmUlNxU1ZNS1pvSUorcU1oaFViNTBiN3F0OFMxV2d6VjUxUlpyVFBrbXQ3bzZnRzZ0blFXOEJvSVhxZkl5UEJtMjFDVERtZllFdGxEZjhGdEx4K01XdHBmVGxUaXViQzI0MUZMNjJDVFQrSzQwWWhPbHFJM3VjWVNWajROT3lGaG00cVNoVUNMNUhySTQ0MFVNL1R4K3F4eTg5U093bTU0NW1mS2ZFREN3NEV5Ym1qdFNmUERWOGVTbzd2ZU9aOEozZDlyb0lwUlFEWURpUG9PNWRIcjRNbGR6MTc3cWRNUnA1ZzdZa0xUd2ZvSFQxNy9vOVNSZGovR0tiOU1paWovSFBNVkpPaG5xVE91Y0ZVN0VoS0lBRldIbFRKdWRKb1p4ZGZKM0xWbFFxYlVnUnoxeVlqckIwYlpMNFRRNWRsd2tzZUdVUnJvT0FLdGRkb0RZNWFKa085VDBlaGZiSjJjdjMrKys5Ylg2dXIzNFU2RlIrMlkyNHdYN0JHMWtCSGNOMTNkOTBWUmR2TXo2bGd1amM0ZWMvSXB2VTEzYkppMm0wdWtzSGFPb2hadjN0TjhTN1V6WEM2OHExMTllWER3OUdKZGNoUTkvbnBiVnlVQzdVdGpIazRnVVVqeHEzb1VERjNMV3BNWXYyTk5JVXQ4Z2JyZTJXb1Ywa25VY013czZXWVRtU29WbDRSWTRvbXc0ZTZQTnM0eWZCem1TMHVRWXdza2lPV0laaUJDak0zNkNBdWlwVVU4VzMxYVdWRnlZcVNqQ21hVTR5Nnk3UVpWaDA0QmlSZHdoc0JQUW5xeGNUVmlVaGV5dGcrS2xkWndKZ2llQ1lyTTVJcW1vdzJ0ZFZxcFZlZlNsQlBpYzFLS1VqNTR6Wmx5YW9TalNtQ3A3UlpsWkZVenlGZDU1NzVsRmJsdmpDYmthSHVaUm90d0MrbjlyUktuR1NZVTVUdGpxM2RWUEJyYjdxYXFybjh0L2dNR2VxR1FDSmZQb3hGMDY4d3dmbC9jNHFtTS9rTld6Y0lmdldzNSsyZjFzbGJGSC92SWtGZFMvR1VJOGxwRGxWblFIbnA1aFJsdkdWTHBzTmFBZmlmN1k1T1hGc2NURWhRejJWN3BIcmpOaTJpNXczZ3lyOFpBVkIxcTNUYXdacGdzSnFxSmtrOHV3QmJGNExuYTNOemJiVVVTTjNNeHFTMnZ2Mk1BaFJOWmJ0bk96WXYwbVdaQ1hsWktKVHV3OW9PZDBsUWR6UE5pdVN4T2lmVlJhUUFSY3RWVGw2WGFFL1NQNk9EYUVrYXJZblRvZ1c2aHByaGtzYnFHZXFVVzZRQVJWNUQ0eDlMc1hoMTRFMnIxejJwT3ZrMHFnaDE0dm1oMkdKNXJCN25PUW9Wb1dqS3lxWml4aHQvbE54TEh0U1dsYzUwUzFCdnlydFFLbW55V0YxVnF0SzBJaFF0Vk5xenZyRDJIajB5MCtJdkkwU29heG05OHJ4dTZLVFhYWFpPRVlxOGx0N3psRzEzbW53UjZvbU1KejFXc2kza3BhbTNtVitJb2tXcGs3WnBXaUZaSXRRTjRVQ3hUbmgwcGxoWG9QcjBRaFI1WFRnTU1KNlhBTFcwK0NCYlBlTmZnY1RvTktSY3dGVktNWXJtVXZad1hOeVZFdXBXK3JQVW9xTnlPTWQxNE1Mb0pKM0ZLUEw2MlNZYlNSYll6bE5CdlpSaDdMbEJseU9teHE4cktySUFSTEdkcVhJUktCdVpLcWpid21LUVNsTHdycE91dUJxcktsbHhXc0ZXNVAxNnAyS0RVOVdwb1A1dUJpczNZTXczbTIwMVBOVUdxd1dLVW1UVkdDdkNUS0h1RG5acWpUSHNXNHM2T2l1ZzJoVmlDdlVFT1ZvbDc3ZHJpeFZwTjE4ck1vYjZLLzZwcDZ4Z2Fsa0kvYTBJWEVxcHNOTkpyeFBLelBGTkhGZW9UUkdEWHpQUTY2S3FQa3dTNkhWYWxZZHBsU0d3SDdCQW1pcUY5R2M0Y0ltYlphcWltRlllQXQyQUJiVXpHem5CREhPSzh1eER5YkN0RWx6dnFLRFlIT1psMjJoUkNjQTBDd2c4T3FKSXRVaEF2M2dTWFBxZE5Bc1dvSWhrQkdicklRMEtiOVlOOCtDTkhuZzVRdUEzZnNnQ0lSL2M0NDFZZmlqT08zNlJ6OE5ZSlFnc1BIbUJJWWpTY2RmNW40ZWEvM1g1dHBnZ0dycW0rV0ZvV0FIL2w0QUEvZDJ2ZUVVL1E5d1djeUF1dExJU1RFS1JQQUpJRVkvSEdNYVFvakVraFRjSktlTHh3QmdpZ0FnZ0FvZ0FJb0FJSUFLSUFDS0FDQ0FDaUFBaWdBZ2dBb2dBSW9BSUlBS0lBQ0tBQ0NBQ2lBQWlnQWdnQW9nQUlvQUlJQUtJQUNLQUNDQUNGU0ZRcTBnUHFqRkZZREhEbXo1TVpXTTlLd2dFbjVDeElnbUZsSVNBdGEvOWxXUWZpazM3WkIwaTVCd0I2YVdpemkxQ0F3UUV4SmVLQ3RrWWRZK0ErRkpSOXhhaEJRSUNreFYvT2twUWo5RjBCSkkvRTUxZUgwdVVqc0JtOG1laVM5ZVBDbElSQ0Q3bGxGb0tDemhDNE8vaEQ4V1BIUm1BYXRNUTZDTkZhUkE1ejc5MDZYRkNYcjUweWJraGFJQWVBWndXNmJFWmt4eWNGbzBKRVhvenBFL1E2WXRpamhzRXBFL1F1VEVEdGVvUndHbVJIcHN4eVJFL1FUY21acUVaRVFLNFd4UkJNYTRCM0MwYVYyWWl1NlkxTDc2UENtREFOUUpUNC9oMUdOZWdqSmYrdHZobDd2RXlENjN4dkZhbG4ycEZ4QTBRd0VOMEJxQlZXOFVmZmozaWZkVnFSVzA1RUNEQlI0VG5vcmRCNTZpS1JTdEJBTDVZUkYvSDNYNnpFbTJveEFBQm1MblNXbzB0ZzdwWXBSSUVwb1B2MUMvajBZVkswRFpTc2tpdVFiMmU4bXRHUmdLeGttMEVsZ2cwb0tWNng3WmNsR2NQZ1M0TUYvcUtieG5aMDRDU0NpSXdUNjdmaWwrVUtnaGl5ZFgvNXQvVkxGbUZVL0gvQjNwUFl4MCszbmRzQUFBQUFFbEZUa1N1UW1DQyIKfQo="/>
    </extobj>
    <extobj name="334E55B0-647D-440b-865C-3EC943EB4CBC-6">
      <extobjdata type="334E55B0-647D-440b-865C-3EC943EB4CBC" data="ewoJIkltZ1NldHRpbmdKc29uIiA6ICJ7XCJkcGlcIjpcIjYwMFwiLFwiZm9ybWF0XCI6XCJQTkdcIixcInRyYW5zcGFyZW50XCI6dHJ1ZSxcImF1dG9cIjpmYWxzZX0iLAoJIkxhdGV4IiA6ICJYRnNnUkY5N2FTQmNjbWxuYUhSaGNuSnZkeUJxZlY1N0tIUXBmU0JjWFE9PSIsCgkiTGF0ZXhJbWdCYXNlNjQiIDogImlWQk9SdzBLR2dvQUFBQU5TVWhFVWdBQUFMVUFBQUI2QkFNQUFBQUx3dy83QUFBQU1GQk1WRVgvLy84QUFBQUFBQUFBQUFBQUFBQUFBQUFBQUFBQUFBQUFBQUFBQUFBQUFBQUFBQUFBQUFBQUFBQUFBQUFBQUFBdjNhQjdBQUFBRDNSU1RsTUF1Ky9kemF1SlJCQm1tU0oyVkRKK1JpaE1BQUFBQ1hCSVdYTUFBQTdFQUFBT3hBR1ZLdzRiQUFBSDQwbEVRVlJvQmJWYXpXOGJSUlNmMUU2Y09JbVR0aHdvSEp3aUNrZ1YyaUtRUUdvbFJ3ZzRJUklPWExFUENDUTRPSEJFUWpZOUJWVEprWkM0SWZkQUJmVGlTSEJGdHZnSEhLazNMczRCSkc1dTB4UW9VQjd2clQwejc4M09mamxscFhiZjk4NisrYzE3TStzb2xlTnE1N0ROYVZxNjREb1VMN3VTV2ZudVJkZXpCRHV1YURhK2ZMUWZjV3o5RXhITkpLaEhocTFVQ1JvenhYS2N5bkRvU0lqdDN2Y0ljNHVHM2lqbGg1SHhWVmhudzFrMGRPMWZRODVNWEQxcVc5OFZ1SzZaOFYxTnpYNnY4NVNNNFU4ZHFRd0RUYzU2WDRWTHpMVUh0elczQ0g5cmN0YjdLVGhncmdGTGZ2TU9VOHhFZG5sYWw0RWxvdVBGWnA2SDFQZ0NYQUlXYjU2OVE1Nkl4bmJWVGg3SzV1SElhSEJwbmpEaFJURzRVM0RQeGxiQlg0eVpnZXpBSHZQcUF3ZGtqNzBFTThwTURtR2YyWFpGR2tZblhQWmJIQ2FxRGh2c1NSMjdTSmswT3drbXB4L0I5REpQSzRvblpZODV0U3lCZ2VBd0Vyc3NNSlE3OWdyOFlYeDJkNjhCL0xhN2F3UmNhWVRaaVRreGVRTGVTcTNDNzlralJTMEx0amFoVXNKYkxRdTBSNTFUSkd1aUN2WnQ5a00vT0U1eFQxUjNST3d1eUY3REswQmlHSzl5REp0TUx1R3RGQUJUNWliSG9wenc2azJoQW1qbmptZ2RXckJ0R1ZHOVNWdzdVZXdSankycU44WGVFc1dHSlBJNm81ZmI1SDczMWZlNFhveTc3T1kzWmR5TE1qUng5M1pzOUJiUGR3R2NEaG1rek9XWE4wNEhGUEd4bTNTOVdVUHkySlpWTVpjZEI5NDRsM1lVTVJTK0t6eWpkUjhqWTJxZjZuQU1qaHg0cXd6NFhzRndBeDFiRWJlcE9iRXUyZVprb2dkVGJyVjk1RDZQMFd3YTFBK1lsZmJVU05TVDJpVDU1M1NBTFBYa0ZNaVhxOXFCei9FU1BYbTdCVlA4V0hIWGo0dmMrNGdOTGl5Q0taNExMTVdWeWVha1kzWU9TNnk0YzM5T2QwRzBiMFc0bk9LUUR3MlhEbm4xR3RvM1M5K3BnK2dBU2pWQmw3OUY5a2JsTUhNbE8zK0ZEUDBTOGIyaHh4TGVyd0k4bUFwWW4xOEp5M1hmTnJtMTlENlBKWWhYRFF5S2dOZFZmMmpMVVlVZ1Z3bjJ6REJhT25OR0VpRXdqMkx6Ukkxd01tMW8ybWVxSm00MGg2YnZZK2JUOTFVT3ZERWdUV1pqTWdhK0g1eUhlMmVPcHBOTTJnejdRUmZlNkZVekNGL2lBUCsxOXR6QjVKSDBmOFZCZ05WWXF1L0FHelZiWVBwN3dKSmdmWWdxOHhvcFZZYnJPdkJHUlIzTXNoaGF6Qm1QQ2RGSm4wb0taSmJhMUwxbkh5ZlBPeno4VUdPSkN4MDZBbTlFQUpoU0xjOXAzRFdRR3dxdTBuUVUzbUZPVEVXcTh1Mjhkc0w3UXZyS1VWRjRLMVZsL2FIRHo4VXNkajkySXF3UndmdlFzaUZWWTlCWmNoYXROcTJtcHdRM2tMSjZreTlPZ2UxclRXOVNGc1NaVmovUXVmZkJiZC9odWpUNXhvUGZvZU5DYkNzVzk4eTRhekdocFNWTUUzT3Rlcjc3VkhSUjBEN2VPK0xOelJ5MVkxMWswV2ZlODcxcWJIUG1qVG9SMXV6NjFsWTB2WHc1RFNNRHJ3UURiWnh3cDVxMzd1Z0xLTHZOWkt1aW5aS2krQ0pUeDVKVXF3ZU9kZzFsbTF4bXowOVRxZjIweE0xY21qWlZoNDV3akxLR0k1dUZwZmQzL1pxZTU3azJXZmhPRk43VUd0TGJWWWJnSXdIbDBJR21OeFBFMHNMM292Q202dVZDUGkyTVY0L3Z6K0ZHTnJobmt6RHhPcVlMZmZEdVkyeldjOU9EeEZqNDRJMHd5VkNiWXdJeXNRL2VnYWdtekRnbjZZRTNUZVZtempCZWN3KzhzVmxFVnFyWE4wMDRpc0s3KzVEUVRic0ZGOHFZN2t0c1NML2NhVE11bmZ6aUtXMVRpOENiWm5kZnF4VitnSW5weGRaRVVOaFhkaVlDRDd4YmRrOUZOdmlvZGVHY3d1QnM3VTFNUFBER04ya3cvemxqeTRRSjVKcDU2eWk4TVpZNHRaZHlscTJ5NmJSUmVOZmRIUHpJa3A4d1hxUDZwRDBsSS9ER0Z4SEROaTc1aVpFTGJ4ejJkdjR3WGcrRXR6M1RvUVdlNWRtbXgrdVNXWWlndU0yTXNaVHd3eExUZU1sM0dsN3hSRWg3NzAyckwyMEJQR3JaVkdxTGI1QmNhOXFjTll4d3RRcndyT0V5RU0yay9JMHc5blFWcWNXZmc3ekpic1cxa00vZWZ3dFRBSERoNXJ0NDNYZ0VJOE1WZDdBZlB2RzZLMko4Z1JjZWtsOTcrY2x2NmQ2andPSTYrb2JrL1BvVVhvSExYQ0JwOXN0ZHFGaUI4MXRoSG40U2NlSG9oZThPcFNlZXZXdmJhaXZwcEJmSXlhdytqU2NzZ1drM291WG44UERRUzJyNVhmSGdJbGI2NWF3N3N1NGxPckkxN01OY3FpaTJ3UFgxOERQRHZtdmw1V3RvRmlRZEk1ZURCOWF4ZExjZHRwSWRLNHFubHJCcTRlcmFpN2RRTFpheHE5UWNzU0ZrR25jQkI3V1FiTHRrdnNqaFY2NXRqSTExTkdFb1Z0WFpvSjh2a2t0dUY5N1FEZ0VOdUdDK1JtbXgvLzc5QUkrUnBvMzRiU29CdkQzVmZFWDNEbnNSdjRlVjFxZDFjcmttbHdQbnJyU3QvU2dydmtOSVVSWlYrQVdZeHhOMEl6UUovNHQ4RDdZcWw4S0N2aFBLRnM4Kzc3L3dJZWVZVjQzWGJDYjNrTVcwWllhWSs0RDU0WDVud05oRXNwODJOVU40bkFmQVJ4MXlQb2x1aXJOMzFITEZhYTk0V284YXhVamNYNHRjc3hGYmw2UkxXdzdNSHo5MkhDaDFpeGFGOTZxNGlPczc3K0gxbWdnblAxaFN5ZkpmQlhmbXVwRWR0OThScFIzYURGYml1cUpTUTdjZzZLVVdHOUVxUmpTTStmdFdJS25vbjNLa3pRL3piOElHRGg3LytTKzNYMUpGSHZoTm85SWhyYkxxWGxReGtSU2dMVlc0akErbEpKNmpuN3hXUkU4VXRtTlhsUWZlYzVpVDNrc2lIbWNpKzZvYzhNWk54SEgxdU0zRENUcXlIOHdCYnl5dFo4NGZpSENDK2JvaFdQeURydXp3ZGp6VDJUcmg2bis2SUduRGNiSm5Zb1hkT1ZrRXIvY3Qranc1OTNDK3V6Z1B3QkhqQ2h1N1pkR3htbzNGVDF3RCtsbm8rbXp1aVY1cnRQMWFTTmtuSlVhSVZ4YXBKM1R6ZlZXSWp5WTFDM0JSZlo3V3Q2VkxkcTRLcCtIT2ZuYjdQSmFyWjQ5ZU02SC9BeFo3SkFwRXE3QlNBQUFBQUVsRlRrU3VRbUNDIgp9Cg=="/>
    </extobj>
    <extobj name="334E55B0-647D-440b-865C-3EC943EB4CBC-7">
      <extobjdata type="334E55B0-647D-440b-865C-3EC943EB4CBC" data="ewoJIkltZ1NldHRpbmdKc29uIiA6ICJ7XCJkcGlcIjpcIjYwMFwiLFwiZm9ybWF0XCI6XCJQTkdcIixcInRyYW5zcGFyZW50XCI6dHJ1ZSxcImF1dG9cIjpmYWxzZX0iLAoJIkxhdGV4IiA6ICJYRnNnVUY5N2FTQmNjbWxuYUhSaGNuSnZkeUJxZlY1N0tIUXBmVDFjYkdWbWRDZ3hMV1ZlZXkxY2JHRnRZbVJoSUVSZmUya2dYSEpwWjJoMFlYSnliM2NnYW4xZWV5aDBLWDE5WEhKcFoyaDBLU0JsWG5zdFhHMTFJRnhFWld4MFlWOTdhU0JjY21sbmFIUmhjbkp2ZHlCcWZWNTdLSFFwZlgwZ1hGMD0iLAoJIkxhdGV4SW1nQmFzZTY0IiA6ICJpVkJPUncwS0dnb0FBQUFOU1VoRVVnQUFCR2NBQUFDWEJBTUFBQUJLSkN0UkFBQUFNRkJNVkVYLy8vOEFBQUFBQUFBQUFBQUFBQUFBQUFBQUFBQUFBQUFBQUFBQUFBQUFBQUFBQUFBQUFBQUFBQUFBQUFBQUFBQXYzYUI3QUFBQUQzUlNUbE1BdSsvZHpabFVFR2FKcXlKMk1rUWY3cDZUQUFBQUNYQklXWE1BQUE3RUFBQU94QUdWS3c0YkFBQWMza2xFUVZSNEFlMWRmNGhreVYxL3MvT2pkNmRuWnZmdUNBbEc3YzNkeVpsRTdVMDJlT0Z5K2libWdqOVFlODBsS2ticzBVTkZSR1p2OW1RVGN0SURFVVZFZWxHRGdnazloQXRDVUdkWVJVVTlldENBZi9qSERHY2dHb0l6VVpIZ0gvYnU3Q2E1MytXblhuZFZmYXRlMWV2MzZyM1gvWHJuSHV4Mi9meldwNnErOWYxKzYxdjEzZ1RCRzAvaEkvRFVzVTV5NFlZZXIyUnNKa0ZYY2lTOVFNMTkzYWkyZEhKb3BGUXZPcE9nazRieGFYYWNsRjJ4dkZxNGJTSjY0UnRtaWg1Zk9OblFFeVllOHdBOWNZeVpHcXczMlY2bUN0TXRmTzNWV1B1cmJDT1dSaE1XMllzME9vV3dCK2dwb016UTVBdnM5UXlscDEyMEZsNkpROWdjMDRNRzI0OVhtbUNLRitnSjRzdmMxQ3BqMjVrclRhL0MzRjNWOW9jRS81d2JJeXNYV0Z3OEtUTGxoN3hBbHcvTHY0V2JVeDdRak1pN3I4a0tLK3lXQ0lmckltVC9EYWNyYXZ4QTI3dFNoVlJZTkdLOVZnSE9PQXgxZ25hQlhSTEZqOFpJa3EycFdqV2VvRVhucXZlN3hXNVhENVFiMFJ5N0tqUFBLd2FpeVRLZkJLQ0ROMGgwd2tHS0xnUG9DYVBNMEZ5THJXY29QZldpZmVLa0dTaEdXR1Uza3FFTm1GSnJ5U1ZMeVBVRlBSYUtXa0JqaXhaWllKbU5zU0dMYkt3QVdydXZLQ0k5SW5WYTMxVHB0dEE1ZGpLbEVRWWFYOUMyanRDMHRYZlFHQTh2dk05TUtTTit3TVk0eHNwbzFKOW1YWmt4UWRDNm93Z2R2S1RDMXRBVUphby9hR3RQVkdMM25TbzhESzFOd2srN3h0aU8yWENWNDJlcEdtSkVWWFhJVHR6YWdTMWEybHFpdEVSLzBNbVFGay8yWWdVR1kzWUVzUW9lQ1Z1TXJGYVArcE91TXNjT2gwMHVzZUVqTEpWNW9xcXNvRkJodzVwUmZxSS82R1JzdXpGQkV3UnJkRlVsVi9mT2JVelRQdlJBZlo2TktpMWR2aHl5TzVjdi8rQW92ampXUTlsbXhCenlhTnEvU2c3UVNZMHVpZ1drRmVxV2ZtSnlsazNYNmFWMU4wMWtRQVFqY2RNRXdkbXhhbmFMamROZ2FRRDRsTWtCT3FtNUF5dDdMSlp1MWZSblREc0YzWmZWTUJLUEJ4Zkw2eXJIR3ByZUFza0IydHFUWWVJU3UwQnlhekljQ28wdFV3b090R2JxckJLZDc1Rk5FbkhUQkVHZFhSdzNOcTFwNmFjOG9OMmQycUkraEJYbDV6d2l3dGhkMno4SGkyL0h2L1kwYXJZSjAxQTNUVkJUNTFBdVhQMXA2YWM4b0YyZGdmT0hhcWNqSnYxVWl5VmJIRnN6NXRrTGdnYlpVYlkwRzBXTm1tdWN6MDNvT0QvbVJNd0QydFdaWUlsNnJJSzJXak8xa2dWcW01R0Y2NFJYY2ticjVGdGp3K3hzc2tXV2x3NCt4VkExMlNOT3dzVmxIQkh2MFpCcUx0QXVZR2MwRDBLVEdEaTlVZzhUY1lwMzBZVnBjdW0veWZUWjV5MnZOa2R1R1B5Y3ZPc3pDZ3hadEd1NlBUWmUwZ1RkZUVPS2NtR2habXo3a2d1MEMxZVhtaTUxUm5SU3g3b1ZkOUhKbWo0M0lYazlCdGVBeFJ4U3duVTNZcDN2a2hUYVNqU2VVeElaMlNsc211RE1KTFR4Q3RQMEJrZWVDN1RzdWhFSWlhS0d3NEV3eWpLUk9rYWxBcUtEYW15NHdTRXh0MXZ0K1FQR3Z1MDZuay84MjJjWiswN1IyNTZTL2ZQYUpqdkY3b2tQN1k0Z1ZOcHZoOFd1N3VRQzdRQzZwRW5XWlhhaXlxM0ZoMU5sNWc2MVl0M0xUZEtMUU10MkxOUlhZdUVwSmplVXhPWFI0ZktwOWtPakZzZjdhVkN3V2Vwd0RwRzBvVkNOVWNnSDJpQTJpaTVvNHVRTUkvNnJvS2xXbHIxeWpsUWNWbDdNVWIyNHF0QlBjV0tiWk94NzhxSVljYTRPdU8yd0xEeFpLMm1FU0ZjYjIzaWJCYVRVV1VqdGk0aGlQdEIyVUIzdDJLU3ZMZisyeWJWMkVsNnA4M0Zid290Tzdrb0FzaDBqMGlZVEREdmh5ckNBUE1ZSmdnUE9hWU9kVWNWbEM0bFJsdnFCVVpOK282YXFaUW5OM1Q1aW11WkE1WHlnN2EwZmFOZWd1cG9JM1l5WjRuWWFQcWxZNEdVUFlUcFlGdHN4Q0VLNmVIYkZyUjk1WUR4a21sVzVoUmg3eXMyaHdGTURsVmJxTTNnRjE5b005WkFQdEIxdVMvYWM1KzlxT3FNamxwaTlhcTdVQmxuTHVRamxyVnhqOGJOMnBCSHJ1Q05NZG5JMTVRZ2JCblVMcWFNTm9nTVJkcWJTY2Vvb2tqZTVkUVhJTlNuQUQxTWxxM3FBdGlOU2pQbWZhQzk2NUFnc2FDeGtyKytaaWhFVUJvRW5oY0txN2NiWkYxdXFpNHErZE9iVzFaWnBoVDMrNUcwcEtydHFMNjZxeFVJTlJqZXFzZXo4Q1VzUTNqMm1HYW44WEd4ZFVQWUJMZXJTM3pYVkVXd3poNDlrbXNYeWxzWWlVMzJoZUtZUVBvb3JTcURiVVVqZ2hydzBqSkhydGw4T0h6dVdSY2JkRVI0V3BOYTFyRnBrNEF5WUVwYlQ2enJOZktCMVdzUFlDbW5pK3ZWbkdmdlM5ZXV5SE0yVWljVUVPa3h6UkJkRDFJL0tRbXpERVJqR3NWUldmY05lR0RWSTN5eEt3SUQ1M0U3SXpwOTFjSkZySTZGTUJiMThvQVVWK2p0SGxYZWd1V2tDSEV1bEVydVVYdG93eEZyYW9tV1h3ekNQQklsc0NTeTlKeVBFTEthdkVKSDg1WFEyUGRTYzJSQWhrajlZaTlaaGFMSm1QdEEyV1BPYU8xeDMwMEFkVXErTnJicDNXa3M2UDd4SkZGYXhTYVR0a0tpaFNCckM4SE9JbEtOMGF3dHFqcGpYaGNHWGhCYWpnM2RzU3kvS0pCN0lCMW9qTllxYzE1aS9yeXljS0wrME95Q3dnOG1Kc1EzWUJOT1U5MDQwU3QwMFNOdVZIRTVlaXhabDhkdFlKNUdFWUxNOHljMWI3VWZHRExTdFlXL25BMjNwVDBkam1xNnhwU0YrVVV2ZEhFbVExR1Z2UDlPajYrdktDQlUxTncyWVFpNmVPYmxKSU9SWE5GMUdNc3hnMnpRM3pBSXA0eXZ2UGg2V3JQMGFyZEc0d0dPUVo0YTJ6QWVhdGpBS0gybWJHTjFORXdTbEdSNndDYU1lV2hCTlBnbm43VGUwVm5VM0RlY2h3U3UxY0VjckdVV09qTzFLdk1Rb0JacmowSm1aSVdNZ0ZGQjBtQ0Vxcm81NGQxZDZzRWM1K1VBTDh1VDNTSnM4ZXB1R0Yyb2FQRXNxNWd0aStMYnpVU2l3dHU2VkFXRXpnVWxKRTFnK0tsVnZicVFFYzk3a3pwVDF6R0s3UWoyRTFQdTZNTnJhd1lvM1RLZGNvTTNHRVI5UWg0UjJtNFlYRHN0aW1yWXBRaTNRSnBmVUZPY0VveVoxTncwc1NXblRCTFZRRjBxb2NUUDFxOFh3OFY4c29sZENsRUFpYml0Nm15T0ZEOVZ2M0o3TEJWbzFJRU9ibEdtMDJ6UzhTQ3V0dHBiMFVnYWFhdTJtckZGbXNRTURqZUdtZ2VCUi9wblloekxYSGt5dGNrRG90UUw2QWF0bEl5SURlbnVLWG5OL0ZHNHk4OHpRQi9UOXNJM0k4OUFIZjFrMnBVa2FyRENaRVFYS2tqUll1NGFGcjdjNzRWakhzRFVRSjVQQlR4ckpWdThwZzBjeWZFY1lra0Z4bjM4ZmNjUTZoS2ZOMTRxOGt0Q04rNE95Z3daVzgzbXZnRHlnTnMyOEtkZWFCaE9KV25sLzBlMGlsbHhlR0tJKzFNWVZFZWEvaHBzR2hySmhKTkRDV2NMS29zNVN5eXc3SnphMTJueDFwSmFFb0NSTWJ0Wk9HLytkbjdrUElvdXhOMzJFUDgveHNMakNxQm5DSFhQOWw4VTBtSVpiZHZBdldGNHJ0NWNzTVBVWkE0N2hwam5QdEMxbWpvYmJoWmh5MGdXcnpWZDdYUUREL1RZcGRVU2ExeThrbVh5Rm9vNHIrT3pOUXpJZE9oNmI1dm92cVBFWVl1YzByQmttYWF4bUdRbTEwRmlhaHB0bW9ObWJlUkIwaFRXU2gwaHdKQVFKbmE4NnNXTmE4ZE0wcndhaEVOaStyUGtMT05XNkdzVTBqekI1NldsWVZQb25aTTFpQXBnR1RSOElxclgyTkpqbUp0dlZPbXE2YWRxRnlBZmV4NzZqMzZMLzZYN2xUVGs2WDh0a3gzUlVrT3NVYXBzWWQvaW9KbnMwUXFpZFBZVkRBK2N0QW50cFowODkrNHFyL1NNcmdXbVdRdlJkZis3c2lTN2lkN1g1alk2MjM4Q201Q0xKaDR1VFRBak55QncrRXpkUkhUU1NRRXNYN0dpK0loSkh4T3lLWDk5enRESW1HWENwbnRzVWR2d2NkZWNQaGRFNWVmeEdMdHVNSVo4eE82UWNMT3YrYllPVndUUjh2WmpQdm15VXU2cjJVV1JIcFJodUdqZ2l5SVNvWWg0aHRKUHk5Q1FKdEhEQlFpTHVTeEF0SXJyNXpvY3VDMWtvWTZEUHRCTnJuR29OUGRybmlCbUQvZjhoeUhia0VKMWxhUjNrR2RHZ2RiUEdMLzVFaU5ReW1HYjFnY3ZtODloVjFmd2FlNG1mMTVESnhPQnNxM3grdVlaTUNNbklIb1NSSVBjNHliVVRRRXNYTEF4ZVBsL1J3eS90cWFmSDZLWllwV2NNZFhWYmo1czRPNXdFRlNaWVVqeXBmWVAvejUreWJ1NWhqbUlDdncxRWIvK3IxSU02QkZqRS8xMCtFQzI2Yit6bzZ4UWJjRG9oZWRyRU5PZDMxRWdYTFB4SEVzeTg1dmVDWGlsaXVlL3FNaFpxZTdqcHJSRUJ0Qmhwc0RWeE9CZGdqVjJVcUlvTW9OdFNCUXE2SDdyOHdkOExzTVpUcmtSUkxmZnZTc1MvWGFxOEJ6VENEK0FLOEhvTWNVSklxTkgxaFE3Tk5heTZRQnpaL05LZWVqREErZHZoUGRjWUFHdDl4SXZrYllTVkNFUmY4YWoydFNjRktYY0lSb09kTjZiQU5MM0k1M0NlV3VZOXNwQ2lOMCt1NU82eElJQmhGMEh2M3pPQ1Y4NnJwVmN6RGsxRFhjUDZ0UVVXMTdRYzVPUm8vUndvWmJqSzJYTzF1UzJiMEU3ZVpXcitBSGlEbUJDRTN1U1pabkhvZXdBYlg1QTQ5QmVHQjNGVktrdG1EclNJR1pLNThxaENYL0RLUU9tZ1JVT3dESFFaNGRjVTVCV3h0S1BELzVFVzd4T2pyd2ZENm9Bb3h6YmRjUGsxYksyRmRYM0xtakY1cHRrZHVqeXhxS1Q1ankyMkNnZndUbHdpV0E5Sk9ERllzNVpzVTRtV1dOK2QyUlc4MHVOTDcxODNlRW1pSHFLS0dFZ3lqNEVWUzFUUStFOUR6WGR3dENZM2hJZFU2YnZjeSt6bCswK09GWjJ5M3VYdXU5d1ZFMmNhSE9Qc1JmMXRpT1hMOXdaVWs5OFVidENvMk0zVU5uSDNaVFdPS25SUXdJMmFYY0hUTGM3T3ZRMU9mZmVDYW9PSHVQbHhWU1o1b29ZNXJTbFR6a1JEcytJczFSUmZEdCsxSVp0Q3kyVEZxZVQ4b1UycURDaTVTVE5OclNVOER1U01FcHVTSFFrS0h6aWk4OUZpR3pJck1RQlhpUzBmYW9PU3N4VVpteGFPeERTYXVJSXJUNXczeEtVOVZYZVgrZ2s4VVdOdGE1dGN6a1Fqam1oU09hWmFSV2d4ZndjMWVqTFNvejJTcVFoTW1tbXVTVTh3Qm1SN2hBUWdSQkFMV1VrZ25wMzZLdU9xc0ZaSFJFYy9tSWRMZWtybUdIamxWbFFKQzM4N3FFZHZJSWhMZTRwWVI4NHYwanhSZDRVMkdwRUZlSUgrd0xDaGFNUEhLbEprQ012Z2hwWGVoSm1tcms0bW9hL1hSNUF3M25zQzNYK3hrdzBSNXI5UGZUK05KWVhiYjdYbG5oY3pic3RNbHdadnlTdFJTY3pwY2JBU3VRTTI3OXhuUExoQ3BhU0VKMnBNMDJzVUV4b1VockgrelQxYTZFRDdnQ1hOeVJsdTBiVk1hVTJZYVc3S1FlQjM2TVVBS1UxVit5Y1hkMVBRV2NMblZUTlpxdEd5Mk9oRmpNSmRiWHZCZkNSMVFvVGp6ekd0NWhFT0RRN0h0QW1kcTMvZGs5SnVpbUdraVVXRW0xSXJHTlFteXpUWUdDbi9yTGhEODRtdndESDJOL3pUYWMvL1NvT3hQelVRT3FLLzVFZzNrM0VrWWZkUW1RWGRjWkNJZEVQM3RSYjJOcHRYVUpKdmF5elBKVGVSWVU0eWFuNkNkWUdRNEc0YjZaTnRPQnllNXdvN2NpRXRSMEcwdm1lbVJmSEpNbzEyTU5rZmJpOTNnVTA5ZDMvYkNqT1dXTk8ycHJGc2xZRGJaMDRUVXBWS0RIVUE3ODFCOE1VN2V3TjJaVFhhSTIwcHhEVGttRmRKZlF4cUxzcjJaV0Z1NGtxVEJnZVVqbTFrMzJuc0VFbytRYzdDOW5xRk1jMC9QTmQ4Nk9mc2JhalVSYUwyK1pEd2xka0FOdkU4L05OWFZlSGtVTGlUbkM5eTBZcGNyQ0pOL3FZQ2pidW9YMit5SDdrZjg3bkU3allpOS8xQUlOWi9yWnQrMlJvQ3lhZzVreHlUNGgzRTVWcDMvUW1SUmxuYUNVNEVoOWV3SUthcC9RRkVPR1Bqak5iNi9WZkltSHpod1VkSkxHUHd3TzdoamxHQkluRk5aVXJRUVp2ZFducXUrZkEvZy9iSHczZklXWXcxbFNJaEdUWDBvTGEyMitJUUlhTGNzOHF4YzJsZEVpblE2VVVnOXh3bWRqRk1VMnV6Mjc4YjFBL0l6bGtINEJtclAzbm5qeHhWTzdyUytkL3dzVU5yU1hqbTFhWkdLNUVhZE1qV3RZcmpJdDZvSVZub05IRnR0YTBhVzdacTVJRStEcXA0N3BCNzVJcGhtaDY3eTZlc0ZoWXNLamUvbytmUTVIakxoUzc1cCs5OHVtWFhRaGg1aDlKUEN4cTYvVWFtR2ZCR3ZhbXJVdWhBelladldGNEJHUHRuZ3pNaDF3ckQ1ZXFRMFlVd0RkNHQySS9hTzZJTFJVUGdGVm02ZlhXUjdUaXFOdGRWUmgxbnZoM3JRdVJIRkhiTm5CbzAyTzVZTlRVKzVJOGE2aWl5bUladFlOTG9DUk8raDJ2NUc1WkhhamM2SGxtMkVuQmxPb2dYd1RScjhpWGJaVzM1WjhOb0tiMTFDZGJ5UlVzR1R4cVFIbTE5Ti8rS21WVWU4RE1oRzRYMG9Pbk5LeHNsTTgwZmRVamROR3VJWGRGcEg4UkV6YXA4eVZNdmFZblYvdVAvWEErVjJhb205cDFraUZWNk1jY0lFS01iUTVvcklrQ2I4QS92SHVKVzJnVkhmZnI1NmNZeC8zcXZsV200citPcWhVUjYwUFRtbFlWUUxNa2JOZC9qcmd0eUh3UFBtUHVLcFppNldEQ0xpT3J4WDRlWEFHMDZmQktRSjNhTlg4VFpFOWF5SUw1VUxOTkEyUTNjRkh0M2prZERzOFlIMDFHU3o4UmhmQWd6Z0NZM3IrSjBMQ25lcUxuaCs5Ry81OC96WC9zd3d0OGVJMzdkVEttWkNlNDRWb25yc2U4VVNtVWFIQTJzajdDdVpOUCs3aDVHT2JVL2h4ZEhHQ1J4MGZwVkpqeUJxeitGOGoyclFPR25GVGFteVFDYTNMd2FBemduYXU2bVVjK2RqNlpwTFgyWjVhYWliWVRzNGdvT2dGZnQ1QXV3YVFCR0xPVTVxL2xnYnpsVmFsM2dob0sxUGV1S1N1Z3d3bEh0V0pVU29ReWdlNDc3YTRKVS9OY1ROWGZUako2VDkvK2tUYWZHbXlveEJYQmV0SlBQenpSMFo5YVBLVjE3cTZsVDVkc1phTVh5M05tWGxHcFNSOHFrWVFEVmpvMms2QnF5aERvT2RFc0swaGdaUjRJbjZnNmdPaWhPSXhsM1YwcGptcjY0T0lDT3RRcjIwOEM2M1hHTzE5UHM4VDJWdWNRY2JVT21iS2hpbzFBVzBNS2ZFQ1BpVFBCRXZlbjBRenBiS2pQanZPRW1VbTNsbHpRTlpkSThiZTRSVlR1ZW9RT3ArV0lFNnFFd3Y2T3NaWmNTc1RKTkZ0RDIzVmNNRDBud1JOMTJHaEdFOXVTQ0pUSU45NFBzRDN1eTFyU2I0VG42eVEyVnZ5UHloSkM2ZGtkWVVsSGlHZGZlSEV5elRhcEZ3VXlnUC9tOVp2VnhjVS9VWWY2clArT1FaY2tIMDd4dUwrK1VOUFg0ZGlWSytaSkJoOTk5SHRwc3o0WjJUNGxSSVVzMCtnN0tycDFwR285b2xQcUNkYlZVUkRBVjIyWmFxYURoaEliM1B6dHE3aHk0WlNLZFl0eURhVERXOXVkWTd3ZElReHJVZnVOclQrS1BVT3BaK1dQY0gxeTNpNjhsUTNIcGYwV0xOSTJPN0pOb0ZDd1ZkT1RGOWtETjNUUVhUS1JUakhlY2dzOHBhZXdjZzlSOXZSOERXZkQyditnNUJjUVdZQWN2dkdJbHRQV1NuaXdkT25weUpHbjJ6YlJTUWNOaDZvV2F1MmxpU0Uza0U0eGpaVG4yRms2bXdRVVo2L093b1N6YU9FVytmUG45bi92Wlh5MmhQL3p0ak4xdEsrSHVOL1ZrMTRrc1YwLzdldEVBTjJSS0JBMUo0NFdhdTJrT1RhUlRqSU5wc3RvMGFkRzJ5bFRFdGZEVjMzZDRKY01kRGFIN0szQk5pMDFUS21qY0VQRkMzUUhUYUgyYWNxUkVwc0djckpmWE8rZE5PZk8yN1RuNkJxS0d4OFkwNVlJTy9GQnZWc3ROQXg5WmFaSUd5K09LTmtrVGloajMraGZFUzJXeDVnRnd3MHljRnVnZ0NYWGI2YWI1b3ZvempHWlByUEZQdnQyYW5ERVJUS1BkQVZQVm5UYU5LcElZNHZ2RTdjUVNrOG5zTzdmN0FIaHNZS2dLNkVCREhib01UOXp1MkRGNmtCakZ0ZWhqUzRHczkybHdqRkFTMC9EcktsTzIzdGJldmNIUHVBMERYWTZhaFdrcUFEcUlvWGE3YWJDdHVpQzdreUtBMmQ2T0Y4dDhuNlpjcG9rRG5HaEtINXFwN3Jwa0Z2QzVNTG1hTTgxRUlWb2FpNkYydTJsd3dyOXRvZUJNZ2w2eHJLQUJPdTE0N0o2dzhrNjVNU2ZpeG91ekV5Vm5kR0dKWHh0OWJ6ZmVsSTFwS2dBNmlLRjJ1Mm5XbkNzaTNsMmVzbWhWSzVudjA4QnljZXhjODlvMHVPUGt1T3h2NzFBSnFZT1R3N1h3N2xVSFpTNVZZdXR1K3FDREdPb0VOODFmeHpyZzZPd28rWDljZzVGY3pjaUZnRE1jcUtKQWJxWUorU25DVko4RjlxYndaTjhGd2NvMDB3Y050N0dCdWdQdWRuVmlLdWtsdm8zUTFpUk4vY2VuMEw4dk5CL2JjRGJMRDdSam1SVUFIWmlvTnl2bXB1Ri9QK25sMk1oRkNia2xUVmViRTh1ZjRiTzNPN0ZVTUUzYzZLb2k2SjdUaEpqWVdPa05ZZWR1dDVEenY0MEFxYW8wYUMyOHBEYzgvUmhlbG9zYlhWVUVIYnJjTklsaitJYzNFclB6Wk9LMVhJZmxBVW5qdUFpYXNqMFkvY2V5NkRPV2R3Qmw1blFDMWplU0t3aWE3L0p1WlIraWx2ME9RSFpDOFJyd0FjUmxkRlFNTnJ0alh4V25ZazJCb2Jrak1sYkQyQ3VBSW10cXY5RE04ZmNFS3dpYWZ5YkpRMHozOHMxZTByUllyY0dvd25uYm1DYVJpdVVkcUtQQ3JuUGpHNnMxc1FUc0FTd2J4K3FCaGgwcy82WmNoc0VaeEhWdmh0ckpSWUhvcXEzRWFnTTVLVDgrWmF1UHRBVnBZLy8zZEk0dUhiaEd5WGI5V3kzUUgvdlU1L2s4TVBZdG4vdDBiSnErK3VDUEp2UnczblJDUGZzREQvTlhCNHQ0bW5GZmV2RHhUNDMrMENaNzErYy84c2ZlcmVETHdEZWl5ai9QdnMrYlNIa1ZvWDh0VjRtcUJib2RjY3p3djIxaktKNW1UN0QzR1dra3VtSXMxQlgydGxhMlF3ZEN6QWkyTFBjRE9nU3FhM05sa0xGRzU5amQ0eUQ0eW1mWmU2M1pVMDZFL3JWZFdxd1U2QVAyNEVPWG4zamlBNWNmYkk3K1pxVWN0Qm91bTdVY201aW9VRk8zaEJ2ZkEvK0taWlZJZ2hrQ3U1WTdqNTJUaDk3enhQQzUvS0JqUjU2cWlhY1lld2lpN0M5U0ZaNTBJU3dONDJMb0VFR2xRYXRCbW9OQjFvNWZDRklGdWhwSExlRG1UZDIxNlZHVjBvVjZwVjZWK3ZjUHNQZjgyV0U2SkpNdWRjVHdSb1B0cVRKb2hiZDdpWC9LY3FqL1ZTb0pMYkI5RXVOL3NRR2I5ejJTNUIvc1pyeVM0ZDlTMVdwdXpuYlBROHgvMDdCYnRDR3VOOGxOcVRXdTNlQlBPTmFLK0VhdzNpNzUxcDN0ZWdjc2FaMVd2VzluWVRhQUNiWVRjTkx2OG14eDh3MU91V0lrelhrdmQyTUMxSm5KZ21MZW1CbXdNYUR6RUNOd1R5WXh3Vm5paCtydGdBTGMzVEU2WGduWWVOcjJFRjYwWnF0U0kzbklLOTZaemtYK01jSGtYVXFYL1pqb1JaTnoxN3pyeUVpVVN2c0w3aU9xTDIydGU2RmNzNmgxTjVYQitNdDkvbDI0NUtuREg4akNKOE9pNTdmNC94MGllb2JKbnYvajJNN2lUUGNrTmt2VllCQm9lOUpad2o3Q3VqczZ5S3lIelBrOGZsVjFiTE1vUHcwT241SmxuR3J6M2dyQktuVGNKSnFWZm1JSHZSTmg1VWVhenVlRzZrN2I1N1JjVlNjaDV6RTNLWE12Qm1GRmxuY09QSkVCZzVJNGpocXFQWERaL29DVDNrS2doR3lkeFBJRVc0NFR5encwWjZFdXppdG5mQWV3TU03QkMySDZKMlFxSUpuMlNUUlBzRDNUTzAvL25zUFhjTkcvZGhWcTlzZFpvd2ZzclJRbmVPaVF4bk9FQnpQdDQvTHZlRjlZQlA0a3BseXp4L1FqU1JQT2lxRi9jWUhJTE9JYng0cGI5NjA3eS9VMms5MnBNOUExL1M5T3h3RnZHczdMY1c2ZE9BVm5DdDU4dXVYTXZJY3pvSmJKYm5RR080cUw4UnY0bThGN0x1aXI1Z2E3YjBnZVY4VVU2ZGl2RlhUTElrVmpGU3JTc3J5TFVDRjQ0NkVzUjNZd1A3ZTBQL09tMmRzdHp2S0hrMnZHdDU3Mk1SdVRpcTFFL0ZyNW1EclZ5dTd3RHF5NmJ3SWZtUDQzNFFzc29oc1ZlQk8xaUc1a3BBRW54NHdMMkUwdU9KWmZkUFc3RmpPVHg5bEFMa3EyOUpsWDdyWk9qVTJiZlZPdXgxMEdIZnl6UCtZZFlYNlJZdDllMUNNVmUrNE5qMm96WGdXYnhwM1o3c0lCMy9VMnRsMmRtRGZ0Zk1qV1ExZmh6T240cnRGTzVrb3pYd0U3N3VQWjdzUVJ2b0sxNGo1elBUS3pDblRUUkZkNWJzMzI4UG1nM3gzbmcvY2hPdEU2YzFCUDdVZWRUZmJNN1UyQmJwcm8wdUNNbTRUT2dVdklhTTc2NWdrZkpiN2JTSGh4TmZZdWQ0RnVHb3hyYStiSEw0RTVIRm53ak0zNGNXVVFyTnovdGcxSDk1RDg0UnRHWG9GdUdsRHV6cnlrTm9ZblJSUVhGaStsS0hZdkZkbmx1NjNDSG13a05nb2pOaU9FN0I5SG5SSHdmakNMZmNFTlp2VzZINDdacmRVdDdzUjNSZ1lCRnlPT0M0UUtyMC95R1h1QmJWV0ZWRGp1TGtwVmdCYUI0eWwrcjNXdTRMTzIzZE0wZ3RFczRHYTA5VDN1SXFhb2NqUWdZN2FENEtqZ1k1T2pVMmNKUXlQdlZHNXl5d0tFaTYzNy9FK2lYU20wQVp6RGJCUktzUExFT2tXNjFLdmVXMngwOXZBMnBubm9uUk0yaFBVcDIzLzJpaDdDbkROUWF2VUZCdWR3Tjl1ZjNrZ0JxRFhtVmIwVUpHYXJTSFAyWFh2cEIvd2NlMmZ3NjhXYnJZT0NMZXYwSFpwT1NSejQ3a3luNWFtMDJtRDNzZHQ3UlRjTlUybWphSnBWcGdmWFh1RmpXT0grTGoxdzhzUEY5eGVlbWxObDFQUk80V2xiOFV6ZE8xVkdEZGJJSThXUDRhbWplT1pVZVdyZ3BkaytkVk5jZklmaE5MeFJQTldxVWp5YStZK01WR05rRzZkcEQ5bzZUWjB0a2IvNnAyanhuUzZ4V2lMVDREM0w3UkxKVjRyMDFpbnpTcFUzK0kzVHM2Rm9uTDZiSUNYeHpkYXBPWTA1VFVLMUpHWVJaSEZvdVMvQzkvYnYwYWxaSHVYUFk3R1gxY3ZINjkxQ2VMcTgzOTdqbEtiaTRpa3hEeGRaOWY2Y1pwcjVxV2FaVnVFM0xpclp6OEkrcGx2SjNrMGExTFhpcjF4TXVnc3Ayc05iY3RzcGlyMVJKTjBJMUpxbllUaUxmVGsxM2NqZXk2VnVGbnhmdllwamhaVnhpZzdaSmpBRCtQc0x4eE5vWnFwTlhIdmpKazNCNDMvejNqL0lFMy9BdCtDUk84WGthdUc5Zmd0eW1WL01mK01wZEFTZXVkZjEwL3pKUnFFRFZqS3gvd2VGMzhRSEVFcmlyQUFBQUFCSlJVNUVya0pnZ2c9PSIKfQo="/>
    </extobj>
    <extobj name="334E55B0-647D-440b-865C-3EC943EB4CBC-8">
      <extobjdata type="334E55B0-647D-440b-865C-3EC943EB4CBC" data="ewoJIkltZ1NldHRpbmdKc29uIiA6ICJ7XCJkcGlcIjpcIjYwMFwiLFwiZm9ybWF0XCI6XCJQTkdcIixcInRyYW5zcGFyZW50XCI6dHJ1ZSxcImF1dG9cIjpmYWxzZX0iLAoJIkxhdGV4IiA6ICJYRnNnVUNoY2RHVjRkQ0I3SUc1dmJtbHVaR2xuWlc1dmRYTWdmU2xmZTJrZ2FuMDlYR3hsWm5SY2UxeGlaV2RwYm50aGNuSmhlWDE3Ykd4OU1Dd2dKaUJjYldGMGFISnRlMmw5SUZ3bUlGeHRZWFJvY20xN2FuMGdYR2x1SUZ4MFpYaDBJSHNnYzJGdFpTQnZjaUJ1WldsbmFHSnZjbWx1WnlCbFkyOXlaV2RwYjI1eklIMGdYRndnTVN3Z0ppQmNiV0YwYUhKdGUybDlJRndtSUZ4dFlYUm9jbTE3YW4wZ1hHbHVJRngwWlhoMElIc2daR2xtWm1WeVpXNTBJR1ZqYjNKbFoybHZibk1nZlZ4bGJtUjdZWEp5WVhsOVhISnBaMmgwTGlCY1hRPT0iLAoJIkxhdGV4SW1nQmFzZTY0IiA6ICJpVkJPUncwS0dnb0FBQUFOU1VoRVVnQUFDVDhBQUFESEJBTUFBQUFuL2FnZEFBQUFNRkJNVkVYLy8vOEFBQUFBQUFBQUFBQUFBQUFBQUFBQUFBQUFBQUFBQUFBQUFBQUFBQUFBQUFBQUFBQUFBQUFBQUFBQUFBQXYzYUI3QUFBQUQzUlNUbE1BdSsvZHpabFVFR2FKcXlKMk1rUWY3cDZUQUFBQUNYQklXWE1BQUE3RUFBQU94QUdWS3c0YkFBQWdBRWxFUVZSNEFlMjlEWkJrUjNVbWVrY3o2cHFaNnA4QlNlYWhaN3ZhTTdLTkJIWU5NMXBqRzNDMWZ0akZ4RHBxWkJnTW96RFY3eGtEWG51akd3bnpZd202TEJzVFpvbnRFYkhDWVF1MkNoQTJZWnZ0dGdBQnNVQTNObjVlY05qZHhpdjdQZllGVlFndndacUhlNlo3SktTUlJMN3ZaT2JKekh0djNxcGIxZFZkL1pNM292dm16VHg1enNsVG1kODllVzdldkZFVWpyMWhnYStXZjNSdk5DUzBJbGdnV0dEUFdlQy9DL0gwbm10VWFGQ3dRTERBbnJEQW40a0FVSHZpaHd5TkNCYllneFlZQlQ2Sk0zdXdZYUZKd1FMQkFydmVBbU1WNE5QUDdmcG1oQVlFQ3dRTDdFVUx6QU9mZm1Rdk5peTBLVmdnV0dEWFcrQW84T21KWGQrSzBJQmdnV0NCUFdtQktnQ3F2U2RiRmhvVkxCQXNzTnN0OENiZzB3dDNleU9DL3NFQ3dRSjcwd0lWSVM3T2JySnB4Uy9mZFA4bVdZVHF3UUxCQXNFQ0tRc2NnQU4xTEpYYlc4WVl6UkxQOTFZblVBY0xCQXNFQzNTMVFFMklqYzA2VUEzeGc4WDVFR2Z2YXVzY0JKLzc1cGZPM2ZMRENjSzcvdUU5ZjNCMVpUV1JHeTZEQmZhK0JjYmgrMnoyTGJ5ajRxa29Lb293Z0RiZlhVYndjd2p4YUlMUmdzd045azJZSlZ6dUF3c2NSTjl2YjdLZERia0tmZVhZSnRtRTZsRVVBQ3IwZ21BQjF3SU5JUzY3MXpwZGVPZFY2emY5amFlQXNrYXFQK1dXakl0MXVweDQwczAwNmVLSGJsZzBGeUVSUmEvZE9KOXRodUo5ci9CNFVMOXlyb3pjVFhoUUhXVm1helBra2tRL0c3STJRZnd3TEZCQXgvOXVXdkJZU1lpS0VEK1pMcUdjbWhBbm5aSkRha3B5OUhFbnp5WmI0VFZrYXd5a3JrVE1MNWFSdkhoamVvb1hSV05BcVA0QnFxdk1wQTQ3NHpyUnozYUdVa0dMYmJYQUVlRjcvRlpZRUQ4NUc3MjU2bjlCajhKV2JrUjhUZTNVTXVyenhLS28wbTFBYm10N2h5OXN6V3R4UjYraUQ2Q2l4bVlBcXF0TVIvek9TU2I3MmM3UkxHaXliUmE0QXNObE5pWHRRWXA2WXlwWEZ2VlVtZlFCWWs3QWdyaEFWT09YUExUUkdBUnM0dDd2WTdtNzgycXdoK3QvcGx2akJhaVp6Vml4dTh5MEZzUFBnZDhYNjJmRDF5aG9zTzBXd0wzMVlrb281aFBUTWxNRFZZS0FWazRKSjYrc0JselJPM09SVVYvRnphbXlqNU1sR0U4Q2VxWU52QUNGSDJvMXMwYTNndTR5dTNFWVJubXludzFEaHlCenlCYW9DWkVPSGQyaEhDaEVQb1JHcXBpV2RHZHp2Q1VRVFZGNXdRVXRVd0VURmlFV3pXVkl3T0xLWHBtbUtLZVdHWUMwdFJtQTZpNHpVNWtoRmlUNjJSQTFDYUtIWm9HS0VPbUhiMVV6Z2xaOEd3RVQ1amlvaGxEQkZPbGZsTS95VWkycHh0QXNWYnp2TXBaZ3ZYckhWZzhlb0xyTDdLalFrQW9UL1d4SVdnU3h3N1FBUGNTYlRDcUEvVFhiT3U4SzExVXlkUE5DTk0xRmRGZ0RsRDhHRlgwOHZJcHNiWVVVek9WL21tQ29CZzlRM1dVYTRUc3BFZTluTzBtem9NczJXWUJDMkZOSldWZlkwQ1N3YWpwWmpKbmZiWC9vWklKR0JuMlBKTmMvYTVvdmZMOURISkxSdzlkT2Q3YkM0QUdxdTh6T0dnMnBOTjdQaHFSRUVEdE1DOUNUM0daU2dRYUhvT2o5bGJTRGxTUUhRRTFTM2hYZlM1YUU2NzRzc0FVQTFaY2VvVkt3d0xBdFFNL1lta2tseWs3Z3FTSzZ3ZzdtRC9LcDFOcGtrbEd1Ni9GN1QwRUpPdGFidVNyc2VhSUFVSHYrSnc0TnpHa0JBcWd6Q1ZwNFZSSndaSGF0VzhCRXZqNG0xNkpYNndsR2VTNEx2eW14U2YzcmlvVjVPTzUrbWdCUXUvODNEQzBZakFVSW9NNG5XR0dMOGltVHRSSmI4V1N5M1FRQTdXbGNqL2dmNHJtVTZYUnh3Y0duVGUrcWtPYS9LM01DUU8zS255MG92UVVXd1BSTUxDZjRUcml6dnBsdXo4UmxuT294c09nbkJGV29RZjROci82ZDE4bmpPN01KVGZicFpRQ29mZnJEaDJhbkxPQURLR0NTbmZXMVhMUktWVmNaYXVWenJabFIzQ0Y3SHV2WS8wT0g4djFaRkFCcWYvN3VvZFZwQy9nQXF1SE8rdVp5UE1ZcjAyS3BrVDYyNWNSUzRVY1gwMHJ0OTV3QVVQdTlCNFQyc3dWOEFGVjFaMzBUM3QxWXVMbzZseWhPdFVSeHFONk9RbFU4R21aMWFac0ZnRXJiSk9Uc1R3djRBRXE0aXpNQlVGMmZyYTNReXZOS3ZXY0wzaUhXMnoxWDJyTVZ4di9UamJlcnhnMGRvS3dxUTdIMmtNVVBwYzFCcU44Q0hvQ2lONkRhaGhyYnNiaGJQMUgrMjcvNXUrZXV1c0ZRUk5FYTVvUUhNbDdmK053MzMzUHU2bE4xaDlvbUsrSlo5aUpmaWhaTjNmaWFLSHJFUk1tUXMvNzh2N2ExaTE5N3ozMVhuNXBHeGkrZldyL3hQNnVDOFZlVVR6eDcxUkloVlhqM3plczNmU0NXRmI5NDZ3T1Y2Mnlkd3VmZjhKY2Z2UGtrVnRHLy9QaXowMjdmNTc3MXBkdHVvYS9Iajd5OHM2VEMxOTV3M3dkUE5hMm9UMTlWM3Znb0dCNnVZQ0dZVWxFQlZFTG5sbnhaK1BDSHk5Zjk2YUt0clZKZFZIVmxkbExVbzBwQ2tzZG9oWGRmSmE1N1Zjd2lYZFJobmN1T2VTa3ZLVDdWendydnZzWDl5Yktia3U0bGlYYUV5OTFpQVE5QTBlSnlOVkNvRWRpeVBBazlaUkRFTXVGbG5heE5jWk1yNnlkTzMzcnI2ZU1TNWVSdVVCa1BBZy9FbUhEMWp1ZTNsY1hMemwwbG5qTmlQcFIxcEN6V0srN1duek9rSGIyZjgrZGlIWnIrQlBIRDREK080WTlNYzR5WHhEb1dpTDdJWkNRVHY0MjlpRkRuOTNRK2ZSNmVYdWtwbE1DS2tDaDJ5RDFsQko1bGpwWkowc2EwVXhxWEJNREgwVFRsZnlldkw4OFdxbysyN3hSVE1sOEMxT0VFcHhiOUttOFRrbjNkVkplSmJxbzZNanNwNmxNbExpamVGRmsyVXBJTnVHaDdUTlJOSFZudjYwS2NLSXVOWlNzZ0pUN1p6dzVYNVM2djEyc3d6RzVLdXBkWUtTRzF1eXpnQVNqS1dqU3RBRUFsOTR0S2Rwem9FR0xkTmtSZWtUMFcvOXBnMGdtZ2FnWmxqTFF1aVJIeEtBMkV1OHNWUFpTeHBkNWxQQVg4akxDWU1TUEZUMGVmV0lkNzlFc1NDd29sVkJ1dnVnMHBsc1FUaTlGYnkrTEZHU0svSVM2OUt5cjhzd25ITVVCOTVkTHJEN2dBcnFyellDbFdyMStOUmlvdThpWWtPV0JCVmNIMlk3TnZYeEJQUFlKbzNMemVmSmtBS3NXcEJhbWpBdXlMN3hVYmJTVlcvZStxcWlPemc2SmVWVnc1VWFJcFZJWVBJbDc2bTdjODlFWG4wNjlkMWFGNmZ5YkUvVkhoSHJGaGdDMHRQdEhQeGl2aXBiUFJPMkFyWWlEWEIrT25maXh0cVhRdlVSWEMvMTFvQVE5QTRkVzZPRUFsOTZINzBtMmdjTjBxcXZGYzAvaDdLN2pFRml2WEVzb1ZmdjhjWGRaTnFVMk1lVGRLc09XZVZPT1NRazUwNWlsVjNGQlI5amZhbFJHZk9ZY2JyWmd1bG4rQktLcTB0ZEtEa2dpNDBsU1Y4SDllWEo3RkNZOFJwMDJlbXppcWg4NXY4QkFhdWU5RFlIdXlVRjZtelhlblhGcWtpL2M5Z05MSHRDUUE5aGxEa0pBMGVsOEpsRTFkWEt5SUgwT1NZSHc2QXVNblpUNEJsTkxaNGRRQ1FDMm8yWFl0WnYzdXFqb3lzeFgxcTZMMVZLZEVVeWl6Smk2MTZYeTM2UURkMVFFNXV0MGZVYlVhZVozeThJaFA5TE1GZFRQQmJ0VHFwcExabEhRdjBUTENhZmRad0FOUUdMUnhnRXF2RVArTk9FQlIxR3JWdG4yc2hPdi9ZcTVwdS8rNnViS0pRM280MnB4dXFjTm1xOXdGRFJHSEdWOFdITFFyQXFHbTcxQTlmdzZPWEtGY0o4N1lXY2FFK3dHcDU2VTBPMExrSmYvRDg4V21Tcy9iU284QW9BNkFiY1Y5RlloclJKOEFRQlhLMDNRTlNVOXpmbG9TUmhnemovQ1lZSkVvMTZUNkxkMHFBRlF4eGFrbHhEOXBmTWFQOW0rWWY1UkxWVmRtaHFKK1ZZd1lKTkpOaVN6b3YybDlWdExtVWlkYTBZRk5lNFB3aW5mNzJac1lsZEg2dGxiTDI1UjBMOUhVNGJRTExlQUJLTGduRGtEaEhwN2VLQk1qOExMYldDQ0NIR2M2RHh6VVRVNWR6L3NCYXNZTFd5N2JaSHJPOU15RGVpZ3ZYZExoY2N4RXp4aHlqT1hwYWx0ZVFwV1RoL1JkZWtGOUhZdnlqUStDNXJtYXl6cjQ5M0hUUHN5SjZqcjNDSGpObjQraXNuZmxCYnlneHc1cEJGeXcrOVY0Sk0xWmdLcUl4eVZ6cU5tRUkvVitKUWtBZFRERkNZMHFUNmx5K0g5MlJwMVBWVWRtaHFKK1ZiUkFlZkkwcGNwMkd2dVFCdDFjNmdDWG1vcHpsZTlTWHZGT1A0T0hwYXRFTTlwbzB2Tk0yenpkUzVTbzhIODNXc0FEVUxnck9vUFdDMUFZbzVmZDFxNjQ4RUQ5NXRLc1U0eWhWWGN1T1ZsMmRnM212TTduaG9IS3d4cWdhanhGUTJTZkp3djRRSjhRcjN0S3NVTCtrd1FxZE13WVB3K29jMUxsWWJST3FWVHNmNFhMYWQ3RmZoZHF2WUNtdXd1bWRxd09OSmhaVmpscnhvSStTUWdKTlJVZGZKSkptWUlhTEFYWEFLaVZaWmxQRDBnWFZRcFcxRTZLbkprZVU3bmt6K21tZEZUVnlvd2lyNklacXJBVW5EMU5JZmhYRkxEdGQyVXFsem96QnNCYjJ2UE5FRy83MlVGVEpjS05vcTJrZXB1UzdpV2FPSngyb1FWeUFkUnNxbUdWT0VCaDhLanVxUW5GQzl3YWMxNkFHbkdIcEV1ZW5hNVlTTk93VWphQ0VhdzFGU2VFdUVjUEhOeURuemloQzZESGVaVmNZbHlMb3BLNUhadnFNblM5eUpjSERTNEE3RjVFS0lqYWJTNTF6a0k4N2toYVZpVStTZkQybXFvVUdwMVJLVHpRVWduNmoyR1o1dFJ5NW8yZzRMVWZ3SWc4cWxxWkJGQWVSVE5Vc1VwUnM2ZjFKUnR0M2tCK1JkOGdjcW1Ea0FEZlRYQTNyQlBURFBHMm55Mndxd1hpaW5tcjNOZVVkQzhoQWVIWW5SYklBS2haMHhyeW9Pd1ZaeHZYWG1ZVTBEMjF4eUt2eDkySWxPeDhkYTVvejBlMTgyQnp1cVVLRGdhVnBpUTFsRk56SkVRMTdFQ0Z1MUNaMXR4QXdZTUJ1TlZVdVZVTEIvWm1yaXZRYWQ1NTRBY0xUYWtpdURtbko1RXN2dUpqS2lQK0h4ampTTkxBNDVNRWt6WlZWUXp3dWtvdE9Pb0RmbHlkTmFlV2NCNTZyaGhreUttcWxVbjQ1MUUwUXhXbG5meWZiZ3FBUmovaHhYMUE5WUJjNmtDWms1b3h1MlVaNGswL3c2OXd6T2d5YnpxQ3B5bWVYbUlxaHNTdXM0QUhvT0tRRkwvaTlwbU9Jek1PMFlJaExzTDVFTi9lVmQ2RUdZWU9EZVpoeSs1bGpqUUF3bEExcG1TU3g0WDg2RW1kU3dGUXhoOHA4eXdLMnkwdzFHQlVHRHlGY3F0Y2o4OFliZ3cxeURJWGtNOHVHRk82WjBqaVlRZEphamg1SlZtd0tCbW5wR0hXTTRDbGoxUFVjb1hQY1ZQeXFtcGxackRQVU1VMjBOTVV1RDg4TVJYS1N2blVtWEVhcS8zQ0RQR21uNkhCMDBZWC9HYjZ3bU1wVHk4eEZVTmkxMWtnRjBBdHBwcGxPbzRzS1IycnVLTW5tcCtNVlVCL3FzY3k1TVdNeHpGTFU3azU2SHJMZkQwL0pWT1FxNGNJZXZBWkxnUStHSWdFQmVkam1uTlNrbUMwUHMyMEdHUmN6bGtVNUxoZ0xoQnkwbWhIQUxWcTg1TXBESmJ6T2crU3BtVFNLOG1DQlpScnF5b3J4cXZDdFk5VEhLQU1OT1JWMWNyTVlKK2hpdEtPL251YTBtS0Qwa3haVHNIeXFWTjE3RmlpZFNEeXlXaWJ6aEc1d2syWm9IK21ueldjbXhNdEhqdXBTRHlXOHZRU3d5NGtkcDBGTWdCcTBUUUUvZEtESktiakVOM1JpNWdUT1VFby9iRGRzSmp3QWxUTk9EbUdzRXZDdlQydk5TWHhETHNxRkJoWFdjZ0hRUEdkUGFxWXV5ME5zVWxaYTQwVHVNS1FtcEtaenIrNVdONEtxNCt1Ny9xSlRnV1pMQnUwaVF3VWVpVlpzSUJ0TmVMTnV5SjluQWlnbG8xSXhKUlZ5QzJ2cWxhbUJLaTI1bVFVaFovb1ZjVklwSEQ5SkY5cG95MVljSDlRR1NtWE9vamxXVHMyVkVNeXhITS93MDl2UTR5MDNrRlA3RDJXOHZRU1ZqdWNkNThGUEFDRnU3TU41OUNvN2daUXRTa2FrZkpHS0Exd1pXTHArUVNQOEpoNXFwZGpsM2t1MEIzbDZrdlFqcy9LQ2lQVm45SVZJZVFZOHdCQW1aaDl4VGJHQUZUTm9jWE01UUxYNC9POEhYaklhakYyQUtBU0xlTUs4Z3p0bEZMeS9hQ1RNczhyeVlLRjhLT0NqMU1jb01pWms4THlxbXBsU29CS0tkb2RvRHhOZ1JKMU5zRTdQMENwWE9wZ2tZRzE0NHh5alRJc3dRQ0ZibXI3RjYxcjFYRGxzeFR5RXIyRWRRem4zV2VCQVFEVUVUejlKamFyM1ByV2s1eFM1d21uSDlzU1ljSkFOcTlMcWdFcGVOdkJlMERJTVM0QVFGM2dkTVhPRFF4QW9RdWY0WExjenAvbU5KOUxNWVhuR080d0xweFJ3c1RtREs2Y05vNkpWNUlGQ3lqWFZuVldIQWVRcG5ncFRuR0FJanlaSnBxOHFscVpFcURTN0ROVVlVSlpLMkUwWUx0eko1T1V1ZFRCejJQdHVLWTZUb1o0QmlqY05MWFBSR0xnSk9sN2djOVNEWlJtOVJMYm5KRGFIUmJvQ2xBWWEyYTAyQ1p4eDZHY0ZacE9WZGpOUUxwNm5yTHRNUkViNzV3dm52aVg1UEVkTHNzNHowRVhzZkhSVlY4eGhCempmSXlBU1U1RE1VNHlRTkhDOTJYT0JPcVEvckVENVhXYkFjNHFaQTVTWjVSWUFwM0NXOHVjeHdEbGwyVEJvbVRtbncwYndDSXNTSEdTanR3eTg1ZHcwYVNydktwYW1SbnNNMVF4RWoxTmdTZGtiS3ZwY3FtejVEeWpJTnh0bzNMSmJ3bnVaL2dOWE5ORHpMU1U2TFBVSEVxemVvbXNGUDd0SWd0NEFBb2hTT2ZHMkJXZ0RzdlE4SXp0UVlmTjZOSjJRTytxcDB4Q2Q4SFU4YU1wc2xnR0tVdkh6eVloNm5OdnVHOGhEbEFudVdMRkRuWU0wZ3VVVFd5bXVSeDZPRS9zWkM2Y0tsc3VJMXBxTmdxQVNwSXlGenJqa1RkZndtaVRsUFpMc21BQnF5MFRIUzF0dHg2b2oxTVNvQ29xVHB4YlZTdlRxNmhjeGJvc05ZbXJvckx3MzlNVXRETHhVK2RUWjk2MTQ1eXlkWVlsR0tEVzNDb1ducjJXeXV3bHBpMGhzWHNzUUwvbWNseGR1akZhQk9nS1VET3lreEtxelNvKytpMDR5M1FpTjBDbGZCbkxSS1pXSUlXT2pXbW5vUGpPcXNvOXhwbndvRTV5MmdOUWlMR0s1ejlESDFkYlpPVXFaSk0yWDhpQWtvcDQrSnd0UytZYkxINUpGaXhnR2ExMHhhSmJCb0swWWo4VW1ud0Jzbk9yYW1WbXNNOVF4YlRQMHhSVU1aQ3M2UEtwczRKNmJQNW5vQ0YxVk00UXp3QTFIL2R6Syt5dmUyNEs4amtnZnNGRUx6RU5DWWxkWlFFUFFGRlhYRFdOQUVBbGVpRVZjY2RCdEZvOFJSbmtFRFVwQVdkQWp6bDFoZi9vZkhWendRbWZCN1hlNU5LTTgwaVpPaDRPNTFVYTJpWG9odi9yMnhCaTVIWUJLRHlEaWgwL2xwQkc1VzJiWnl6UU8wRDVKVm13Z0trSlp1U0hjUnh3OWc2N1ZneWdTcXBtYmxXdHpBeUF5bERGbU1IVEZKamNlYlJHbFBuVWFjQyt6aUYzNmNzUXovMnNrUUtvazFJenI2Vjh2Y1MwSXlSMmx3VThBRVZacTZZVkdKNkpYa2hGM0hGbzVxRWVtTTF6RnhwejVvZUtDenB5WGFYYy94Mm5TeTZobThicjdlb3dvUExyQUZCNlliZ0hnQ0p2enpiUVphL1NjUmVTbmxDcVVBc0FLaFZQZDJwN0JvdGZrZ01XRlFYdkVVUTJMU3NQcCtRVXI2VFdIZVZXMVpIcGMvVWcyNitLVWNyVGxDWDNhWndrektmT2dzK09mdkhjejJyeEtoVUdkcStsb25Rdk1jMElpVjFtQVE5QVVTQ2hiWm9CYjhTekhvQTdUbFFvMjhXUEtpQ1JXRVlPUm42QUtqOWhaUFNRdUxzRTdlalFDSU03NzZWcHFqOUFnRXFNeGEwRXFQZ21JMndINzdCckpUMm9KMEdlVzlYdUFPVlhoVlZLU3FMOHBSUkE1VlBIQzFCKzhkelBFbFVxblFFcVN2WVMwNHFRMkcwVzhBQVVIQVVuUm95QjcwRVM3amdSbnY4MlpadnBLWTlNclV6S2ErY2ZXTlNkUzUwczJiVXc2Y0lPT1ovK01DUnhrSW0yZmpvdmlTSGtHTmZLTWNYcjVrRzFtWmNNa2l2bzdkMkRvaWxQV3BJREZuaFMvd0pJd3NsdThKUXhCMnNsQWVvQ0twTExra3RWUjJhR0IrVlh4WmpCMHhTWVBPRmM1MU9uRVhlSGxBaS9lTzVuTmZiUEZYR1pIOU42b1p4b1lyMUVWUXIvZDZNRlBBQVZmM1NOWHVoNWRNVWRoOVlYTDZ0Mm85c1I0WmdEYnRvZ1lGSFhTZWZVU0R3QmNvcTZKTitNN3FwUkV3dVlkZXdHUXZJQ0ZMd3VkMVNucEZINXRNMEZaeFdGNngyZy9KSWNzTGppTW0xOSs0NVMvQ2JnSFhZdFkybFNyYXA4aU55cU9qSXpBTXF2aWpHRHB5bkdNREdpYVhORlhxM1BjaXZtUjdPa2tWODg5ek5VY1hzaGZxQ1RzcTdYVW9xcjAwc2NNU0c1eXl6Z0E2aXFPeFRtVkxBajBTenVPRkhKZ0ErR0FFV2ZEcVlkSS9UVGVxSStMcGM4dmtXYXlwOXpEMlJSQ1NhWUREVVFraGVnY0xQMktXUkVrVTJtelJVTk05V20zZ0hLTDhrQmk1WHorbE1Cc0p3OXZNT3U1ZjRxVVVVTjBkeXFPakl6QU1xdmlsSEsweFRNZlJNM21YenF6S1Fmbk9MUm05Y1MzTS9tVXdDbGZteXZwVmhuN2lWOEhjNjcwQUkrZ0dyd3RJbmFnM0Z4SWQwdTdqZzBzYXVyWWtwT1lUZTM5Rm9takhCTm95alYvNE51V05ndHlFd1hyamRGQzRvbEpwaFA2VHdJeVF0UXNUV0hocVZOMEJ5M2JpL0JXUzE4N2gyZy9KSWNzQ2pQUnArOVNwejQ2S3dWaDVSMzJPR0hXTFpVVVBFTXJuS3I2c2owczQvOHFoaUpucVpReE1tVXkwUStkWmJzcjJhcis4VnpQMFBqSDdlMDVPTlQ2NzJXU3ZjU3AySkk3allMK0FCcWh1TksxQmhjVEtVYnhSMkhBdXAxWFR4UC9XN0U5VDEwQVVZNDArZ2NPaDJ4NzhzNXVaMlNZM1k0WUd4UUQwVy9uZFExSU9RWUZqMjA2YkpMRElyY2p5YlJaUjFsRjZIaDZ1bHBaTzhBNVpka3dXSXM0WUZvaGJvREZDM1NtQ2JxdktwYW1kNVJEYWp6cTZJMXdpbHROSEtxVmkwQnBYS3BBOC9yY3J4YXBuanVaL2hGblVnb2dXVmJjdkJZS3QxTGtyTEM5UzZ5Z0ErZzVseE1Xb25kdUxsbDNIR28rbm1kQ1hkR3RKZFNYUy9yS2Q2WWNYNllhYmZ6T0UvblFGaVcvbExKS2pjaEFhcDFrcGgwQTZnR2h6QXlKTlljYjB4QzlLUWs3QU9ndkpJc1dJeDZscGhCbEdmWUpaWVowSTFCNnBSWFZTc3pnMzJHS2xLSS9KZHVDcUhrc2lXZ1ZDNTFFRzlQdFR0RFBQY3pSTitkMEFHUVVjT3B4MUxwWGhKWHNjUFZ5TTkwS0F4RjBnTEY1Mnl2SVh3QWhjNDhhYlJBbDFzMEZ5YkJIWWVlN1RSMUxnV0VubHVWQ0dIb1pBTFlVWS9ueUtzRkgyTVBuY2thdDYvNFJnMktrdEtkbEpXYjZ3R2dsdmoxWDhsNjdJK01CSjFZY3cwQVVicUpmUUNVVjVJRml5dXRUK2pxNEJsMkNZQ0MzZFdkSUsrcVZtWUdRR1dvWXRYeU5LVWFBL0tIWitVM3BpZHRsUXpMMGM4R1dqNitTdWtNOGR6UEFNaU9oMmRhNzRQeVZDOWhPZDNQTmZ2dHRPN0UrNVdpY214YlcrNERLRHl3VVlzdlNaTks4bEd5Vkk4N0RsV2Zram40MThLRkFZeG94Tnp5TWdCcXlRYU5tRVBuODdpRG16TWsxdmdSU2pnc2w4K0R3Z1RSaVdqd3AxaXNjSXhtYXdCNllMWW95L29BS0s4a0N4WkhyYm1zOUF3RWdYWFBHeUt3ZUZKZTVGWFZ5c3hnbjZHS2tVZ0xvWkpHQXpwZXNBU1Z0dHpWTG9mbEZtSjNMUG45blF6eDNNL29SNWcxb2t6ci9RQTFhUWhsTHpGWDNSSkhreFBXYmhYMlpmbWR6bHNjMjJBQUgwREJkYmZQZEcyM0hML05mdXVPT3c1QmhPbWpGSk93RlVmTmxob1RzZjVvR25YRTdmQW10ME5pWER4dFNwZklxNEh5NXI2NjBvTUhoVnU0TThkb21RWXdkN1NLWSsvU1RkTXQ2UU9ndkpJc1dGeHAzRThXTGM5Wkh0UVpRd1cwVWhkNVZiVXlNd0FxUXhVamtkelZwTkhBMU5wcG5MekJmT29zdVZOc0ZUUEtFTS85ekZuT0FpbW9yMDNoc1ZTcWw5Z21kRW1WdnRlRklCVERBc1V5cmR6YnRzTUhVSWdrcVBrRHRFQ1A0MXRpdzdtRmM4ZWhNSVQ5V1FFU3RzTWVOY2tNZ01MdHI5MVRPOGVkYllSYUZQMmd0VG5Nb2RvRFFGR294SW91TlptSE9aY3M4Tkg3WmRvQ2ZRQ1VWNUlGaTFFSDBJM3dEQVJwdWFONndUZ1VPVlcxTWpQWVo2amlhSlUyR2d4aWJoRFJVZGxuY3FtRGlKTHROQWRrdlF6eDNNOGlCRGdualM0TjAzb3ZRSms3STN6NlpWT3BhK0tRTnhEUnRkcUFDZTc2aC9mOHdkV1YxUUZ6SFNTN2x2MG00eURaWnZEeUF0U1NIZmR3N0pkVlZVQ1ZIVTZtNDVRNEdFSkU2SGoyUjU0dzdrNFdRTFdjYnFwa2RQNFBEV2FaWW9ZbVIrU3k0VVRIK0NVNTE1dzVSaGZkZ3VUMGV0MFVFZEtSZm5jd3dnZC9iVHVXaEppV2hQUk0zNDRybGVYKzl3d1d1UlhDRkJPeEpBc1c4RXJ1NTFMbjdPWFVzcjRzZVRQc3F1WlUxY3JNQUtnTVZSeXRQRVpybU42QjJiWDh2Zk9wNDhZTldrK1NqQXp4cHA4aHdHa21tRTdyUFpaSzlSTFZoR2VpcnpqSGlaZTgzbW1hVE9ydnlpZXp0L202SkpWYzNXYXB2WWdic1dPbmwycDkwbm9CQ2s1RFhmT2JNMzQ5b01xR284cjhVR1VOdWJNc213Q0tCMDVrWDNuSkFpaDBwVFpYelhNR2ZaUHBGdWdsQy9SVWhzK0RMNVMzMkpVelJBQ0JrM1NtbzJ6QkZpUHNnc29zMnUvS1JYYzhvZkxjLzRBaU9Xd29yeXFZQVBJN0FaVGpUZ0FoSnhVL255U1VIbE9sRkZvNWNmckdXMis5OXRXL3FuUG81T1hVUXU2aUprSkx6dXRrVGxVZG1YNzJHYXBvS1hUeU5BVitqYmtOVlpwRWxFK2RCNjMraGJKcWlkOFNwcDlSZ0pOYkQ3RGwxbnNzbGVvbHBKYmNiUU85eFQxK1VoYVlmMGZNajJLeWhwRW9TUlZYaHlFNnI4eUc5SG56VW0rU3pndFFpSXp6Y3NzRk15WXhLR3dmTVZoRnNIVkc2MUNvNHZOVERHMUZobzZzWlFhb05HL0dmcTVXb092eFhYUk1xYlZncGwrbDZRcGxxUStlenhra2tsdE96bXJ1RXhaMjFveGJGRlduUE1KbkRDNERySnVhQUxaaStaNHFOTnZsYkVqaWliRkhFa3FuTkdVTGxmUnhjWnByK3ptMXhGTUxKelhKZ3AyRFk2RWFoNFk2cWVySTlMTW5CT0REcXNJcXlYTzZLWVdLK1FiN1VmM1o0MXpxNEpma0c5a2gvVHFmWDd6cForUXRjK3NicHZXK3BxUjdpVlQrZDg4OW8wenR1K1lzSFE5UU92N0FmTTNlYUdPdEhzVEZhemZPNTJYeksrZEl0VlZOYnZmY3oxdC9HK2dPMnFHOTlkTDhBUFVnZHdIODJzdGFDZHd0ellWOU1ZdldGckJiTVMrVzU4MkN1anR0ZEdMQ29GYWlQV0R6d2tSV3Awc293N090TzlVOUZIZGlOU0YrNHhOeW9JNm9zZHF3c1REU2xEdkhpcDJPamhrWDZrN3ZqSHE4ekpvdFdCQjlFKzdYN1V3RkFRL0dWcERFZ1JDUEpKU3l5YWdTSCt1c3A1OVRTNXc4cUIrZ3ZORzJDWlBiWEtvbVpDN3JaamlLZWxXSnRkYlRGSFFLL1dpK3BqZkF5YWZPVjdnRmhZb091WHJGMjM0V1JZK0lqVVdwRHU2Sm5TeVY3aVhjQ0hMdytjWmIvRzFjUEl0TGNDNlVPOXg4SExwK2toRE1ONUVjMWFrQnE1cXVabUU1UjgxdElpbGF0M25ySmZvQkNvNjY2Z010TTlEazVvM1NXU3FldmEwTUc2Ny84V3RJUFdDRWFFczlmMHY4ZURSV0VlTG42R3Fzd21Pd2d3ZUZUaWMrSnV2bStvZGZUc2NKeGlyS3k0U2U0a2RRZHhUekJJeVZIeTVod3ZIdzJXY2lWL3pRMmRzajF2U2FzNnZSSnpuN0Y2VXNnTTBQVUdJMC9wVjJXVWIvUHE3UjVwOFlFdytmZllEWXJsOTc5bjVEWkJOajJpYlhuRjNzSWtucmNjTkgyckkyRU1JY0c5UXRNem0xUkx0US9YR3FORkl4L2dkZGRsZlZrWm5KSG0vREdVVXdubmlFa0FCemVJeFcwM2I2ZXpPbXVxc0Rmb1dxdUNoRnJKajdRMG84LzNxcW4wWEZpcENQWGNhcnV2VVpUVW4zRXRhZjRHNlpMNkwvazI5dUt1ZVE4V29OeGNBU2F4Q3N4bE11bGcwRFVJUlZUK1NxczYxRUt6M0E3V1lWOHdOVTlCVUZUUENycldGTFFwU2JrRWRXazRmc0wrZzM0dEZaREt6M2lzczQwWlR2VHhDdnFQRlVEeFVtc2p3bzZxZmkrMUFyMzRITk84Zkx6MXVOb29kSzNOSGdTNGdmL20vM2tyZE92TWpCbVpHNjRkLzNyS1p3dkZxY3JXK1U5d2p4Yjc5OTF5OWJBRTdvZ1BKWC91TkRmeUdFWHNaSkRWT0hSVjViQlliU1I1dWVpS3REejJMaWtrenBNdFYrVzVtSjZReDRsWUYvbFpmZzFNSzZzcVBpWHk4Vy91K0tORGhWVjBkWFZSMloyWXFtVldIKzloeHZDdVdQVjhUNmF6NzErUzg2M2toWGRhamU0Yks0OUxlZmVxaG00Z05wOGZGK0pxczgrdS92K3JXSzdHZGdrZEVVVHk4aGdUam9KMXhVU2Z4SFNNMjlPYzA3UllabVFJa2FCSi9NejJ2ZUFQS0ZJR0FBQUNBQVNVUkJWQlQ1Zk5zSUJubFZ2TUpCaGJ4MStxWExBS2pDZ25qZVlqUlNoVk5ranRIcWkrYW1jRFV1anArNDhkYlRwOG9Tb09RMnI1YytBdmRDM1hYcDdmeWZQaGU3eDA5a0FoUmNIMFFaM3ZjLzhtSFVHT3lDelJKUG9NN3RyTlhYSVE1M0dXSnd1SHBkSGFlWjllT25iNzMxOVBFeUFSUnBlc3VwNHdSUW5NMmVQTEFIaDdxUG8xcnFVT1dFdHZJNEtvNGptbjNMNmVObWV1YldHREdTQUNzc2ljTXNNVW15bE5nc28vNlZZdjJ2aWMxYjd2cldLNkFNOWNWTVRxMG5VZnBMVXVrYjdEQ2oybEUzVlIyWm1ldzlxa2plOFgreHBzaWl3MVdwMGtzZHVtN3FTTkxSaXF3bjNWaGtlTVFuK2htOFhWWGxzbTU5UmxOOHZVUXBkd1h1WUk2YU0zWWVUa0YwbnBNN0ZJTktsdERVQy9tWnJSbUF3cXpBQmpiek05aHF5c1BiT01mTEFLaG9IRVk5SmNUejRtMmRtSXBmeTZ2UGtCWHhZNitxTWtJb0JIdWNNVFNSRFZBU29XUUYrcmZlOUxDM1dmSTk5YnMvTEdLUGlOLzhCemR2L0cremxpaC82ck1QbEsvNzB3NDFVWDdpbW5aK2Z0bVVXWklLRmZiUFVQZXRGZGRkeldMMnYyNWVmNzZjV3NjSU5xOXFYbFhTVFNtOCsrYjFsOFdudmJuVUtYNFo5ZjVLTnlPZmVLcmlhWDNNRkpHM2wwaVNKUnVEcE90RDZIRzZ6NUozeFU4MTR0d0djbFdEcEtuOG5DeEFrUWVWMkJNd1A1c3RwS3hzbjFKWkFCVVYwZTl1K3MrSlJzNGRTMlRJeS9GN1Q0bnJYbWxLeGw5UjJmaitSWFBaYVlvSG9ydXIrQkg0OE0yZUhFWjdMWGtvRm1CQWI5ekNRZExGZGtOV1pWdkV6OGVmd2xKSXFzbG1hWm01SnVjTThMd0VTZlg4L0ZvR09Ha2REWHY4K2V0dlBlVU1waVRiZEdRQ2xGZCs2NHczdTB0bUp3OEt6dlcvcStCblVBYy9ZK25DY0s4VXI4UWpFN1VoZHNZaHE3SXQ0aGZzTWhQcVFSVER1c0JkcWJTRml3em8rVkl2UzRkYUJxRG9VL0pOVm5FSG5RK0t5ZTNTcGplQW1sbnVSNi9PQUFXT2QzM3pkZkw0em13LzdIZHRIYXppV1hXVnY0Slh2N3FaMjVNZXNpcmJJNzRzWXVPS0hnR3p5ejYybFNFb1BGbStkcnFIMzlFQnFMSGIvckNIaXR0R09xb2VxRzZIdlBpajEyNFNhKzF1Rkw3eXVaNGNYQitIdlprM0Vvdlp5a0R4c0JvNlpGVzJSVHpObDQ0NUJxYW5oRHgvT3JDTllWOUhCWC9TQVNnL3dkQnpDNG1ldTRVSzlRWlE1YjQwV1JLaTNWZkZQVjdwU01KamdqYzdyQllQV1pWdEVaK2NMTkFVVHoySWpxSzUrR1I3V0QrRGtydnpBU3BhMkxZZ1ZFOEFOZFpyOFA3dGNzNjJDd3crbEI1NU5CR1p3SWdaaWg0UU9tUlZ0a1U4TFlOeXA5VFU5Um1nVnJaeFpVL1gzM2dYakplMVhwNUtkbTF3SndKNmtEbmRpY0F0dTVJOVlqZXpRL3FONGlJaDFOcndCbDRINVlaZk5KcDRoRHc2dkVWNVExWmxXOFJqR1ZUc0JrQ0F4VXZWS2x1NFRMUG5qcllMQUdwQzBLcTg3VGhvS1poN1cra284NDRMSFl0VGhTVTE2VjlKRE1RVTNUN05RQkJrMFczNm9hMk4xTHFpa3VraHE3SXQ0cGRpKzVyTFRYbDRtSTN0cUI2NkN3RHFRR3lCVExJM0RmSTZlVnZweUx0MnZtTnhzcENpa3JTeXAyUTg2U1RGUHIrdXhwOGhyL0Y0R1lKWmhxektkb2pISTN1ZTBVa0RBN0E0OG5UbHRvMjNQRC90TGdDb3c5dm03TS8xOExKUFVlK29rY2ZJUkVPUFNaN0d1V3lYbStTdHVqL29XdVlwRXJVWEw0ZWRHVnE3aDZ6S2RvaGZjRGF2SWpzRHNQaVZ6Z216M21Cb1A0QWplQmNBRkh5UFZVZmpMVXppVjNvaUwvdERQWWFnYUtFSlBDaWNsdk9LMkY5MGlJbzdsdmxLNHFIZXR0cGl5S3BzaC9pS3N5NlRiRnRGOTlRMlh0dFJ0OUJkQUZCUnhlMjVXOWxUUy9IVnRSMUYxWTUxTEU0WGxtVU02c0NPbXVDbnRSeGl6cnk0UE12aThWQ3B5ZWtobkllc3l0YUx4MkxRMkRJb0NrRHd2Ym14YlErbDh2eXlPUURxZjkzeWtzVThyTGFNWmlGbXl5MFRJM2RDUFptVC9lRWVaM2kwOHdrOXhWc3h1NFRsRkxSL3lJcllUMWgzTkx3cnpJK1VodEwrSWF1eTllTGhwTVh1K3ZUOG1ydCtOWE9WUWZGcjc3bnY2bFBUK0VsKytkVDY4ejhRLzJrSzc3NWwvU2FibDBGYitOb2I3dnZncWFhcytybHZmZW0yVzJnSHM1R1hsMDg4ZXpYT2J1emVtemV1UVo0QnFMZC84M2ZQWFhXREpTcis1aW54MCsvQzlXOUJkNzFCSU40eXgwdnZobFZIQVc5OW9HSXBvK2h6My96U3VhdE9TUGJGci8wYWRHUnpSUFIyN1kydndTYUJaNnp3ZUdwK20zeE9XZ3RTajR2T3ZGcWplRkpQeHlqdDJmTHJabGZZbnVydUQySnNhTFB4dnNVb2VzY1hoTGgrZHFodEhySXFXeTZlQUtudFdIZ08xN0M4UExLWDJzeUFTcGIrdVZqSGhPQW5IQWJZMzBlSWl2TzdaZERTY3lqdEhSTkl5clVOMkdib09LSy8weTY3VDRML0tiRlJ0d0NGRFBjdHZyRVNYV01EakRlSjF4UXF2Q2J4NjNJRG9vMWx5YXFqZ04rR1JHd1o4bnRhcUtKVjIwMnRTYzZUdWdSN2M3M3MzRlhpT1NQWmJsSnJtNWJldzNpNU44UjZMZitjdWhrNVRsOFg2OWl6WlRrSDVYNGxHZnQ1ZEkxMTZoNGZIYllKaHF6S1Zvcy9DQnU3SnE3WkYxM3dOR2ZWTFhMU0REcWZXSWVuOUV1eFdmaDRSYngwTm5ySGduazJtRUhyQWFoaTlmcFYyaGpWZllYNGJRSzdFVWJqQ3hkblc2eE9BcUN3RS8wL0ZyNHF4TitXZjRIZVA1NlZhdjRaZlJpb2NJL2VqWTBCeWlmZ0crTFN1NkxDUDV2eG1BbFFJMnJycEx2TEZUSGxtQ0tXbklnOTM0a1ZEZlJpeGE1Vkd5aGZadmFacThyUEo1ODBISmtXZU9qZVUrWDFHMS9WemlUWXZvSWhxN0sxNHVmaVd5dlI4S3hyMDJJLzlDd2pmK1pjRllUVFJXQUNqcXE3VW0xQnZKanlzTGVqUEVkUkJ1M29mU1d3YUJKdDhUNXM3SWlwL0lPMEJ5MXRTSFdHY3VXQnZkeC9oaExGNm5OYkRGQmZ1ZzNVQnNRK0x0WUpSbEdLV0FCVVhpUnlBTlVmMGJtbUFnUWRCQnpWR1BZYnZKOXo4VDVpci95VHo1eWxaazRTcHlocVhKS3M4WHBCTmtBZHRIcXBTbHZ6bndLSFUxdkRPbkFORnRoUkZwaXhNWEhTYTgyNU5SL29OSTFBZEV4TTM2SGlnM01NSFdEd0poNml3SWcyY2NTUlFRc01NdzlBUGdHNWhmSTBVV1AwUFUxbmVhendNOXdqNi9OV0NqYVFaWURDNTBuazl5bmc3azNSbzNFMXhWdlJnWDVNWUtjVm93d0IyQkc3cVFqbTdab0tiRExQRTZoQ2lRSHFzQW5OTFdTRHc5SHRlVjBZR0dubTRVcjc4RDlZWUc5YW9HWTNWMEVENFlIUUJ2YnE2THpQVFF0anY2cG9NVjVPNmpyWWk3K3Brek4ydXVPbnhidkloaGlMYmg0N3BIZDVXVER3UU4rOFpYWlExTXc0Z1dHWHRSUk1VZXN5aVprZXp2L1BNbDNZYWxWZTVac2g0T09HRVh6SE90WEZBYkJqZ0lxV0dLRG1ETjRlekFZb0NGWXN0dlkvc0xySHRVMWJxMC9nSGl5d1ZSYW91TXVnRUQ5eXBsY1Q3c3d0Slg5Q2lOZnBKZWdZMEUvcThvTjJhQVBzMmpyWFQwdWZ1bTVxQ253MjlUSGVWbTNOdWdmTzYyQUhISURDSW1jR3FCWDJXVnBXblBOUnhKWlp6T01YVURIUUdqV3NDK1VBRkZTZmxEbzJEUFFjemdZb1BGMVQ4MEJ1VnZmejIvOGw2L2gyVm1XQXJUVmNGbEhJRHhiWUF4YUlSVE5vLzNjWjhWRU5XeEt4ZDJBU3JjWEl2VWY3VFdEQ2xBc0dxcUxJZnVmV1R4dkIrMmt5Vi9nRTZ0RStiZkxDRDVBYzVKTkxmMWFaMmdUU0lWcC8xZ0ZvWjl3NGdKR21CS3pWVmRJckFMNmZBWlNEd2l3WWNnQUtiQ2NsQS9OOEVGKzluVklzMC8vaGhyWFR1WjF5NkF1YVdjZHlSc1VIRTY5UFpwQ0Y3R0NCWFc4QkNvcmYvbC9wK0p6OGdzNFBPaTFhNnppUHdNaXRUR3RxZ3hJSVBCMHpIT2FOOStLbGxlSHdKbE9YeFFhREN1RHNqTXFlY3hBTW15MlpLUjdDOHRxRGdrQTkyUUhXc0J1SE1EdGpGZHFuazE0Qjh4emlnanl3bXRMYU9BQUZFSjJrM0lKcFRCU1ZwaWpIZDhDM3FmdnlzL09Bd1ptSE5XV3NQbjBaTEtNb1JoY3VnZ1YydlFVUU5IR09qZHZkQmpsaFl6ZGJwd0U2SmxCVDVuRStaNExTb0FMUVRDdGlMMjBTb0JoSmFPYW54MS9Od1NSTXdUd0FCUTlKNHhwbWxPekd6UmdYRE40T1I5d3hxalZVV1FId3Z4Z1ZvYWk5QUpncHhTUHk4aVlwRGVqaHJLZ3haWktKQk5iaG4wOWtkYnY4a0dQL2VIS2o3YThMQjRwWGUva0pRbTZ3d0Y2eEFNWWZIK3MzdlhJMjFxd0dqKzFZTGw4QVJ2aVZHRXptOUlocE9NT1luc2RyU1BEU3BnQ0toelowbXBKU01OeWRrYmppQXlqUWZrOXBoUEFQeDZXcURtV0pwNEFBcUpRQWdOb0ZiazhFRjQxaHlROVF5MHc2UDhXcDFObDErVktGZzhrZ3A3YzVHRmFCUzdEQURyZkFISHA3bG9vMU0yZnlVUUIwTkRSUXRFa05iWGdrRHFJQU12VDB5MGNMbnBpS05aazE4S090MHdBZEJXeEFPSU9COGh2MHEweHRwbmdUeGtQQ0RFM0x4cXpKZm9tMHdiaytBV2o5RkxPVUF1cnF5Z05RcnJPMTFyU1ZFcWtZdzdIcXM5eml3NmNZSWQzY250TTFZOWFlcTRZS3dRSzd6QUl6SGVLdEN4MC9TQWpRK1M0M2xnRUtJT0Y4aVJpeklnMFpQbHJVVFFEVXJHWm5BQXJvWXpDd0I0REN0UFVpYTRZSGVocUFBVkFwQWZNbTJrWDBMWU11SG9EQ2cwTWhWNldDY0p3WkdTa21ZVmhRenBMeDZXVDVpdHNhVTZQWHhIOEgvSzcyV2luUUJ3dnNUZ3ZnZHN5Um0xUUR1Z0xVQmE3Q0FJV0lrUGFacUFST2g4WUVBRlNLRmdRSmdHSnVCcURXSEF6TUFDamZGQS9TTEV5Q2h4ck9BSmlVZ0ZJc3BqMW54UGtBcW9IVzRCMmVMZ2M3ZjVLczVnQWxNc3F1Y2Jyd3lTeW1vS0ZjSko5SkVRcUNCZmFPQlNwbWlwUnVVOG02U09sQ2lqUlBjallEMUVRTW9CQjExbEZ5SHkzcXhnSEtUTXNNUU5VY1hNc0FxRmlRWE04SGwxelFiZkhVc1d6bmZVWUFGS3h6RzJSUVg0Zk1mUUExQjJLeDhWR0ZkclpTSWxXMlJzSFR2amdpMmNlTWlVbzlYT0xWSC9GelBkQUgwbUNCM1d3QmNuS01iNU5zU0RXN0NLUUFuWk5jbzZJSFA5d1Y1NmtZellxYWtzUkhpNEk0UUhHRTJqdzRRMmpMaXNnQUtFU010UWNJMStKcHBjKzhxOFVjZzZRSGRPZ1IvN1NxUS8raHBRNnplMmhwRllJOGZyWWpSTVVBYW8yWFN5Z1pOVmVZRmR0VGFpS3hkVVJQbFFOeHNNQXVzd0E5RVRxV3BYUHZBQVZvY0lKR0JEQlRrbm1mQUFXQVUvVWxreFdlck9IS0JNbmhwZWw0azNHTHNOT2EySGdHSDFWMmtqeWdRNWpUbHJ6bFAzRFFNVE1QclFSSWlWQWIwN1pLS2xWeFFiMzRxN0h5OGRmSEx2dTZtQlByaTMxVkRKV0NCWGFoQlNpaXNaeWxkKzhBMVVnQjFFbkp2RStBZ25JT2V2b0JDcmxLL3lVRE50RENQWFJJMlFNNldHV1FBQ2p0eFhsb3NabGVXWE85Tkp0bE1Zb3pUV1lYRHFBRWxwUmJQZ3lBVldBUkxMRGpMUUNud2E1K1RHcmJOUWFsMEFmVmVJcFhNOU1zeWF2Qzg4ZitBSXAySCs0S1VHakJzaFJXNC9rWkxUblhrejFab1A5NVFJZmdlZFhTa0RIVWxZY1dCZGhEUVIxbTEwNWJsMU5sZDFMS21RTThZL2NGZCtuRkFEa0hWc0VDTzg4Q2N4aHhtVnAxZllxWEFxZ0VORlMyQWFEaTI2M0l0aVMwME8zemdBN1dXZlVDVU5IZEpWU2d3MEcxaFBXMkdxQmtLT3pGQ2FIaE1saGdqMXBneG9Sd1BBM3NIYUJxOFNsZW1SLzA5ZWRCMFZQQXJoNFU3Vnd3QytWbmhKbDVOWHJ4b05xMjRkQlNQMG4wZ0praSsvU0hvVk1zZEcrcnkxUXNhcFlvRzh3bCtYSExnMkVWdUFRTDdIQUwxTXhETUkraVhWZVNwenlvRmZmNUdiM2NwaWM4V3dsUTVRVjhZYVB3ZGZzaUN3WEozVkM5YnBrSGRPalRBOU8yNFJNSXJxc3JEeTJUdlJrbTZ6REppa0VxMXhuc2VRYXhmSUxrY0FRTDdIa0xWTHpPaG01Mnd6Zk9qVWw4b0RPZkFpamxBZmxvd1dnQXl3eWkwU2ZHU29BTUlmN0VhSVlSN0N3WDVXd1A2TkJUdkdrdWwrdWc5Qk5CRDYwbHV3ZTE3RlU4aFdVYnpYaE8xNnV4ck8yZy9pVmpQNmhpUllnWGRHVWJDSUlGZHI4Rk9pNkR3cXpKWGRTVWJLMFBkRnB4YU1CSVBpT3IrV2hSMEEyZ0ZuaUtLSm1zT0xFZnU4emdpdTlHeFM5VTF1Vm5wN1NLUzE2MzBBTTZlQmNuc1ZCVHIwRDMwQmF1MTl6cHBXSzNsc21tUk8rN0dmU3hIeFIySkE0dnU4VE1IaTcycUFVNkxvUEN1MmtlUjhSWXdnYzZ5Tk9ydVltTW5zSzFKYjJQRmdYZEFBcXUwQVZaWC83ekExUnIwbExvRko3RzZRV1hicEVIZEdnbDZYbExBMkRUVTBOZUdZOHlxRDVKSkdQV2EwSnNYZUV1NWNjUExQMnM2NXp4WjE2M2JBc0xYenora2xsN2FWTjk3QWVGVldCcUgzYkxKYVNDQmZhaUJUb3VnNHJtWExSSk5kOEhPdUJuWDlPTkFIODY2T3lqQmNOdUFEVVhtNEQ2QVdybFpFb3pMRzh5cTlKdG9RK2dhckdRMFl4eDJCeUFtdENaNDg2S3FiSWJ1N2NTa0VLVDJ5cWpVTHBVM1ZnMGhTdnJWMmZBL1ljQTQvNWpRN015VERnQnU1bk5Qemt2bklNRjlwNEZhT1hQYW1hek91OUo3Z09kMkVZbjlBVUc3Y240YUNHMkcwQ2gvQ21yblIrZ2FoY3NoVTZSNXpacmM3K3EwajZBV2pPUVJPUU5FMENxV29SYk1nQjF4ckJzWkM1MnNudVMzM2taelp2aUtnZlcyMkRmNXN0Tm5tbGFlSEtUUEhUMTRwZHZ1bjh3bkFLWFlJR0JXMkFPUXptYjZVRis4OE5MNGdXZHFnc053SmNuVlZVdmJYZUFBdDQ1Y3pYZ3h5cHJZbU5RQzFvRWw5QjV3VTYwY0tVL1BlTURLR2hvdG95aDkyZDRnL0tTQmFoNUExQ1R4Rm9lTXhaNU9FdWY0VUxxVk9rOHZpMWpZbmkwTWRTU21pc21hdlIxMllvWnBpOFdxdElZMnV6T2NqZkJLbFFORmhpNEJXWmlVN0lrK3dNOFEwc1d5R3N2Nkt5NWEzU1dUS3pHUzlzZG9BZ3lsUHRERW10ZWdLbzVFTVo2UXJCMU1EaDQ1QU1vSUtCMTBlQjQ4UzR0RGtBdEdJQ3lxOU9YUkpORkpjN21VNEtITWNrOFlLYklSMm5pTzhkd25halR4MlZpZlVRZkhIU1ZodmpCNHJ3VE51eWZVODZhZC8zRGUvN2c2b3E1MGFScS9iOFBsTmQvK3E4cCszL2V2UDZ6OXNkUEVZYU0vV0NCaGp0QVV3M0dNT2pRUTd5Z2c5MVBKZzBmY05mMXZiUTVBS3JsNGwzWkMxQXI3a0lCTFJwK2pJNTJJK09BUmpBZlFHRkRGTFBKQzgxSTJaMXEyR3hoQUlyUmkzYTJXemFOakNldVlJdzdDTWZPWEVScnRDeGd5VkVxWHF2M3E0b1FQOXA3clZTTm80VFBSZXVZcGdnR25sR0NQWjNmTWNGLy9PY1JYYXNJOFlOUjlCZENuRElBbnlBTGwvdkZBdWdMMWk5SU5ScFA0Yk52ZGZSNDZ5UlhxZkNBUm5Ua2NjNkVSOEpUSEM5dERvQUNaa3d5TzZSdEVNZE84WmJFRTR0TVlzNFZaM0xhMG5OQUwwRGQ0VXdHbCt5aXFCa3pVeHRkMTA4UzRXeHB0S1ZWNjJtUlN2WWNOM24rR0NHU3RrV2h2SXJpbWNGNVVQUUI2RUg0UFEzNU9ISUZ1bTdYVWNLdm1ObXR4cXZpSWphQUdQc0xjZVliNG1JYkZtdHVsMTVCems2MFFPZGxVTFFTdko2dDlvUURIbll6dUphSjQxQUkvTHl1N3FjbGpETmpBN2RPbG9Yc1NaMHVzVWRDNDlzQ0NOWUg4Tk5DU0ZrL2ZmcldXMi82eVBzV21VR0U3NTZ3NkVKWnA3d0NnTUVtaGxXMVkzN09vTkVkTDdFQTFXVCtDM3BYRnI2MjV4YXpxMHhUMEYzelBpS2R1SnE3WnNKVzZTdUZWbHU4VEhJWU8yNHRFUzhicWY2VW16R3ViRDVoVE9BV1JzVVAzWkRGSjBiWDA4V3ZuQ3REOVZWZEo2NVBBYi8yTEpXTVZTOEpPS214Q1hoUFVuWUo4V3MzenU4U1RZZWtKb1V5VG5hUVhlcDBCOE1ndnNCMTdYREJjM2JtMkxBUmJqOHRmWmRxU3JNZ3JHUnV5T2E1MXAwR2xJb0NQZHY4bm1ibkp2b2NsRG0ranptZ2E3UHpka2lEU1lhQUdSTU9oNGZXNVBwWTZUU3QwZ3NQYXdnRFMvWU54N0xuYXZNYVdndUV0bVkxd2hVU0FTcW1zU3ltL3pNdFlEUEdTTEpaWStXVEJSVEc0MStIeWc0cCtEL0tEWXZUdHpxNjEzSGFIcTVnU0FOUWNYMit3dXRQVjBDQ3VlZEI1NTdTZzRCZFE0cEloR2M1eks1UmZ4c1VuVUZINkJUS2FCaFB4cU5NdzhhdkNPak9hSkpIaEY3OWcwRnVobEFHTFRyaTkzUTFtc0F0NnpTeU9kNkQzVVgwNkhua1VURGhmVTVJWUZ0VEk5c2NaclgzVjFoNG9VTGhIeHdaQXJDRjdnc1ZBVjdwVXduOEIrcE55WXNySDBVdnVqaUxOSTJyYVprWDNXa2JwakxzL3dVTmNzVVh5UnE2d21FNkF5R05QV3lGZmxObDYyVW1XZnk2VVRSWlFtMndqWXd3VVpRVC9GSHA0Q1dKbzhvV2paK0dBYWk0UGpDNitpbm9Ya0wybjhNcHBkVWV5bGhEK3diWUpmYVFaYWdwYjczdmowc3drQkRYZnVUOU5BQjl4eHJQVVZLRkQ1OTlKdFg5b2JPM1I4V3p0MkcwaVBWcnpxNFNXYkZDTno4TXp5bzdNUm0wbjFRc2J2aElPeG96TEJZam5mMURaMytSdU5DMzllUnZlRVNjQVc2SmYvWHFhU1B3ajE4aktRaXN6UEZpbVFVMFFEUkRxck1pdHpyb0lPRGpHaGovS1RhczV4VkVGaGFtQUZEaTBxdnZKNEJhVUlON3JPSWYwQ1M2TE9wYUE2bTZTU05oMTNDNnVmMm1HeGJiRXl6dXhxOHhuY2pUbDlRVzk1NjlvSHpnY2UrTUZYaGhrTVRQcnMvY2VjTTJyczhkSEIwZzk1Q2NySWs5N2tIVjBNeVRmUnB4NzFjajYvQlJ6Mmp1QkdOTXFueUdxMzVQdWhicWFscVNIUzZMUi8vOVhiOVdFWmRuVmJVTTJqVm1zVXhqVng5dEN2K3FROC9SdmlIVzc0K2loOFdQMHlZRk9JNVpnUklJQys5VjVQcS9SQ1hJaFJhWC92WlREOVdVWjlkSndEMUN2UElmSDhKREkvZGJLVUM5bjVpTml1KzlpTVZNZER3R3FVK05sNThIOWcrVmpLdW4ydWY4eDZEV2pVYm1uSjNpRWdrWU9aU2JUY0pNN0dYR1dCVi9rOVNkanVXWkN6eGpqU21oTjY4cXVxQmxpS1hOTWhnWm9uNFNVRjMvU25GOVN1ck9wcHhWd2t6Y25GeC9yeDlaeVRxSGVPYWZMQmpHZFFtL3hvVmhDTjRWTWxmRThST0lMZDl5K25oWk9oaytwWS9HaDVoRE1yTitISlZSbHdEcStJa2JiNzNsMUhFZUZxTVZHQjRyQ1JjMWZRYnRHckdBZUF6M0VjTUNBTVdjdVNzQk9qYks0dnBaQjZCSTRPbFRaUWxRTmZFOEVsUjR5K2ZmV1lYVWs2eWsxdUlINUhVM0FhVHZuM0JOZWY0ejNMMVBpNDI2QWFneGVITFlpdWxFV1lqYlk1VHV4YWp6OURCS2ZEbSs4N0pYbDB1ZTlGemNGMUpWUnM1ZVJTM0pCQ2dDVzhkYkFweE9VY1dDRnpscFBYN20wMG9scjcvL0ZxQmkra0RlcEdZSUc4dmZkc0VFRHZxVGxLNTFrSHRWdW1qN2Myb3c4TlQyaTkxREV2VlRubDViVlB6eXpldlBWL092WHF2NjZEOTdkZm5FSDZMZ3oyKzg5djIvOCszWk9NbWR4bEhEUVBzdDk1WkxXcnpzcitMVS9xdlBQbEErY1UwN1VUYnl3VlByTDV1RzQzUGlwbGYvdCs4c1JuSTNnN3MvTEU2ODVQVUpTdWZ5QUVmTUtLOXFCcHlrbUdNSHdhSHZQMG1QOFZLMWFjQ3Yzdytjbms0VnlRekNIQ2NnamxuckZPVVh6Zk5UU2NYL3dNZEJNODdkL0xsbFBLaVlQdkNYem1qbWY4L2hlYnIxRFBTNFlpY0IxQkoranZwQW03ZnZtSlZOS0hxbk5yMGFDelBXM0NuV0VGU2VNNDhmYWYxalREVXNrM2g2Z0JwaE9LZmRteXRQM1BpcVZWcCtQNTBoYWQ1NVVvbHBzQVlvZnd3cVFuVHVoUmw4TnBYZE1nQUZKMU0vVkFCRExDNXBhNzZJa2wvWWxJak15aE03Q2FCZy8reG9abVlUUW9GamdZYnRQMDd1RGtxT3hvSytOQityRDFPN0ZlTUV5TWVHTVFkQVI2UUhwRjVzMldxY1p3ZUFHcnVOWEZFK0VHZzdTZWtqM21oV0ZIM2grNWx5b0djSG9GeDlKaXppWXU2NVJRQzF0Sk1BS25yNDJ1bUJXbmIvTVp2YnFvNHlLRlBPSmR3U3MvUm9VQUo2NDFQaDhDK3FYV0hXa2lvZWcxV05OZ090KzVYckFGRHhDZ0NvU2NxNTRudngvQzIrY2dES2xiUms1NnlZZTA2NlJZTkx6KzhvZ0JwY3UvWXJwNk9aai9GMmlFVm1FajI1bHJqZVhqV0xidEJtald3M1lpWkptUEV0RDFDYlFRQVVlRWhIWlcyeUw4WEc3ejBGbEtSanZka0xnNWFkNHJuVmtNMlhlSUE0eWVuQm5oY0NRQTNXb0VQbUZodHhROWJGSzc1aDM1V1I1Zk5EZGZtdUZOK3pXaTdRSUtOM2h0VUJORmpsOUFET0JGRExmajY1UFNqZ2dGeXhYNjM3R1hYTUxjajFETkNDRHFmWkhTdkp3cGJmRXNqbXVsc0hVT1VBVUd6a3ZYR3VEWFJVRGQ0bXZIS2JPYzhNRmFEbUhMaEVvUGNNOWowNHlab2hxczNKUVp3SEFWQ1lTVkhjZnNUL0VLK3psc1VGQWlZK09yMk9rT0xUR2g1QWplLzBHVUhLV0NHanN3WGNJZGVaY2ppbEs0bUZKQ3QySWRRUUZHbzRjQTR2QUI3VFFwM1ZTSWFrT0wvUDh5QUFDck5PY2lqNkNVRVZhc0NtRzE3OU82K1R4M2RtZTJuRkVBSHFRQUNvWG42cFhVQjdKQkdFM21rcUoxL0dxVHFQMGJaZDE0TDcxUGdJN1JRZzN4bFdlaXdOZEJtVS9NRHdzcitGdWFkNDJLMkNudC9WbW40K25YTG44WWJpZitoRTBLRnNpQURWQ2dEVjRZZlpsVVdWbmIxUzQ1Q0xDZklsaWNYaG1mbUlzd29xa292S0Q5aGxrZk9EaGZwQmVGQjRjeEFyTVVjeVh5VEl0aVNXY3p6YXQ2R0hDRkNWQUZEWlArcnVMRmt6cStkMnBQNVlNVk4zRkh2US80S2FRN0dWeVNWWGx6RmFaYkF5WmVRTmRoblVZRHlvRXNYRmxucGZQNHBYc2RYR1RhWjF2U1NHQjFDSUE0WWdlUzgvMVM2Z3ZYS3JIdmdPcU8wejdzeHBiTEJyalhwVnNScDdNNlMwSGwzcE9DY0RWbTBnSHRRS0xkNnUxSHR0WjNTSFdHLzNYTWxVR0I1QUliQy9Fd0JxL0QvZGVMdXhSa2hzMGdLVmpHWEdtMlE3cU9vWXFIWVhncFg0aEc5UU1uTHlPUnpmVyt0T2NaUDRONmJxZ0pkQjllVkJ2ZjJidjN2dXFodU1TclFmbERqUFc3WTcyVEw1dVcrKzU5elZwK3JKYkhsZEVjL3k1bmZPSEx2MzVvMXI4T0RBQUZSY0gyUnovZVF5ZzdjK1VMN3UyYWhKUitIemIvakxEOTU4RW50MnZmejRzMmRWSHY2N0pOSG52dldsMjI3NUVlU092THg4Z2l0RzBTK0piZ0JWZVBmTjZ6ZDl3RENsUk9IZFY0bnJYbVVGSWV1dEQxU01PdmtVa2h3L2ZWVjU0Nk5nZExpQ2xXT3JVZUZyYjdqdmc2ZWFza2o5aS9QTmFnVm9hUVhhamErSm9rZk9PTFgzYTNMSmVUSzFFMjN3Q1NIdVYzclJ1OExUUTFSeExqRWIvc0x4NzdQYUFFaFg3ZFhtVS8xNFVHVU0wQmlFVCtCZGw5b1VLMU5acCswdHNMMUVHem1ZTzlOUjUwTDNmQ0RHeEMzcGxQNGt4SjhTRzNVTFVJNCtWU1V1OGIrcCtIMWRiaUt4c1N5djZDVkVla1VIK3dNZkZ3UkM4b2lSQU45d3dGY2FMWU5HYkV4TGtrKy9YR2JMZnhtejJ2R1NXTWZpMHhjcG52TC9TRWxXVUp1THFmemZCa3RBek85cHFod0tTY3EvazR3dXp4YXFqN2J2RkZQMDdpR09wdWFDVTRLdnZ4VkUvcmF5ZU5tNXE4UnpScHhWTFpiTmZrdU5pQmZzN0NhL1ZvaWYrbFhjeVA0LzlDN3VORVBSdVBSVUI3Rkg3WmJySGFqeUZ3MEVvTEFsd3FOMkZscVJJd2IvMmxDakUwRFYraGtZYnhQaVh5OUc0d3NYWjF1TTFUa0JDanZmM0I4VjdoRWJFdUVaRDc1eTZmVUhtRkVVSitHaFhheGV2eHFOVkRTY3puUHpjUFlEVkxFazhBR090NWJGaTgzdmdPOEdYdnFidHp6MFJiV3Jxc3oraHJqMHJxand6MmFkYkE2RnFCN0lQamI3OWdYeDFDTUkzODNqY1VvU29KSjgvYTBBcHhIeEtGbmk3bklGTUJlT2FDVVdXZG1CQm5tWU9qcjlYYTRQVTdzck82NXc2UHlWNXQ3MTdnZWd2blFiR2NtUmhaZnh4SFBOOWIwVlhHS0xsV3NYa1ZYNC9YTjBXVGVsTmpIbXZ0QmpzenVuc0xYeXp4QkZzZnJjRnVPS284OWZuajI3SU1SSHpxb0RlbDZtVkoxcW9LVnlFbDlUOGFPUit6NEV2VTRXeXN0UlErZ1JtaUFwM3ZjQVNCNkxIcFNSZktEd0dlTHpQOCtlQmQrTFVzSXZVRWJxbUJlWFo1R0pSNVRUWEZZVGw5cVV2dHZZNmFnR3l0L1E1eWlIUW1CUXJNajlxZ24zcDlYbk5FYnZLK0dpWE45Nk5BQUFGUEZKUkVGVWlUSjVwUGo2V3dIYXhpWDZnU1RrVGNuRVB2OTN4QnB4aDFxaStDdFhIY2MrVGY5eHVPcXQ4SGRtdkdyTTlQWTZpSmVIbTlrUFFFVzA0NTRMVUFpTXVSUFBNUm94LzhWSXdTTUhMMEFkRWs4YW10eUpGWDUxK3NqNnZCWHE2dE95MlhBZXJJZ1Z2YTJteFkxSEFGQUhNSU9yOEtZSGFSSk0vQjhybEtkSlBTenBaNGNKUmtPMXJBTndmVjZXYVNoRUdqNWFVNUcvYVoyd0M5eXFuT1BzUjVoRElUeFhrTEN5SnRHOUpaRzFBRXh1U3E0WmZMMnRPR3pXSWk4RUQwcGFyL0dFTm1JNGRiREFpT2xyQ2FLUlNoTTVKZE90RXNWOVh2WUhVQmlzbDEyQlZidkZDV1ZqR3ZKaXB4aElVbmN1T1RuanplVlMveG5vMHRRbE5hRGdxazY3K21RQWxLMVpaZFRDVmpNbjU0RWxaZjB1b1ljRW5zcGpoNzZucEN5WUxYazZBMVNOYlFPZlM0SUo3VG1velRYMklhMy94emtITXkxamh4d0tWY1RqVWh1WXVJa0o5UHZseFp5OGtFa3ZYMjhyYktqellBQW9hYnRSODBQSXkvRFBhNEZXMXRQT0dlcWE2R3B0YjdWK00vc0RLSXhwUGVLVTNCVzdpeVZsWVBJMjZ5Z0V5S2c3bDV3czl6SG5YN0hUUW5nbEJxQmNmVElBeW40WHJNVThBQTB2b0czVUZ3QlVwSlNIQkl2a0g1dFpwa0w1ckZMalRVZUFBbGZKVGY1WVU3SW0wRVJuemZDWDBDcWNRL00wallDRVZWMFU0cDF0cUNOd0xkcVJSOE1lZVlOYWtzdlgyNHFHZWRoNU9BQ1UvSm1pbWFmVk9melB0a0FoYTI4QjNJVVJQRDg0NkJXa2ZRSlVKUTVRQUlYdnVtMktQeENaOHdMVWlEUEMzTHFkMG5ndCtVa3VoOWRrQWNyUnh3OVErbjFCcWd4a3Ewc200UFlpbXFvdEtkVDNrV0JvUDM1Q0VzdXZWeTJyWkVlQUFyZHBYYU5FOXhRYzgwYlRpcDRjQXJJMDJORnZxcWQ5OUJtUExnck5tVHRCMmZoejhzTi9UU21JZkZjUFgyOHJLdmIrRUFCS1dhOTR1enFILzlrV0tQeEpWcGtjbThsdFliS0ljK2YzQ1ZCbXppSUZGVER1Z0o3bUdMZklRWGtZVlhWVFpoSkh4YVJKNTAyQVU5UFF3dkZaNVF0SG41Yk5oa2ZDZUlicEZyc1d4c1dCRjNKNkVoeUtyL2dZOGZHUndEWGI0SERUaEFHSGpnQlZ0Y2loWFRJZ240NHJFcWhLUTgxekR1U0MyeFRKbHk1WEY0VUFkWFZKU202ZmdTSm8zbFM1ZnI2K1ZoVFlqMFRGMHBTcUhmNEhDL1J2Z1NwOHE4Tk92KzZmazF0eklBQjFpTmJ6T0Z3UHhhT05HTmwxcDFRbkp6Sjl4VFF0NTlRcytOQVVwZ2VBbWpHUDh5UDRFOHFWQjBDNTI3MzdTREMwRGJCaEluVk1LZElKb0FCL0JxdlJjSUpRdUd3OEhZTkV3anNBRmNNZXJzeEZkNFZLeGoxRDY1ZFJWeDRHb0RMNCtsb0JXVnc5YWt5WlpFZ0VDL1JwZ2NiNllxSG1EcWcrK2NTckRRU2dTc2Nxc2FFK1B4a1RnbkZhajJYSWl4bm4wMy9wVW04T1hCRTdMNkhQaDlId2wwZFhENnJxRUpmMFBKbnd3SENnU0xhOVloSWEydWUxaklQRzAra0VVQUFMQlgrb0JXUTZnMVBMZ2x4SitYU0lobC9RWEhGYVlKK3J1MEt3YzF0VlJPdWJLaVY5UDVYTzRPdHJCV1F0Yy8zNUtVNkZjN0JBdnhZNElDNld4UC9lYisyc2VvTUFxS01YS2NwaWcxRDZ1YndST2VFRnFKcjNNNStta2krQkNJdmptMkdJR25qcEJsQ0k3bGdYcjZGaERtUFVabElBeUY0eENRM3R0bFlGQUhWU0pUc0IxSnF3VTFmZ3hSUnFMSmk1WWZTZ01zV2N3VHBpaUliVTZVeVJiNnVDVnlGaDJqenZzREFlVkFaZlh5dGNaMnV0S2NXSGY4RUNtN0hBLzFHNTd2N04xUGZXSFFSQTFhWVE2SFdpOTFjbVZuSk44QUNNYVZDOUhMdk1jd0ZHUEZjQ09jWjFib0RDQ2dLcjFJeWUzUUFQYkNhdHE3UlhURUpEZTFhcmxnK2dhbVlpU0d1MXBhTUVWS2x6ODk3NUFVck5XOGpDVll1eHBydENZS1hiREJaVHhJb09BMUFaZkwydFFNdDRuZWs0TjFHeEMvK0RCWGFNQlFZQVVFZndFSXJZR0xSb1BSbHYzb1F6UUcySkRkWFl2QzZwTmRkUDZ3bWdFRCt5eXpmQVJ1b0tQTENaOUt6ZVhqRUpEVzFXS2g5QW9jSVpyZ0duN0drSlV6YWVyWXBLTVl2TWNiTzZLMVF4RHQyS2I0cVh3ZGZiaW9ZUTRxVUJtZmkzQ3VlZGFZRUJBTlFLZVRVWU9WUGN3dXA1VHFuelJHdzRjcGw0NGwrU3gzZTRMT05jaTRWdU1FUWx6aEJ4dHluZWtoTzZKbytsVFpXQUIyb1pBRjFFWGhJTWJUUHB5Z1ZRQ0pQWjJBNEV3RFp3elF6SVNVa1VGcmMrVlJUQlBpcGszbDJoa2hza04yWTJIbFFHWDI4cjVrQXNOajVxVEtoVkM2ZGdnWjFrZ2MwRDFHRVpSWjZ4Zy8yd0dkSzZvVjZBb2lmdXFhUExSeE1xSmdwRW5Ic0JxSG5HQUtvNHAwYzU4TUI1bHVZbHdkQTJvVElBMUNSVmx3c0RuSW9xVC84bmUwNXpqb3J6b0Y3Q0l2Q3NMSkZjWjZtbXU5MFZtakh3VjNQZ21RRXFpNiszRmFRcEhUOGJJSXAvcjNEZWVSYllQRUROeU5HSCtEVUhhKzVJRHQ2Sm1MK2diZUFGS0NmQzVETlYyWEhUZWdPb0ZUZ0x6K0NqcXZWUkRnNEw4cEo0aHpaTmFKTnRaQzcwM3ZUeldkRFZFclVuSUp1TDFabU0zclpaUUREMWNMSzdRdUIxVEZXc09Fd1pvTEw0K2x1QkJzdGpZOXFxRWxMQkFqdkxBcHNHcUhFaGwvMFEzalJWMDJwNkNKbUdZbFRWelFVbmZBQzEzdVJTL3hreUhONFlZS3RNMTIySzE1QkQwZnpEUG04NDRuamdKZkVQN1E0QWhRZDNzZVBINUF6T1dSeEJnb21vVFFsMUFLQVVnblZYQ1BoM1FWYkNWTktpT1FOVUZsOS9LMGJLV3RQWWUwbXNWRGdIQyt3RUMyd2FvRnA2ZmNFOGo1aXhaRVNZWWl6MWRGc3puWkEwcWM2aCtFNmZBTFhnckU0eS9JRUhpR0h6NFNYeEQrME9BRVdlcElGTnhYckpmVHdvc3lncTVSQUJvRlNRS29kQ0ZYVS9vTUJXa3pVM1QvR3krUHBiUVh0U3FBTW9HbzVnZ1IxcGdjMENWS0dzRndmaExxNGlMWWxsNUdpMUg2REt6cEttZktiWk13Q1ZRTEZlQUNxKzNZcTJHM3RRV1h3ekFDcTZ1NlFSeWtITGZEOUZvQW9XMkI0TGJCYWdzRmk2S1RVbDlKQ3BsVWw1N2Z6ekExVEpyanB5YURzbUlhSlBENm9SYzVhMGtMakQ0aVh4RCswT0hoVE5zaExESGMxUFRQSEkwMm5ibG1LQmc4TDJIQXBoYWRVTFVCTW51MDk5eklQeThmVzNnaFQ0OUllaFN1elJBK1dHSTFoZ3AxaGdzd0MxWmg0ck5WVGtlTXg5UHFWYTZRZW9SdUxSVmc2TFlDajFDVkFyUEFGMXBjVHh3RXZpSDlvZEFJcUM1RzFYaUhRZ0UwRnlJcHEyUkxDUGlVRTVjMDZ2UWxkY3BvMkwzNEZOaFcxOUExQlpmUDJ0VUF6ZVhJTXlMak9IYjBnR0N3emJBcHNGcUpLSkwyR2VRZEduZzJuSENBT3dubTduVXRMVFNKTWtjeXF4ZXowR3NQRlZ1Z1hKWit3cUNNczBEbEJlRXYvUU5nRFZPRys1cVJSY20yUmpNWU5MWURFWmZkcldoSDJVMFhJb3RITCs3MUFaK3dYQzFPYmdLVjRXWDM4cnVQbzlZTWZwY0E0VzJGa1cyQ1JBMGNTdXJscEV5U204ZUpaZXk0UUJxR2tVcGZwLzBJbnl1dmtkMGd0bUpSSVJyZlFBVUV2dVFrMldFTWNETDRsL2FIY0FLTExDTWd0UVo0b014WE1nMkxVSTdLUFdzT2RRcUR3YmZmWXFjWUkrTzJVUEJxZ3N2cjVXRks0MzlXSFd1cmtJaVdDQm5XU0JUUUlVTFEyczYvYk1Fd2lNdUs2QkxzQUFaQnFkUTZmWUI5NmQvQTdKR1g3SUxtbFdlZ0FvZURHWFU0emplT0FsOFExdFo2Rm0yb09pSmZYTnVDUnlxb3lycDRyS2RvOEVaQ3p4L0xPN1FtTUpYMHl4WTRDQ3RtYnZCWmV2cnhWakZqU0JvR2NVby9BL1dHQ0hXV0NUQUVYVnorc21JVjR1Mmt0cEhNaDRpamVtSDVqM1lKQzVXS2k3RjRCQzdEb1JCNExZT0I1NFNYeER1ek5BTldMVFVHb2NyZmhhcG9ROWFyRmcyZ3c3aHQwVkdrMjNBbHdOUUdYdzliVmkzQW1WRGZocjFiYWRJUlVzc0VrTGJCS2c2S0ZWVTZ1QUZRZml1ZFdUYVlVbXZCNFVkaUZaVE5OMnpNRkFmTW9TOUFKUU5QT2F0VlcvS3ROeFBQQ1MrSVoyWjRCYTRqZC9wYlF4K3RKVk5RWkhEMFAyR2tPU0pHcXdEYnNyZEtYMWUyeHJMRUJsOFBXMVl0enhtaHE4ajR6RE15U0RCWGFDQlRZSlVGUjlpdHZSd29VRm5SRVRMWi93QTlTUyswaU9lWFE4WTBMcE9HZ05aK2JVTFVoT2V6TFZMZTlxbTlKeFBQQ1MrSWEyZk1pdlhuVlpXQ1krc1FQenBjZHRodndpREdEamdzMnF0S1hMWTdmUElnQmJsT1hkRlRwcTdXczVXb0FDZ3Z2NCtsb3h6aThXZ3MrTS9RMGRyaUVaTERCOEMvUUFVT08zMlcvZE1TQlFETW9NUGdxMjJIZlVSczNtSlJrQWRjUWR5ZmtzZ2FFTS8wTWZ0VjRBYXNtZGVlbjRTd0lQZkNTK29lMXNnMUNkWm1YTUdZNllNdzFya1hGaWp0ODQrVUF3bTNVRlVVT2JxcnRDVnhwLzFRaFVBcHJ5T29PdnJ4WGp6aXI2SlM5WFYwSklCd3NNeHdJOUFGVERocHZNOWlZVVg3SHZoSzI0NCs2b0dZSVpBSVZoMCs2eDBTMDNtbFB1QmFDd050THFlVUQ1WVFrODhKSDRoamErc3NBcmh5cXI2UWJVM0lWUXBTWUlJTWZHdG85SzJTVW5COU5rN2ZaMFYyalV1UU5ZMFNZR0ZmbjUrbG94enFnSU5xMWtqTXl5RHFsZ2dhRmFvRE5BMVIzZHlGa3kvaEY3VUJnUnpxeUxWa2liS2hObXpXRVdRTFVjekhBRWRVaGlMRTl5TVlXLzJueGg5Skg3VTNJMlhMb25tYUxpTE9kdXFWemdnUVV0MEhsSWZFTWJsR1c5Y01ueDUxZ09iUzQ2eFJmNnZjU0dnNnN0YVpZN0hFTXRDWDd5MlYwaFFPUDl6TnllTFVENStmcGFnWi9UT0tNejNvbWo1UjlTd1FMRHNrQUhnS280d3dycTBYSWU4OG9HajFBSzk5cU9UZ0JsTU15KzhwSUZVQmdqN1I3YlhiTDMvUmtJbSticVJoOFpnT1pzTk02Z0pIWURQNitwQzJXVmd2d1lRSGxJc0xXY2NYN3dSc3FrNWxCVHVlUE9aRTZYd0wwcUM3TXcrdzZWd3ZOTm8wZWxTWlNBSWdPZFZVT2ZRNkdxRUNkTzMzanJyZGUrK2xlTlJOb005Smk2OHZQMXRRS3ltc3hod2Z5dW5CUE93UUk3d3dJZEFBb0FjTVpSRXA0QkIzTnBTMGpkcHdtMm1LcFF4ZWVuUkYzVktkcHBReFpBWVd0dU01UWRRWjJTZHhwUUtvcXloUnlyajl6dmUxbXpnSk5sOEJJRGt0T0h0TzVvKytPdU1BOEpUV0daQk0zZ0NQU2FndGFqWHZWUk9LM3JWS2Rrb2xBUkc3TXE2NmorU0tmK1pCNHlvV1JUbGRFK1U5MFVha0VoZlZ5YzF0Vm9IY2VVVG52NStscUJ4cktzc1RoT005ZHdEaFlZdmdXeUFZcGVxWGhjRHl2U2s1WTVNZWpZTjg1b2JRRzdJZk5pZVo2ak05R2R4dlBJV0FjRmxtRHp3dDVNVUtqeXNIcmswWVlRdkUrSTFTY0NoZm11TVNZOEc2c3M0Q3VNWjRYS0MxVGVtK0FldGJtWXpta1Nta2N1YTVJVkU4d21XeHhEN2hJRGxxWlFwekhqUXQzSnNBVDY1NnJDbWxaNXZNeE5YN0FvblZNaCtpSG9XRCt2NVVJei9nMjhmSDJ0QUVBeGp0NXBmTXRZTzhKRnNNRHdMZUFGcU1Mdm4vM2dNK1VZMkxqMkk2K3VLeTJKVWpwTHhiTzNsWkZjLytQWFVNR0RTTFlseFcrSkg0L0dLa0w4SEYyTlZYaklaRzIzUWxTUENQRXhPdWMvNExISllYbEVuTUd3RlAvcTFkT1JxODg3ejFXUksxNTJ0aDZObnYwd0pkZXZQZnQ3a2oyUTY2SkVxeFVKRzRmUFBxQ0xiVkFuUVRLbUczck4yY1hvazJlbFFYN283QzhTTThBeW5LZENoUkVpcmo5dzVnY29aOVFnWlZUVE9QZjNaazM1eDNYT1B6Rk81RkNJbUZLcitaRG9xelc3NFNOdEtvNVNmRE5hQVlCYVVBN2dXT1d5ckJuK0JRdnNQQXY0QVlwSGdEd2YwMXFYaENnM2thWjdyenllb29KaUJZN0ZMQkRwdmVJeVRqVGx3OWZiaXpXZTZvRmt3c3o3cUlKN2tMdnpmYWpWdy9FTnNRNUVlUmhncUlicXNaZytDMG96Y25BUU9kYkhrNHI5NGJLNDlMZWZlcWltcHFTa3FEb3Nra1p4RWxvMm9ZNjJqTFhKdEpvbkFnWis4TC9lWTFaNkpmUy9SNGgvKysyN2Z0bkd5Nkx4aWxoL3phYysvMFh4TEVNS29sZis0ME4vSVFTdDVjU1JReUZRdmEzTU90SDVhZVNzY2NZeUxuQWsrV2EwQWp1aGpwZWZ0eHBGRDVXTWo2Z1loUC9CQWp2SEFoa0FkZnowcmVxNDVWVDVtTloydFBxaXVTbWt4OFh4RXpmZWV2cFVXUUtVM0wvMjBrZmdqcWpaRk0wTWYvcGN4UVI4VUdFaUU2Q2lVWXkzUysvN0g3MWdGSWIwUmxsY1Arc0FsTlZuWWYzRTZWdHZPWDFjQXRSeFJKTXByUUVxR3EzSXNTeTlHK0FCRnpzQUZTY1prUTI5NWRSeHVJaHI2MlNTMDhmTENxQUtOV0xWUk9POEIzVEVvUncyUlhDNEtyTmU2cEFySW9KemVlUlFpTDRRcy83WFJQMld1NzcxQ2pDa0lMM1VqSnE1VEFVNEVud3pXakVHVHhSYmFwN0FEM0M3cWhmK0J3dnNQQXQ0QVNwVHpZa3BUOUZuNU5BVGorSnVURWQ2TzVBT0FDVVJTdFhILy9XbTVORGwzMmV2THAvNFE5RDgrWTNYdnY5M3Z0MEx0aFcvZlBQNnkvNnFJL3NjSkxKKzRUZHYzdWd3Ty8zc0ErWHIvalNtV3VIZGtBM2Z6emxBZE9LYXRwUGhTOFlVUXJSZCsxc2dmV3VGbzJxSmVybjR5dDBNN3Y2d09QR1MxeWVxaDh0Z2daMWpBUUtvODduVm1Udm1JeDIvOTVTNDdwV21aUHdWbFkzdlh6U1hIVDJvS0xwYnVSWUtwRnhueG1FUWt0b0NoeWowWlE2czZ2Qkc2UTFCU0FRTDdIWUw5QVpRclRQOXRMZVRCNFZRODcrREo2Q1BIKzJIL1Q2cXN4Si9xN2ZHanpUM2tRbENVL2VYQlFpZzhxUE96SEkvMXVrTVVPQjQxemRmSjQvdnpQYkRmdi9Vd1hxbVZiZTFWK2dGN1c1ZVNBY0w3Q1VMMERPZS9BQlZhL2ZUOXJuc0lIay83UFp2blJHN3JGMGFBU0h6L1d1TTBQSjlZUUZhTTVBZm9NcDkyV1NKVjByMVZUdFVNaFk0a3ZDWTRQNmFzcEFJRnRpTEZzRGJwOWxQeTVNTkh1djFuYTIzeXpsYkt6RXpTYklOMXprdGNGVEVsMVRDL2MxWk01QUZDK3hPQzlCcldzZnlxbjRsdjcyVnM4SWJ4VVZDcUxVd2puSWFyQXZaS0w4QnFlbEczYTJudXRRTnhjRUN1OUlDQUtnTGVSVy9JemVsNGxoUzRMZVNHRmQ1eFFXNmhBVXdIMTkwc3c0NWE5WGQvSkFPRnRnekZnQ0kwQXNUdVk3YStWeGtURVRUUjFxb1V4SnF6VG5uaDNPL0ZxakdwK05yWnBGOHZ3eER2V0NCSFc2QmVYY1h6TTY2RnZWV0laMnBiQ2tGNEFuOHl2bDlORnM1cER3V2FNVVdQbUhucVRNZW9wQVZMTENITExCa3RuYnEycWhEUFlhZ3NIc2FlVkE0TFhmbEhRanlXQUJSY2NlVVgwazgxTXZESWRBRUMrd3VDeHdFaXJUenFWdzdsby9PVUpWbERPcEFDRUVaaTJ3Mk1TKzNqRkJjc0FsV2M3UDhRdjFnZ1IxdUFWcXBtUTk0RHZjNHc2UFBHZEZUdkJVUjNtQVpWQ2NvVnNVVGk0b1ozaFhtTFVJSHhUM3dDUmJZZVJhQW01TXZTcjZXajh4cDRhaDQzbUwwNjJhN1c2Y2tKUHUwd0VoVmJMd1BFUFdPTHdqYWNpWWN3UUo3M1FLSWt1ZGJmL2xhZmV2dXdTQmZGK3VuWW1HVEh1b0dVcThGeG40ZUx1ODYvc1JIdmVVaE0xaGdiMW1BZHA0OHYxVk4rc3hWNWVlL2E2dVk3MU8rRDkxN3FyeCs0NnZhKzdUNW9kbjd6QUswV3FubnlkcytzMUZvYnJCQXNNQ3dMSUE1M25ydnM3ZGhhUnZrQmdzRUMrd3JDOURuTnZWSGtmWlZ1ME5qZ3dXQ0JYYURCUmF3KzM1d29YYkRMeFYwREJiWWh4YkFaeVh4RmFkd0JBc0VDd1FMN0VRTDFJQlF5enRSc2FCVHNFQ3dRTEFBYlV4K0tVenlRa2NJRmdnVzJKRVdlQVFJNVg3UWFFY3FHWlFLRmdnVzJKOFdrQi9LZmM3K2JIdG9kYkJBc01CT3Q4QjRCVDdVeVoydVpkQXZXQ0JZWUg5YTRIRHVkNGIzcDMxQ3E0TUZnZ1dHYVlIUmNuamhaWmoyRDdLREJZSUZPbG5nOEFlYm5ZcERXYkRBYnJUQS93K3J4bW0rUWdQNGhRQUFBQUJKUlU1RXJrSmdnZz09Igp9Cg=="/>
    </extobj>
    <extobj name="334E55B0-647D-440b-865C-3EC943EB4CBC-9">
      <extobjdata type="334E55B0-647D-440b-865C-3EC943EB4CBC" data="ewoJIkltZ1NldHRpbmdKc29uIiA6ICJ7XCJkcGlcIjpcIjYwMFwiLFwiZm9ybWF0XCI6XCJQTkdcIixcInRyYW5zcGFyZW50XCI6dHJ1ZSxcImF1dG9cIjpmYWxzZX0iLAoJIkxhdGV4IiA6ICJYRnNnVUNoY2RHVjRkQ0I3SUdWemRHRmliR2x6YUNCOUtWOTdhU0JxZlQxY1lXeHdhR0VnWlY1N0xWeG1jbUZqZXpGOWV6SjlYR3hsWm5SYlhHeGxablFvWEdaeVlXTjdYR3hsWm5RdVhFUmxiSFJoSUZSZmUya2dhbjFjY21sbmFIUXBmWHRjWkdWc2RHRWdWSDFjY21sbmFIUXBYbnN5ZlN0Y2JHVm1kQ2hjWm5KaFkzdGNSR1ZzZEdFZ2MxOTdhU0JxZlgxN1hHUmxiSFJoSUZOOVhISnBaMmgwS1Y1N01uMWNjbWxuYUhSZGZTQmNYUT09IiwKCSJMYXRleEltZ0Jhc2U2NCIgOiAiaVZCT1J3MEtHZ29BQUFBTlNVaEVVZ0FBQmdjQUFBQzFCQU1BQUFDSnl6TGRBQUFBTUZCTVZFWC8vLzhBQUFBQUFBQUFBQUFBQUFBQUFBQUFBQUFBQUFBQUFBQUFBQUFBQUFBQUFBQUFBQUFBQUFBQUFBQUFBQUF2M2FCN0FBQUFEM1JTVGxNQXUrL2R6WmxVRUdhSnF5SjJNa1FmN3A2VEFBQUFDWEJJV1hNQUFBN0VBQUFPeEFHVkt3NGJBQUFnQUVsRVFWUjRBZTE5ZjVCa1IzM2YyeCszc3p1enMzc0lVM1ljSjdQY1NRYUU0WjN2UkFBSjh6YVNnRmkyTTRleFFpSmlabzFJa1Y5VnN6ckpqa1RrbWcwMlRwa2tOWXNTa2lySHFkbVVjQXlPazFuTFdHQVNNbXZpTWdpU3pFWW1pVU9xbUpIa2tCQ25NbmU3SjZNN0pEcmYvdDM5dXZ1OW5oKzcrK1o0NzQ5NS9lUGIzLzUydi81MGY3LzlhNElnZi9JYW1Hd04vUFh6QjdkL2ViSXNjMjU1RFV4VkRYd2VIU0tFZm15cVpNNkZ6V3Rna2pYdzBPRVhndEw5Q0cxUGttbk9LNitCYWFxQjZrVXNiUk05UDAxQzU3TG1OVERCR2xpK1RwZ3RJdFNmSU5lY1ZWNERVMVFEc3dkVUQ2cWc5U21TT2hjMXI0RUoxa0FIL1RIaFZrZmZtaURYbkZWZUExTlVBeDEwalVqYlFkK2VJcWx6VWFldkJoNjZtejEyMFI4NHRJZFBNSFQrY04vT2JaYU5CQTMydGxObElYU0ZWeUt4NUxNZ1VTN0RNRFhRZ0lsNDhsZ1RsVVBhR1Zzakp4UzQ2R3JqNWJ2MlNCYTl6SThFQzd3UzF5ZFVKem1iWTYyQkJ2OSsxbHlieHpGSFgwZDcxc3g1WUJOOWt6c3orczVCa05FUDR5bFdJZ2lXMFl1ZWJNWWhXMkM2djR0SEZlMjRvaklTbm9NZ0l4OWlSREVhU1Myc2k3WkdaRHRVc2dGSzBxVVgwTUhtVU94T2pIZzFuOHM5c2JvZksrTWtFQ3loRjhiaWJVMTgxNjRSdkpJNEZEem9zaGtNUGljZGtJUGdwTC9BaVBrbmdhQjdGQmJCd0RMZjJVeXlDaXJITXh5TldIOXFzaHdFYW0xTWtUc0JCSXRIc21sbnhkTGdrMnlQNHRRTUJFRU9naWxxK0txb0NTQVlvTk1xNWFUY0E4dXNhdzF0dU5pM1hjc0lyZ1RIRkw3d2VIajIxM1hWTGdmQk1kWDlwTE54ZzZDRURvL0VJRjIwcURmejZDVkh3V2FTREhkSG11TUlYZzVSaE5EVmZUV3ZIQVJxYlV5UjJ3MkN1YVBhc2xNenJZSkM2SmdCS2tSSFlKdFA0UE1VcW0vWkRKNk1kSXMrQjhFRWF2WWtXTGhCMEhhcktPTUpPb2UwL3BNd0c2QnpWcVpQSCs1QytLWTE3aVFENThrWkI5amxmVkdSSWdlQlVoblQ1SFNDNEdqTVlsdzFaVXVEWDdZYjRTdWtrUzJiUThkSlYzRjNoMGpRMUhaMDVDQTQ2Yzh5WXY1T0VQUXNUWFhFUE9MSmFwWjE2S3AxM0dtU3pkVEY3RzJiQ0Y5RENqV0RyaXFGeTBHZ1ZNWTBPVjBnS0lRV3BVVVc3UDJxR2lDRC9Wd05oSFVjL2VuWUxKQ2xxNFJ3OXJKT080SnZMSG5OL0VxSVloYjJTeWhGeVVGZzF0UlVoTGhBVU5SdHZsaFp5b214TVdMRHUyU1plMTNXK2xTV3BISVJPd3JkZGVZZitUV2V2R2EyQUlKdEhBcnZ2b3pOUVNEcllxcGNMaEFNMEZwQ09lYVJQazZVK1Y1VTlrNVc0Z3UyQ2RHcU9YUDZFT2RLc0pBZ1RtcFVYTjdVQkdrRUlSMEpDbXhFb09RNUNOS3FMYVB4TGhCRVZoMmRGNktKOUwxaU05QmNEeTZjRDhrdnVKTkJFTFN2Y0VieTNUTTJUSmVBSFgzMkpKbVB5endKRkpmWGh3dW5xZHpCWGNyN0syOGhIZ0IvWDRibUlKQjFNVlV1QndpV2tLV2Rpb0lWVUZYZlc5ZEFiLzgweERabzZGZHQrcjFJREk2QnFrbXppS0tSNHlXT0FiV2hxV3djN2tJVVg1TTI1SFdrdEFZMzlVRlBvNEU1MGswWmtJTkExc1ZVdVJ3Z3NOcXBvbURGYXgxOWYzUHpSUkpYUjVmSnUwSmZnajd1bU5XbTEybXNybG5nc0o0QWdkTFE0cXdzL2ljTXhjcVExNUxLR2VROCtRWXA1aEc5Rm9ZbXprSGdyTVJzUnpoQVVMRTBVMW1Rd2JrbHBHMW5vTmRrQlRWbThkYlBTVnFiNjVUTjRPaE9hRTYySEJxTHpJYThOcUdjWVUwRFZJSzBqbDRsM0VHK2dVNnBpNmx5MmtFQVUzOUp2Vy9VRHlMVnVDMGQwREpIYklmbzRIUnlIU3pZaklaWlhjTks1cEFRT3pEYmJGemVoTlNXS1BkUVVOQXRwM3drc05UZU5BVFpRVEJuWDhCbEJjSlh3dzJRY2cvRk10V0dRS1BaSnlTRGk4bEZMOWpZTCtzYVZqSUhkNnhsTnRTUTE1M2FHdE55VFJMTTZMak5RV0N0dnV3SDJrRlFONlpxMUpKMFlBVzNpSlJ6QVhOMFNSZkdEMHJXM0ZQSkxlNHFHenEwcUhBaVozZ3VhWG9heWNDUVY4czIzVk8wRFZ3NFdXeDdWUTZDOUxyTUpJVWRCSkhaa2hUcEszdXdnb1dVS2FBZTdmbFA4UW1lYmwraHRqbHJObTJyeTh4cVd3TC9zS295UXJGVWhyeiszQ2hsZExCclMxSkVQNlFGNXlEUXFtTjZQRllRcktDa1dja0Ywc3k2dk1WRFdaK2piV1FPVWJVb3VIOHpwUUs2TnY0Tm5qd2xjV0wwaklKTlJtakttOGpCRXVuWVIxVUJ0VkI5Y2hDb3RURkZiaXNJNWxXRjN5ak1MRGtBTTRjTVRibWhHc3RHTWpXZ2J0Tjhpc2ltSktuSlBOd3QweXkyeTd2d3J2RHNKendZWXBKbEJmQXl5WVB4ckhJUXlNcVpLcGNWQkFQZDRJc1ZxRVdVSDFnc1hZdEY4R1dDV0xERjI3R3BXekQrYkZsb2h3b3FXNXFyVmQ1eTlJWXZQbFhWMVJsM1RoV0xaT1h3RGtoUVVCTGxJRkFxWTVxY1ZoQlVqUGF0RktuRURvSFZqRTEwZkpsQUlYWTQ3YzBsR24rbFlNNjA2TzN5RGw0UG9pMmI5b05kNEV1bWtoVU15TGthMWZ5eGw4ck9NUS9OVUEzWVFNRDNTTnJGbktjWHBnZXdxeUZtTHZKbEFwNXVuenZ3KzJkVno2b1ZaVjF2ZFVybHBia3QycEJkM2dqTFhtZXpXZUFzcTJ3S211UVFzMkR1Y1YyazJtQjdVeWJNUVNEcllxcGNOaERBY3JEeWFlUEZhYTdURU5nM3cxeU1RaXdUTVA4VDZybmhSVTBCV3JWT0JEVnN5d2VNbWQrcmJEYld3Q3J2QXRrYVZSTWpRU2xVbDM2Yk1ZczNDTXc5cnEwZklTS0ZpbUE1Q0pUS21DYW5EUVN6RnNWYWxLa1E0ajRVUDdGTmROQmR5bzZWeG0vZ0YzMGFXck9mTmJVV0lJTzFCMDQrNG52T25ORzN5N3RFQVBxY3NBbm0xZHVOQU0zeC9IdnhvV3VHL3BIYW8vbkpzbmhWVGFIZkJvSkV1N2g0alpjeXRva3VFTXNFakNCVXg1T2VObXhZVkhkSU5MNWwzRFdQNjlqbFhVUzMvQTFlRHZ6V1VHa1pUK0puakFwVnRydFAvVlBCZkNSUXEzU0szRFlRdEszOU5DdFViNDJYRHJTbWk5eU4zMktaZ0FYZS8xWWw5dFFWUG9EZ3dIbUxvUW5Cb1lZVUpiV3ZNNHliS2JBWGRZMG4xdVN0d0tWQjcrVXhvUFJmNkV0UFVQdVRpb2M0d1V6U05NUW4rQTVYdGpKQ2lISVF4S3N0Zy80Zjc1dEMyVUFRVi9hMVZMQVpqVCtoYnNqNkx4TUFYcXhuNTl0MmJQRDhVdC9MeUZEbUE0ZTh5eEUwWXpHb3BYS0dEYkk3Q2hHY3dHYlB0NVhRSEFSS1pXVFUrWWRvejVUTUFnS3dlQzJFTE9teWN0aW1ycStwK1M4VGdQWngyUlFGejlZTTBTd3RER1oxVkdJS3A3eWwvL3M0MGhxMmhaOFNwQ05jSGlkVndaeURRS213VERyLzNXUFd0bTBCQVp5VjNIY1dvYUY4ZFNEY1V3ajlsd2xjSUdqb3FGSjQrem03cGpxVklHL3djUGd0UDc1QVpSNThNNVBtSUREckpFc2hNT0VCZDJmdW1TSlpRTENhdEgyaG92QUFSVm1CQkJ3eFVPTE1uTlFRK3pvQm1BcTY1cTBtOFhHejQrOHFxVjNlVDlGcmd6cXFNcU9tTXQzUTk2dEdqVWtBSVRrSXJOV1NtY0RDYlovOGdQVy93U3dnR0NSTTE2K0ltWFZjdEM1U2RQRDRNa0ZTMlZmdGE4Tmd1bTRsSlV1Smd4TUpjUXFIdkJGdDBiUCtJd0ZBZkR2T1BPN1BRUkN2a2V6NWZVRlFNeWZiUldIb1pqVHVoVTEwZmU2T0xST1Uzblg0VDBUVXl1T0gvMHA0c0tOajE4YWh1OTNSNklienpLRnI4UVIyZVdFSUk0U0RjNVQrdDZJM2I0cVUveWU2ZlY5NHBLT0wxcVRIN3NwQllLK1hMSVg2Z2lDeVc2MmtLSzJyL0M5NzhmdE9wUFRvK2pKQi9aYVdXREF1Vk43OHUzby9PbkJvVG1GNlMwdW8wWjQ1dVdTWHQwU1h4Z3BzNW1qaDRDL0pzOElQSFA1eTFjQVNaTXB1MGtqSVBsZUhraW9uSTNHZUlBQzFadDBsTVhTaHNVZTJsNEdxR3kxYzJUd2xldlVuWG9Bek9DK3BQSnZLQ0tLR3QzVXlOY3JEWFZNZ1NjbGQ4bGFKYXZPK0Z5aFYvYnVER3RmclN1RVd0SGZMVUZDMDdNaUl5WlNQQkxFS3lhRFhFd1N4KzhhMWdvRGxHbjkyQ2NINzhjVmJDSjE5RXlPL2RBNFdrTmVvcDNBRzJsUW8wUUtoMXBObEVONDBGUnJLdytzM05NWVhsN3dQSFh6eWkwOVYyRjlzRk02Q1FOeWF1UFE2dkh4TU1LTG5DY3ZaRm1ob05Ea0l0T3JJcE1jVEJMQ0RaOHNsZnljT0FYWW5KelNpTXhjdW5EOGp6aUcwOTJGQjdEUmxNNFBuWVBUV0hmRTJGOHVvbDk3ZHhsSW9YdGk3RkcrbVRubS9jUk02KzMyTXVnaURWTVNYUHlwOVBNdXpyYkRsVGw1VTdqZmZPUWpNT3NsYWlDY0laajBtQTFPTEJ2dktCdnprMldBSGJ3dGlHN0JwU3RmODA2cTVkUzAxSzBFdzZzbTAxWFVwM2dwV2k0VGtnalYyVkF4bFM0c0dUdzZDZUkxa3orOEpnc1k0RFpHVnVnQ1RRUlhlMi8rWHpTQlkwbFlVVmx6elR6RGRGTy9NL2V0eDFRV3RGQllmM0E5bXVPcFdmamNRdDZ5ckZWM1Q3STR4emtFUXE1QU1lajFCTUJoSEpaSEZMbW5INXVjMFkxdVlDNUtjdXBKVXNUaXQ0Ui9vbzQwUm54RFEwYXlKU04wZkxWSjFoSzRuZ21LT0hBU3hDc21nMXhNRTNSRTcxRmlKVDJsOWYwTlRzMjEza1pMa3k3R05xVEdleWQ2V2xtTXliU3hXTTlRTHV2M0NTUk5QV1JDaUhBUzhyckw3OWdSQmUvUU9WUzM3cXBnaHhhRjFUYzNwdWJZZ3dCVE11c3JFNVg1c3l4SlQ1VHFOSlM0bFNKM2RoVlUvYlRxWEowMC84cE9EZ05kVmR0K2VJSWhTZFYrdkluYTFadC9Xem1yVitGeE1uQk9zVVZ5T2g5bjg0Ym9sZFBUbDVtV3QyUmZ0TXNEVWNkK1NxeEtVZzBDcGpJdzZQVUhnMlE3VENva1Y2OC91Y3FwUWJmWUZsMTJNajlWNGJlZXhUZFRBS0xMSHN4dnlqUzJXMHIva2lXYjUzQzRQb0cvWTA3R3RoOFI5T1FqaU5aSTl2eDhJNEZ1dlRVQjJNaWZhNWlEUXJlUmx0ODVUOWRQRmJDQ0EzWGY3SXdxTzUwU0xBbjI2bFN4WklqczRKRUVPQWxrWFdYWDVnY0M0UkdLMDR1QUpvSkxvL3BlMURuN1czVnJiZHFNMExvTU5CTEE2SENmejllUDE0czVwVHQxMVdDeFJXdStRZzRCWFlYYmZmaUNBRG5WbkFtV1lCeTd6b25NVjgvQ0VjMHM5bmE3bjFkSk1WRDFPOGRsQXNEcjZpWndxTEpGVithZ2xGemlVRExFejhlZzFKc2hCZ0dzaDI0OGZDR0FTNU9JRXluRUtkSWYyRm1la1RSV1ZiRTJZVVRiOUZpbHNIRHBKRjhWd1FleHZNTlNMYkRNZEVMaHcySFdiTXBSdERnSjc5V1lwMUE4RW9GWHNUVURxUXZUaVkvSW1CbTBqd294Ykc0S3BWTzNVamtzUUd3Z0dmcHFVamVXRDZLbFFGRHEydzBQUzE3WGxQeGt1WERrSVJGVmsxdUVIQXRpNXNER0pJandTM1NvVURIMGpRa3ZiUnFUbjFmTlQ3RzBnYUthdTZPcFpLYjdDUHp3UWMwT3hIUjRLVmM4MVJIQ2FIQVM4SnJMNzlnTUI3R0hibjNnWjFIL09XRWthYVdEajBxWkg3allRSkIySTgyQXBTT1p0ekhGc0kwMVZ5MEVnS2pHekRqOFFlRGJEb1VwWlVqV1YzcldFdEo0UXRMWFRpallEbFpCSFNsVEh0UnlRZUFFQlpwcURJS1ZxVHo2NjBFYnZNS1ZveE9lQ1BCVVNrNU1qNUxudngzdEl4VHhSVUU2MHUyRWZkOS9CU0EyMmdTRHBWS2lhTnNHOWNuNEQ3eUdWYXB4R0M3SnBmc09UZzhDb2ttd0ZmUHdDUHZwMTlyYjFtRmdHQ0FacG56ckdJTVZid3BadVIybjRUMHR6MlpJVUxKSXRTM0E4eUFhQ0NheDBkNEJ2eWJsL0VLWU1rbFcxSEFUeDc1UXhmeFdkT1h2aHpCbGp2Y2NBUVJQeGN3QVRLY0VpS05LRjZGQzJucnY2U1h3OTU2WXNJSUJ0UitlU09QdkVOV0VwKzBIMFJnZHA0cVZrT0UwT0FrZk5aVDM0cUVHd2dsNFhQS2ZxWVJJT3RxcUJoclp0QzQrRldkbzduS2xmajFFTjdSMGM3SzlFVjEwU25rcWJOOHRCTUhTTlp5T0JBWUt1MzB5OXQvVFZLKzlDUCtCTkRTQzQ2RUZzQVFIc2VUcnRrVEtSWkI2OUlqclljNUdrWGcyV2c4QlZkUmtQdDREQWVxNXE1R0lzMzNuNEwvd1RlNjVYMjBHdzQ1K1BnL0ozdzlzM0hGSFl2RSthM0lWa09RaWNkWmZ0Q0FNRXJiVFo4Q010RDRCZ3h5TURDd2hnSjdYUEdPTEIzRVVDeDk3MlhIRWtQQWRCWXZWa045SUNBckgzOHdTa0JyMTd4eU5iQ3dqZ3dwV2pCOEYyb213NUNCS3JKN3VSQmdocW8rOURtMEFwQVFRK21yMEZCRWwzaGsxQU1HQ1Jta01PZ3NsVTlPaGM3b2RsZ05oekIrZW1oMS9td2ZodEFRSHNLelllV01tZC9LTUpRck1FdmRzTmdzOWJSRGpZWUxKQ0U5Mk9pVDJ1MERGMk9RaGlGWkk5Yjl0c0lXSlpTby9TMnA0QmdqWTZZUkNzTytzMjBzdEJmUnd6b0xFZk1RaEE0ZHB4eW9ZajhwRWdzWHFPSWZJL1h6Q2VYK1haNm8wbjR5RGdyWm9MTDk4L0wwcUlEcm56dGo2THowY0NXVkc1YTdnYU1FYUNtblVrR0k3cDZOUVp0d25pWTQxZTBId2swT3RqYW53R0NGb25iUmp2ZU5TZHhUQSsrdGtoR0d2MkVtWExRWkJZUGRtTnRJQmdzb3Rsd3hWOTlIV0NWSTE5T0VFczFQazZnYVZTYm9nZ0F3VGRVUmJMeW84ZjNQT1BOeWRRSWFPdkdNTmkyWTZYQUYrTmJ2N2tCN3dvWTBRQWdxMVlrTzdOUndLOVBxYkdad0dCMXlsZnZZRE5zMkI3VDJJRUdYM3ZFSURBYlZJcjBpNGVSQ0RydWhMaTY0VHAyNDFFMmh3RWlkV1RnY2lGeDhPenY3NXJDR0tBb0RuQ0JyckM4OEZLaGYydEFXeGswNTV2RzFrbUJjQlc2bVRqa3lhMjJBUyt1MGdiRjRObmtITElKeWg5NVB6QlBSdEI4TTRrdVhBY2pGTDlSSm9jQkluVmMvS1J5eUg4anpGaWYxQ2tpR01Cd2ZEbkNSYmg0RmlwVGRjWG9DOUhCeGZ3dnpmQkw3aVBDd1MrNXdtYTBCRjhWdEdjQUwwMzN3VW03eElWWDZtYXVCTksxbytIYWY0Y0JGcDFaTTVUcUw1bE0zZ3lRdGZpa2hrZ3FJOXdxR2FaTE12UllhYUIzdjVweUlUOTJlTlgxVDQzbnJmRkR5Zkw5aXpCOFNETFNCQjRuaXpyWXY0bHdiRFF2Z29HUXZuSHJ5VGRnVUdwWVpReVIxTEJDQnc1Q05UYXlKNTdubHo2WmxuNE4wRFFHK0Y0NVlyNHQxYjQ3ejI2VGwxblZ6dFhMZzlWR1FDQ0RZOEVOaEI0bmpFZXZFcmovNXRYKzloZnFLVC91UUhJcGlVMVBEa0lqQ3JKVkVCM2g0alROTFFUQXdTTnRKTzBsbklWRkVPemVwRVExSmlaV2o5bm9YY0h3WGFmZlhlc2lMR0J3UE8yaVlabXZ4ZkNIY3AwMXNaUzVFY2MrVzBUZW4xTW5TOThEUkY1eHBqQ01VRGcyUXoxR21EMkFBU1dtRVVSTWJWbWNGcW5UUEY1UXREV1l0c0d3SzE1RlJWN0lBaG1PQ1NXMHczeVJ0b3lZajRTV0dzOEs0RXdkYktCWllFVnBWMWRKZ01FY0xFSUlkWEpVbndkMGJLb2VRQi8zczE2OU1IRmxLUjZ0S2N5WmdOQnkrOVc5eEpTTGVBT3Q5dExLVVl2aU5sejNrUEJ5cENEUVArWUdmTUJDTGF4U1BEdTY2SVpJQUR6YjBzbjhmQXRpWlkxOTAxQ0RtaWp5WnA3SHNrbHljRFBMTGVCSVBXcVVKWkxTd0FXQXJwVVhEQUtVdlI5b0cwaWF1NUlhV091SEFTeENzbVlONlRkTzNUUUc3cGtCZ2hnTnB6Z1JTZEw4MFc4WmZWb3ozK0txdzdkZmxwU0xYNnNXNm5WTGw3anFubm1CR0FodVBZU2l5dHd2VWlqMVR5dE5IMHJCNEZXWDVuemZPVXRSQ1JZeWVycnNoa2c4RHpncUhNcGlMMm56KzJTbURuZWE5Ni9xVk9tK0k3aC93bCtHbkhBZ2l4ZGNaYjB2U21TNGY4bmdPV1FwR2RJRUN5OE5ZbFo1dU9lMk1xOGlIWUJZWTQwMWlnTkVNQU9tWFY3WW5jb1hpN1c1L2NiaUhleDdsUzJtSGFhM2swVDJkUWgwT05zSE9OaHNGek1BUXBSUGZSamNRS25QM1VPZGtnUTFGN3J6R29hSXVaRS96RU4waW95enF1cUFBazNRQUI3Y000cEtYeWNwZXIxZnFTM2VyNU00Sk5jcGFtaUYxU3Z5MjBURWJiMjdMdm9aZmluMEwrRytYNUJDSW5lOFBka2JLSXJkWFBTY0NBb1Npa1NzODFxWkNGNlIxWkZTNWFyanZTbElzc1pZekFiTGljek1XTHJoL3ZRcFdvYU9WOG1NR2hUQWtJZFN5NXFHd2pBRnQ5eTBZdndCZlJEY0NXd29nKzFZR0M0K2hjRktBU2g2WURlWWM4TVZVT0dBMEdGVDB5cExLYkovWVJ5dWVZVXlWMkk0bll4YkcvWWlSWEE4MTlVWmFwRmZIc25tQktiTWlqZ3l3UktrSmZURTRHMi96SG1NMkNKK1RUeGg2c3BxOFBsR3FBQUhXNG5waUtSb0NlbVlHVW9FTXg3UURaZEtBZkYzLzZ2Zi8rWHZpc3l4QzE5N1c5KzdPUG5keHlKWlBEbnZ2N1VmWGZkSXYxMlY5bDVhNnVkUGlPaE02YXlZWUtnNGpmZkxvdFV4MnNQQlRiL1JJUEZNb0drOG5KQkozM09oOUQ2ai9aUnVqR3pRR3piUzFvSi8rQW5NQXFNQm1PSU1aTnFjeWdndUFsRFN6NW4zd1libFBTbmZVMzNUOVJIYjEwd3lqUWdFdTJrWlFWaktqenVmMWZrNmV2cE0ycWNORVB2dGpFUVdFYUNGaHJ1OHhTb25kbFNsUVdveHBHS0RZYjd6a2dKY2FLVzBzRTdtRFNJa0V1S1pZd0p5eDhKMDVNR3MzelcxOEZiM1VBSG5VRDhlWk9lYk1udjlJT2V5TnQzUENCWUd1TmplUmRsMG9SRlVJampqemtTMUZNL3RzNmpTRzJJbm5vQm5GZ20wRWxUZmFCVTdhVVN1UWdHV2dkdnBXb1RiSmFOWG03Wm84eWRHSFRNREpTUjRCZnZlMW1JWWZDS2UvSHpjZXgrdFpaZ29HbVBXdFFFUEgvdFBweWpNUkw4OXIxVkNONWhHU3hVMzJ6UHF2UXhQRGltandSQjlLS2RRWlpESzlkTjZVd1FkUHdXYlFXckJtMzlEWFdOVFN3VENDby9CMHpjOVAwb0xWU3JxZCt0UUNrSzVsZzNTQis1dXFrMnV3SUNFQThBTGFZaFNqOFBudTlXWkM2RVhyTmdTb29obldWQWdRRUMwRnJiRWdTMUJOM3pBUzhRZEd4WkRDbm9NWk0vYURQRlRCQ3NHdnVMa3VWczBwcFlWYm1QdWt3QWVXOG01NVlRVzB4Rjd5SnJ4OXcwV3RubTdKTCtWcGJSVkZMTkZSMEVZRWdydzlyN3dPNVFpamFmYnI5dzBVWjh0NndnQVBXWGp3UXcyMlYyQmp3em1HWHdHQW1XVTZ1RTg4dkt1eHplQWFJVVl1S1lJQUFEY0NOR2xPaHQwVTVVNnhWR1hTYm9qWEMyVXdnSEJzV3U4RmdkUzFSeksvRStmZTR5SjF0T1N3ci84YTAwYVo1TWYrc2dnUDBuQ3RNUzlNd3dpY2FmcGhMRnd5YjdydHRCQVBzamQyaEdlS1J5SHlmM0FrRVFYcHVzMEVmT2JVQ2dIZC9MWTRJQWVqRFJRZm9JMWFZMVdWZFBaWTY2VE5EMTZYOWNRb0UxdXVlS28rRkYybk10b0RYcWI1emo5S2RVNlhtZzlnWmJmMU1MTUQwNkNLQzVxVXloVWNxK2xlbGxKZ3ZQa09wR0t1SEFEZ0pRT0hkb1d1anNFcVl2VkduZGVURXR3RTJRc1poRjJyKzNZMS9TQkFHTWhLZUhrYjFGSjhwcThoTUhJeThUZUo0SmNJalhUaHVkbDZnU2NvcmI4UFUxem1rMnRVc3JwdHZPT2dnNkNLazIyRHcwdVgyZVhkRmpOb3JUMnQ3UmhpMVVDK3NwMlNrUklNWU85ZUtSd0QzSEdTcVFWWkxIbkhOSHJ0WEZNaHpUMi9vUndpQ01zVEZCRUlURExSblh5VWhRVUQvcnFNc0VBSjdMTWZtRzhmYTRtdU5LdEVCUjB1QjlldTFibkxJV1gwbm5FZUs5eWcwSkVXSTRkQkEwa1pZQ213ZzdQSWsybGNZRGgzaUhHNm5FcVNDQXprNFRVT2ZvQjRLRjlBazVuZTNKK21ab1IvMW9IUHNXRUF6WkhhK1NKcldrcWlLakxoTUFlTmJIcUtiNTFONkxJclhGWi9aQ3ZnZHNLWDFTcXBtT1R4MEViZTFpRjN5ZVNYS29jQmlPV0ZvUHF5MFZCSEErUXFMU2tNTVBCRUdrYW53R2s0d0ZGS3J3RGZDaktpMVlSZ3NJNnU1SkExdXBGb2x5MGVQdENaT011a3dBcHUyZUxRdlBNRWllUXRuRXhTOXpkUS82UWpwdFdmTFl4MU5OYURFc1Z4MEVJZUttQjRuRzl6SHgzVUxtUWtXSzNMSG8wa1JBVUg1bndwL0plWUtnTzlZSGl4WHJxTDFQRUFUQUQrOEVlWVlXRURRU0pnMTRNdlZkQTMxNkpWVHRpQUc2cmhKNHU4RldFMnF6ZHlLRk1IVmU2eFMyK1ovbGVGMUVIMFdmZ0F5ZnJGemRWYmhZblFDWVZCb05CRmpiT0syd3dqT1NmRzFnSmsxdlU5TFpuTXkrczBXSnNKNjlMcVZOSUNpdERrOFFORFNnV3psbEpoQjI5ckNIZDBaY05Bc0lvSjVTdnpkUGp0K0w0ZlAvb1NMQjlYNTg4UlpDWjkrazB2aTVVKzl6U0dGVFM5V21Qb1QrOHUrSXpxdDRMZmc1bU1JSjBlRldDbU04dUtYaldnTUJERXNpSTh3ZHEwTzhraHBwRm55S09NV0pqQVNKbVhpQ29EaEZSZ0VlaStuenpWalJMU0NBUGZaYk1hcGs3K0pOQnorNktVaHFCMmN1WERoL1JuUjdJaUxkVVRlMHRmUTBLb1hIR3QzZkNXLytBazh5dngwRS8vM2w0ZUdmMk9jaDduZURiTDF6eCtNWURRUjRtVURsaXcxakRvTHVjSlBRUnE2em1RSEJTc0lFa3lGMlpnTXNJSUNCL1BUSnlOc2VVMDFZT3JwUDBrbzNDWFFRd0RLQlpxRmdVUHd4cTlab3VLSFcrQmlEeklBQWxoQjNEZkdtTHNBQ2dxQXFwekdPdHp6aG1Hb0N6TzcyajBaaW1MZEsvOWphU05CQitzSUNCZ1dia1MyUGk5Vktka0JRR1hOUU81clBOU1JYR3dqcVlocGpTR1pqa29QU3RqY2VpM3FxVVRBaWYzbW5UQUlERFFSTnFmMlFKQUFLRHZGVENLWVN4bmlnbmpaU2svZDBiWXpUVDlnd2hubldjNXoxOUw1dElGaEY2VWJnVVpRWWpKSE44ZmpPQzQxalBENUc2b2JZRUdwRXlRQU5CRzJrNjNZQUNnN3gxVEU3R2RqNnNDRnpkYmlPQ1FRZHZaUU9ZVEllYkFNQkxLaVAyUmhISzNUNnNaVTB2dVVoWjNmVCtJbDR5M0VrRVNjY0dnZ2laVzBNVTFRQkJJeHlNS2E2Q2ZqYVlLemNyMk1Dd2FpYjV0MkNuMENNRFFUanF5V2pGYVErZmovZTVyM3RhQks0VXEzbytyMkRUQVVCR0JIYTlBSmVOdUJLVUdzOHBRMmIyQnNPRVdUd01ZSEFZMHVWbENtckxoc0lvTmRhT3dsNUo1RHRwYU1abmVmVW5WSE9xbEZCZ0pjRjloUkt2RjJOYTgvVkZHUHk0WStITjZ2VHRpc2ZQWTl1ZXkrczhsM0VEQmNpWUxXaHNBWW5VQno4NEplMXNCNnhDUllmRDIvVy9wOUkyQVEvKy9WZnZPL2x0NG9rMzRDcDRyZjFneFYrdko2dUU2ejhSSGhXbFVTUUMwZjZLcjBnSGNmeEtQelAwaWVzNmtucFMzY2V2S0UvRG0vcnRnbDg2Mlo4VFcyOFRQeFNUMklBV2prYWZhamx0WEtpZ2dBM2V2WFROTUMveStyQmFNTjYvVHdESzQyd2dMZkhReDhKMFQzM3ZSeTllZ0VQTGFVUFI4Q0pQZnVNWkNsRStKL1l0T1hKSGdiQkl3aWRnVk1EVzV4VkVBZ1FoSmdIdC8wS2o2R3J2L0xQbzRPdE9sOU5KeUJZREVueURabmNjTUZINDFJWWNaTUwrQ2tvUklpdTh3cFVHRDhTSWZnTHBzTytFalM4MHpvU2pLK2NEeStJY1d2TEtDendhZnZ0MFJJbXBTcDdhVVBhT2dFWXI5d0VJSnhyY3RNRWJLQklhamUvZ2RBL0RRb2ZFaGRnTEtEbk1mbWpZWVMxS0x3UUxSN0daaUc4RGhlSS9UWkMzNjhVb2dlNUxLUFg3QWVseDlRMllnZEJIZjBrSkMxOC9sQk0zbUlRbEtxUUhBWWVEaFdGdTNRT3U3SXFVL3E3M29jT3Zod1V1cGIxVjdoVDgzdDJnMzlyaWZIbjdoZ0pZSnBtZHhnbWs2RnRDS1Y1REg0elJ6R0lYUkthVEtKazZralEwRGZyWSsxb2l5V0cyazFnQTYzOFYzRjBqUnRJTGJheENVeUJkVkI4NE54K2hSL2czNlI4V3M4VEI1d0x2a2dEOEM4R0FidldwYVkwWXdHQ3A5NEpJckhtdllUb1BudTRicFh2TXNZZ2VJTHdoUlFLVzVrQmMwVm94d2liY01Cdm9JTU5ZRmt5OXpCQ1ZaSnJOQjlNN0ZaU3hXbll5Z0JXM1hacXlva1RkTDBVNzVSc0M1SHkxMUVwdE43UkZUK2VLZ2pxMGc3RzJRemtjbkV3azZpeWRWbFhBUHJVQms2NUtBRFk1dlowVTllbnhIWTYyWVFoSFlEZ0R4bDhBRmZ2d0t6d0kwQVFCQjhVSUdqeVk1WkZGUVFsZW1vQkdzTkxOSzMxdDMzazlpT0lUemY3WHVLN2F1NWhrc0RlNkJlSnM4eXJ4aXBpYXFBVkJLQlVyS1dtbkRoQm1OamorR2JYd1pyelpKK2x4RllnODFKQlVKTWJwNEVBZXF5RFBpZE1WRGFoN2U5UXdpcGRZRzRJMDBJYzQ0cUJvSE9WbWNTZ2dzaytHMEFnN3VtRHYrWGRaTGtySUlEV1RVZUNnaHc5STJVa21HT0dZZGh4NGg0QUFCR3JTVVJCVkRzUnRMVXg1M3Q1cmJqZkxTWW0zb080Z2NuS1hNaG5SVy9RWm92eGJpNUpNWFlRTkJqQ2tsSk9PZzZLeUwvVU9LekgzYXR2eWJzWm40eXgwT0FnRlFTUnVreXdBajdaUEZkNWgyWmpVeGN0cmtkNzVaYlFuUlo1ZHhjREFlQnRnN0FDWTRQdlRpSWpnUmkvQUZtbldXWUtDR0NUQ1FVQnUzOEFVelI1K3dKMWlQelBKNFRCS0xiTFVsdGVYWXBWUzR3cnFQQzEvK2Q2YlBuSWJpR0lxSzZ3eE9hYWxmSjJaY0ZkMlNhRTIwR3dySjBSVDBnK3dhaTVwTFl4UkQ0RGJXcHlpSVF1MGhWZnMwc0JBVjRtV09jTUh3WU12SlY3Z3FDVDBNUEFjZ0wvbkRQVWloQjlNOXgzd1RqR1FCQWlya2RXaFRaRFFQQ1N5RE1VNXBZS2dvaUJRQXd4Z0dNSmd1dG5XZktHUHRrcm1GTEg4SHRzTGtIZE9CNnEzT2c1S0VwZWw5WWNINko2VW11djgxclQwM3I2N0NDQVRtTFBrOEhFeUpvK094TThjbHRKYUdNZXlVMFNuejJiSkpVQ0Ftd0l2K2ZmNE9kei94dGY1L2FuRmJhREJGQkJHejNIU0lFRk9BdEt1NjZzMDZnWUNJRDlDelNpcS9UWjBFSk9NMDd3WHlSaVFrb0ZRWldCb01IUnBmeVJJU0NMdDZ0VmRSZ1RMTG1qeHpQbkFhbnZBUWpzZVBnRXJjSURORW1oNnJCNzRYcHJKQjV1c2VHUURicE1kVk1TRHVGMGdNQzh3MzBJbnFPUmhtTDZaTFQwSXRYVGt3WHdpdFNZUlJaMmh3SUNHTU9WNS9BOWFvS2tWWmk2MHVzU2d4VG00VVhhMWpwMU5ybitRNzJRRWV0QmUzVHdJTUhnM3FieDhOc1E0NUlOQkQycDFpL3haaFZLTk1MK1Z3a253Wkk3T21LUTRTRnA3eUx3ZGp6S2VNbTVESlF5Z1NRYkVONjZTQ0xCSjhhNnltVk9QOHJiQVlMME0rdWpaSmFVWmxuQ09vbk1JNjRVMmtaVmo0UjJrdnJCdmozQ0NGVkFnSmNKMkhQd1ovL0Nwa2Jha3Q5T0M4ZWVxdWl5ZzZDQzlVTjFCYkc1VHVtYk9nZ2lZWU0zbEQ2N3A0SUFWQ3ZXVmRwQklDcHNVUUhCTnMwdGdMS3dqRm1BOWpyaTNaYWdIOHF6L0ZDTWk1QjUyQ2NTdEJDZlE0QS9wTndoUVNQK09FQUFlZnQrK2hFemppZnpPYm9WVCtQd1B5U3J6VUV4VEhEbERsOXFCUVRRSEdVUEhrdGZrK043TENZQVUwL0szc0xkQWhnWFhDMEpCanVVUGdhQ3V1aXBWMld6d0ZPa2U0STlIR3RqcmRzR0FoQjJnNUd1VUZNWkdocFNacVdFaWlZWVNzY3E1MHlDdm5KRkEvelAwYi9QbHRSRHUwQmVwdXRCVWxDTjFtQ3BoRllSM28yMXkvak5qOWRhSFNBQUxYS2RaWEJNcjRveWVoOVRscFBPUmdFQk5FeUxma3N6YkhNNzFzd2Z0Q2laREhnQUJiVEdkelBDRmRiQW1yTFI0aGg1dS9TcWdBTXhqUGRZT2pLZXNLazNHd2hBcjZETGJVRC92MWdheUpZM1p4Z0p6Z2xPaGtNREFUVE1IWVVDc05kWHZLTTRCNlRkczVUQUQreURHVHB1d2JEQWg2MUNCZDhpTXZyakFzR2NBc0RSdWZ1blhGRzZRUDlVMmFKVVFGQVRlcm9wWWdJSWNITVVDZUQ3NytOOUlBajlPZDRlYVZ4VEI0RklBSE8wVW52dnFTTUJuSUprbmIwTkJOREJvcXQvVjdMQnJsQ09aR2tnNEN0dGtFcVppOFZNb0RoYitEM0dFNm5GZ0xrQzBPbzY5Snc4RkpCcmNjL0tZbytVbFFzRWdHbTk1a2ZpN3A5b2xpdXQva2t5UjZtQUFMNmRNTnJpY2xiY0kwRkhmbGpTbC9lSlRRdTd4L0ROTU9JWkFRVFFwbmRJZWhzSThId3VRcmYvQTVFQk9HQkxIdmNtZzJCV0VrSW5yYmQ2QU9VdTV6TGFHMWFMRlJaMFlhQjJrZkJxODVuaHdyOGYyamFQQ2VNQ0Fld2tQUjBqUFZKdmUvcTFJV1d4RERlcnk2NzZTampDRGMxYldBQkJnL1RldUJuZzU0ZjNCVCtnMmhBZTRmamNYLzBZdEF2eDBYcHFGd3JMVEV5bHNZRUEzMFdIbjZ2L1REQURFSWdPSGtDd0ppUGlMZzBFSzhwQUJvU25sTkxFMC9uNUlXOGhCMWdEMkVBb01WU0F3T3RCOExlKzl1RUlYWkYxNDhjMlJ1VUVRZkZZOWFFRlJSZU9TVGc5WGprUzRHVUMwUnpqQlVnQVFSZSsrY3Y0VTZYZEtvU1I1M0NETTRJMks5d3NyUFJob01hUHlMV25nUUJpTHhOU0t3andkVERrK1RNOEMzOFFRRE1WaWVBZXMxM0ZFd1JmMzlTOHczczYyaFlzbUNwN01TaFNoUkVBd1ovdjB6TWRQaGNuQ09DK3JuRjVEeUhOcFFtdGxBMlI1ZVJKSlFqd01zR2VLNE1FRUxUNGQ2VnZNam03RUxMQXE3eEZtU0JZaEVaKzYrLzkwYW9UQkpWRUVBVHY0L21LalhhampRU3VJbzhjM3RYVVNnREJ0YUFIdGpFOHVJb3ZYTGp0ZSsvOXZmR2JxUk1FUVNkcFRtRGtVamtTVnNlYjQzSndQZVpnQ1FMb0h0MEZTckFKMnRvM1orTERiay82dkk0Rk5PTWpBZXlxUDhTYjZCSkJRTnVPZFNRZy8rSkU4aEJySWtPQVFORlhKbDdoa2FhS0VSQlV0a2t1VUJCMUNCb3JaemNJL003VmpwVzVTSHpxV0hVdmtlMkVIUklFamFRdmxEQTdaQVZCOEdnRjJPRm5ud29jQndGZUJkakFVU09ESUNqOERzMUJtUFBaQUFHMnJVN1RRdU5mbUsyNXRzZ3dCek5QZklaVUVvem9jb01BbGdyMlJtUTZkTEttTnIwOGRQS01KSkFncUt2ei9YSHBFa0RRc28wRWtQNHpqNU0yZW82eWlvRUFEcHV3V1lWRUVGd21pZTBqQVVTVlBoTGhQSGkzN2cwQ2JaMkF5amU1WCtqNjFVYUlRZEJoUzk5UVZqbWJQR2FPQ1NBWTM3YjNsZTA0QngxZm1VYWdreUNvcVZPZGNVNEpLOFpkc2IwaG51aG5nQ1VveE9ScDZ1b1EzRGd1RzRib04zdGE4NmttMndTRWJlR3ZRQlo4a200SUVNamx2YmpRWS92eEJFTmZjc0VncU81UWYwTmRTcFlrSTdrU1FCRFVWQUZHNHU2WnFIZmN5OU9lY2cxSkprRVFPWHAwd3JERjI2ekp2cDd3WlQ4RURZS200Q0NnKytwaEJvTi9wMVZGZWVocElBQ0I2RERpSEFrd2F6aFl6MmQydlVIUVFIeW5oVmtjUjRqL2VRSThiYVV3QWUzb2dBOVZuYVFxVnRMNE9KTkFVQlFhb2crbjBXbEtJUy9aNkR5eWtGS0FJSEdaSUVpNFhnbStMRjhGWlFVcXlOMDNiYjRTMVdRakFRVUJMRkR4Tkc0UVFHTzZTRGphUUhCcG05Y2VuR04rZ2JxOVFkRGg0eFBua2ZvZTRqd0JUQUdwVFFQWEsxK0RoS3E2bkpxVkowRVNDSUsybUN6dzVEWWEyUlB5Q094b0RES1NTb0FnY1prZzZQR0dab29OczBxeGZyVXNlMEpvb2JRaDZ5RG95UWtVQ29LVlBtWU13WHY0VFI3Y2VqYUl5d2FDbm14TmJhNW9lNE5BT1IzeHpKa2ZwZG1SMzBmdnZKbHZlbEpDd1RrQVlSeFBYTE9DRFIycTlZdUx3UUhia01YVzJZL2dTd1JCRWZGWnVSRTRleWNwaFdwQnZaTmxqMUNBQU05aDd6bmxhN2o3VHZqb2FzOEhMRmE0cWdQdWtNMlU2Q0NveUx3b0NIcm5jTlk5R1V5V1dobVliQ0FZTUpNQ1Vvbnp6OTRna0NmTEhrQjNvenR3MXVSWlJxK3MybmNPRFhHZUFOUWhyVk5RcWdmS1Nzcko4eHZuRFlDaWo1WEpzVmdGVDZ1ellGWXhzaDZJZTM3eXJGTkpFNWNKWUNMVE9hMEJscCs2WmV1cm13Q0NpNkwwTGZiWk5SRGdKTHVNcEVGc0Fnc0lBRnlzTVZsQklPVlo0aUQwQm9FNFkxeUlkb0txN000cXI0ZWR6eEpkb2hCRE9XRFBpSlFOVWlwZXFPUDFvWGdsRUVPOTBjZEtzengyTWF4c3RjQ3l1MlBVNkRMc2lZTUFWNnBiM0RsdGlOZnAybHp2SjhIVlBvQmdUVkRVMldldk05Mm1pRzBCdkgyQVUvUjBFR3p6Y0h6UkNsMHJVNjljZ1JNOEZCa0RzVmNPTG5SZ3pkZ2JCRFd1bXMvQTNGV05LVjF3dFFzY0xDaXBlK3VFTE1NNEFPRXhFTEFKTXJKaXJJNEVuK29Qd3pkR2k3OFhlV0xoekZzWEZXeVBuMERvbkRMZ1Q0RGRTYkNJZ3dCYWFWeTdWY1NhU1dnYkhYV1F4L2JBaXJBRThRbjlIY0tteDVBeWp6ZmJRV2NwMm5CWEI0RWNReUFGODFoSEFyNEtoNWVqMklqaERZSUsxMHFhMENibG9aRDJhWElnYUZjcDl5ak9VSzlJTVV0TXluMVpjaXhFZTlJenRPdWh1OWxqVDFuNEgvYndDWVlXL3RzRW1aME1xeFZlaVRzMC81YWNzTEVJQklydXBpV1lCSUUxSVZXSUdXaVE2cjdNSGpNMEFDbmJtSG9PejVTb3M0aFZIUVRuQ0V2ODB4Wloya0Z3a1ZPVytVeVROd2pFYlZIUkxyWmFHS2NWZk5FUjlPTjl6bmpFZDQyclp5VDlROHJBQUVZeVBWZEFZaDZNbVZJalpwY25tMXdOUkhJbXo4SVVsa0gzTGNFMEtPTDZDSGg3b01LQXRnUE5pVDUxcHZ6RGpvSFRPR1FWdHdJOEN1M1MrSldyUkUrdWs4aWVtTzBrclpIdjBMYURRRFNuQmE0MitZSUEydUlHeVgwUnhqNW85VnRVbEVzWW55QWFrNHdHanZBTGVKZXB5cUV3YlNDd3BuUVhoZXBySlZudXlrSU40Sm04eXdtQ2lLWmlvWUhsMzIwV1hBakJCU0RZNFdSdHBxL0RjTEdHd3dibjRBY2J4bnZZQnlQREhTU2lleEY3QUFRSHU5Z0JEeGlSd0lvOEFLQjE1b1IrbXlwdEE2NERCVUdSeHlwS0ZpUlo0MG1NTnlDYTVqSUhNQVA3bTJYWjJnRktrTk9nSHpKZ1JoMU11dGRhcElzb2JtRXVIU2wxOFB1aXFFUHl6OG1QcWdhd2huSXVnWGxGdG11RENocTk2TFJ4bXdjL1c3NkNpeWVZcGdSaHhOVW1MUnRVSGRhUlZ6WWlIQUhtTkR3OTlHS2JDOUdXN1dWVkVZMVB3ZzhrS250TWdjRTR4bHp3QTBuRVNFRkRsTjlGYnBFMDFwUUoxaURFWUVpYUFWQllKRGxoT2Z3MGovL0tRYjlCdEtNbUNWSzB5c1ViWktHSmwvUkdlTmVoQmIwcW9TQXR0T2FPZlpyMzJvWG9qVUFGRFo3UHVEd291dk1LNmNKTFZGR0NzWVBlTlByQU5WaU1QZ3dXcUhyY1ErZm0yQWtFdUs1Nm0yZllsU0REV08zamNBQUJBMTRoWXJNdjBLZno4UVUyVXVwVE5Kd1ZlUmM1dm41ekR6UGlBUDRGSEptd0lFTFMrdnpJNWZYUFF0Y0JBd09naTE0VURKTmJPNVREU2xXYlF2SmhtOU1jWlEwOC9MRmZxMEFEUXVoN2YrV1hOeDBaRGJqaWJZdUhtNWF2N09PSUxtbmFBQUoyd1hvNXVzN3BZZU1CdE9vSGFZUEZPeTN4SHhNc2cvWUVqZVNXQ2xiSDhValFMMVJmajEzd0R3T3NiZjdXdlRkaDBXNjk5OTFCNmQ1M2h1QTgrTFgzNHJaN25hSGs5MG03S3JPNFY5eTdHN0Frcjd6M0p6RXI4NWtWQXhYRXRYVXRVSzZqbWVsOFE4Q3U2QlBhWjlDZlowWkhrYzI4UFlSb0JTeFVEa21GK2JMTTZZNjZCbXE0bGJGbnk1SFpLbStVMW5qWXhYYjFQMzM2eVJxZGFJRkxKVmZDSDRDUC9HUkZkTTFCQ1k3Vi90Rm53dE0wUFhUMDZKWXZmaFM5R2lZbHE5Q3UreVM0QjAybGlONitXL2lEU0Z5b0FsMCtmYjVGUmhqaWhyVUd1TDMxMllQL0NFM3NwK2pjRUxhMTZkUEhvd1I5ZUI4Zms3bW5xRXFnUSsybzBXSUpRUTBjMXYwc3VnNmwvMHdGWXdEL2g5SWJTMVUreXBLdzhwZkN3NjFobWViMFIxb0RYWFRtN0lXNzc3N3J3cG1RS2ltVzNJUUtZWW1Eb09XSU5Mcy9SV0xMMEVmRDBUTDQveWIwSGtrT1I4bVVpWkpuQ1AyMVRZaGZyTjY4UmNsNk1MVVUzRTlpYnQybFFjSGc0QXpJQnFKaEVKdzVlOXZkRjg3ajIvcDYxL0RSc29Qem9QWVF5Z1VTZDlmNU05QUppeVFPRUhTNUpRMVp3SkpGbitWRVhwRVNwNFlQNTI3Qk1VcTQrNEtPUkpCRnhKUThNc1Job2EvM2gyT1lVMmVoQnRMdVdNTC9SWGZQRjZpa1pCZnBvNCtqczIvN2dDcjZ3OThWM2c0ZEpIdCs1cGZ1UFB3ZWpBSGorY2FkQno4SUNrL3lnM2VSRnI0VUhkd1d1eTh5T1JXTnJmQkpVZkRPY3lPWlJzSEFzRWRkNC8zK3o3dlFiZUxQQngrNTgrWXR3YTc4ajZMRGUyQUl5NThwcklGUTd6R25zQVJjWkdqb0VueXhYZFdnVlVtYzhnVDVPNjhCV2dNdFhYZWU0bXBaVmllT1dyckJEMXUvcDdoa3VlaEhYQU1OZlJibGlITTdTdlp6NkNYSlhwblR4NEZpVzdha3lGMTVEZkFhS0NaT0QzR3FhWGgzRk5zWFpuTTN3QmJmNVhKMzZGd1Q5K2J2dkFiVUdpZ3BHNFRVOE9sejF4VHJwa2pzNGtpQW9LbU9FdE5YdEZ6aUk2NkIyZzFpTWhiVW5jNE5iQitVNVhiTzJOTFpFVmRwem43YWFxQWhkOFJNbStpYXZOcWYyOVp4ejE5OFFSREVUQVFSbmp2eUdzQTFvRFdlS2E2U2hqck5SYlpFNFgxMDlJSHRyWHZjbmIvekdqQnJRTzRETXVPbUtLU2xyQkxBUnJ0MU9GdTJ4Y1dIeGQxOG1ZQlhSdjYyMU1CQU1TZ3QwVk1TVkZKM3o4R1d2ZFBCc2p4cG55OFRUTWxYUERFeFR5WHRwajR4cVliTmVGNlpJTVYvVTdNVzFQRDJiL3JreXdTOEp2SzNvd2FpRzJFTGZQTmdVeWxlSWJwYUVadmI4TWt2Mkp1WFAza051R3VnY3dNb3pBVjZ3RTBVY3ZtbVYyNElEK3g2aHNtaS9NbHJ3RjBEQzBncURtNnFiTWZNSkU3L3RHOElqUy9iWDJEYXBldEtFM0phaTFKTFZPbkVWVWZUV3J4YzdpT3ZnU1YxaXYzSWN6dUtESllUVi96RXVjaWp5RHJuZVlQVVFPdmFsQmVrZnQxUmdQdHh4SXgyYlphRE1nLytEcStCWmVWTTFqUldSWm5mTmhjWEhzYUFMWHpRLzl2eGlOeWYxMEM4QnVyVFBYdlNjTTJBd2lWM2UwRVF1VEFTcjRiYy81MWNBNlgzVEhYcFB5ajJUTWVLc1lvdkIxcFM5NWZHQ0hKdlhnTTNlZzNNNDFXeVpxTFZmS05YUVY2KzcvUWFXRUt2RFg0YVRidlovNTMrRmZQeWoxY0RGZlF5ZE1XbExJM0hPaytkMThCMDFNREN5dzkrT01mQWRIeXJvNUR5L3dNMmtYVmZ0QlIzRlFBQUFBQkpSVTVFcmtKZ2dnPT0iCn0K"/>
    </extobj>
    <extobj name="334E55B0-647D-440b-865C-3EC943EB4CBC-10">
      <extobjdata type="334E55B0-647D-440b-865C-3EC943EB4CBC" data="ewoJIkltZ1NldHRpbmdKc29uIiA6ICJ7XCJkcGlcIjpcIjYwMFwiLFwiZm9ybWF0XCI6XCJQTkdcIixcInRyYW5zcGFyZW50XCI6dHJ1ZSxcImF1dG9cIjpmYWxzZX0iLAoJIkxhdGV4IiA6ICJYRnNnY0Y5N2FTQnFmVjU3S0hZcGZUMWNjbWh2WG5zb2RpbDlYR3hsWm5Rb01TMWxYbnN0WEd4aGJXSmtZU0JFWDN0cElHcDlYbnNvZGlsOWZWeHlhV2RvZENrZ1pWNTdMVnh0ZFNCY1JHVnNkR0VnZEY5N2FTQnFmVjU3S0hZcGZYMGdYRjA9IiwKCSJMYXRleEltZ0Jhc2U2NCIgOiAiaVZCT1J3MEtHZ29BQUFBTlNVaEVVZ0FBQkxNQUFBQ1hCQU1BQUFBYzNnUmlBQUFBTUZCTVZFWC8vLzhBQUFBQUFBQUFBQUFBQUFBQUFBQUFBQUFBQUFBQUFBQUFBQUFBQUFBQUFBQUFBQUFBQUFBQUFBQUFBQUF2M2FCN0FBQUFEM1JTVGxNQU1ydnYzYXRtellraUVIWkVWSmtWcEtPUEFBQUFDWEJJV1hNQUFBN0VBQUFPeEFHVkt3NGJBQUFnQUVsRVFWUjRBZTFkYTZ3anlWVnUzK2U0NzFNa1BKUkllR0FDVWNMRHM5bE5sdDBvOU0zdWhyd0FUeFRRS3J4c0JCSWlmendrUVlrQXhSY1JJUUVDMzJSNGlVall5VXhJc2l2aFVRSmFIajlzS1lFSUtaS0haWCtRL01CWGtDQkVVRHlaZXplenU1bmQ0cXZ1cnFwVDNWVytibmUzYi92dTlBOTMxYWxUcDA1WG5Ucm4xS25xdHVQY3ZZclNBMDhOREp4OHdBQXJEbWpyeHcyOEZKdGxBOE5uSHJUMGd1a1JSL2VZb0VXQlZROE5uQlNiWlFQRGlVRnU5VTdpT3FkWXdhMDFUSzJYdkJzRXZINUVjNlRnZEpMWHZtbHFWMmZaaExIb3NDdnMyVVY2aEd2Zk1uTmJlWjdBdDVseE1BbkdQSk51N2JxeE9ZMWxJOFppQTBzZUd5elFFN2kxUXpPM1c5cGpWSmw1Tk0xMWM0WmVNNXB3eDlGWnpwbUpVeUJmS2RRRVA3RURsbTdiVU5wVSthNHppM0t6MWM0VFhyMXNvYTZ4Yk1GWlhIRFpLOUw4UHJrZm05K3c0YXhvUWxjcnptT3RzVjBMenpyTEZxU0ZCVjloRm0xZHpDY3FzME1iWXlWTm1LNFdSeGwzckQyc3MyeDdzQVdGdXg0N3YwaXNMN0d1bGQzcWM2U294TmdOa2ozTnBNYVh6c2lFSWgxeEFYUHJURE1qaFg4Q3V3WnduTW96bFAwaHM1cE9pcFovZW9LaWpiQnM0Y1cxd0FzT3JpOVc1TUdwVTE4OTByZnJta1k3eDQ2NkVZVFR5YTZ5QTJ2RE9zc1d0TTlkTWhhOHowN1dpRDluNEVaeHpNWlVUMTVtZTNhOERiWlBDMXZzTXMyZVdycHpiRzg2d3JJUmNlM0lMRVBEWWtlNmgreHA0K01VRmJpbVM0L09wcXZMMHRXQ0xGQ2FtcDJleUxKZUdPYkdEeGpCenFhMmJESGpuQjRVVHZ6ZTZiVStROHRMYWgxZi9zcng3M01LTDMyRHBGT2pmandDa3NWdzVLdks1L3ZMMmx1NjRMYjA4QTNCczg2eWdOTDdxa1ZwT2M1d2dzeFNDcWVTWG1KcXFFNkZnYVNON2pCWm8vbWpiZCtaOHBRck05WjNkOGJGOENQWlRjSHoydEgvc0FlUldWYU1SVmdXbU9RK1ZwSkpvRHk1eGhvUlNJR3l6U0xGcktmcGw2SDBXN1p1ZGJmWkpjY3BNOVhCVGQyNlh5M0U2bmRUR1liUnE1MHhaN0dqWW00Umx1TjlzS0VlTDFZNExxNjNoV0haaS9GYmFJQWFpZDZlczgwdWd0bTZjcitHZWlCbGpSWEJHMW5qRThDL1hNeUw4UkdTcTB5YXNnakxJU2E1alc2UlRDUzVVbHliczg2MExkMEk0MFhNdHVXWTFIZWRGVC9hdTZxbWRZZVBHN2xheXZBUTZKeVQ1NlRvcjhLMDFYeEpxVXZMSFdVNXlwenJjUXRxdVVyRjFRek5CVnNmWXRKTDBZS0NHdnBDNWFycDBWT2VtRDhZblNKWXhHMHBXanVYc2Fyemhhb25MVm1VNWFnUWtZa1RMVUorL0MwRE1FdFFkMFppV0I5T0NFRE9TRFRmYWxYUmwrNDd1Q24wRy9Oa2t6dGF6TlJ4emhFL1RDTGxrT2hPb3Jra3JmSW5kbUVLZlo5KzJmL2x0YUlzUnltTnBITVpMZUg1bmxyQ21JcFR3elpmYXlTeC9sWWptQUMzbVp4UUJEcnZaT3ZvQjdwVHQ5bVNsc1J4M0NCdTVTb0hheWZhMDU2L0lKdWErb3lJRmV2Mk15ZTRyZ3cybDRWRER1dGQ1ci84aXJFY2dPV3Y5N3hNR2hMbmN0NEFicHBEYXB2S1VCaVk0cUFLaS9nbUZyeDh3Yi9DbEZNcldzTHhSSGtkUGZUYkF1dzRVbXNCdEJGc0VtNEtSV1pRQWMwNGFVVXJzNVEzc2FlVjFrS0QvY0R4SGw0WGpaK2d0ZFltZTFOdXZ2dWsyN2FRMmxEMXVYZ1EvVjVWYTJDOVlMNjVZVng1SXRwSnI5ZExocFN2NWNDTDkrZit0akxxTWNkbG1VWDFtS1NVWFFLYlpYc1RxQ2xmQzBpMVFNV09EMFNGR011aUlMaXZTR3VxdzBXdVBtSDlLSEJtdjlmTlNzdUJ5N2cva2VybTVDNlpXRGZMUXNpUmtvNlFzUHZoUG1QZjh4aXVUMy9IT3hsN25XaXZUV3hQTCtqMnpubFI2TVNXV3dnL1hKS2xlU1Y2Yk9JVVBSZllRTDkxTjRnamxwVkF4RmpXdVJ4RnZFZTlsSzlrcEpCR2k5TG50KzJ4alNaeFRBd05JZlRRTUlEbkQycVpOdnM2U3VFOHhlVG9xTGdXNzlaZHp1dlkvL1c1amdlSjVyRlFHVE9qWXlHT3dxaTRGcC90Zm1oOVd3WFk0eXhyL2Q5U1FxakJSV1paOW95QVpIanYyK1ZuZTZJUGdLRXBncXVGcm9CRmpIZklpSERYWnFLSFZUVGVjWnIrakM2VENIeWZwQU9LY3dpdmxGbk5GSnJkRUlOT292SFltbm1PODlWUnFqVE9NdTBLZDZJK0JHWVFOYVpWc2t0dlRWb2oxTlRzTUxSWW00dVBhMmc0Q2xveHFjOHhpYm5CbXprTUt1MFFJUno1eG1EOVFVV3VIcHRtY0xhNnFqeVgxTkt0Q2dza1JpTmZrVEMxaDRnZGM5LzB2MWZ4RkdlWlV0bUl1d3EwbUw4VEpDTmtla0VHdWF0SFhUdVZ5cVNnQ0Z3dGZ3clpxOCtyeE9nSDEraUVyYk53RFU1T1BtQWhmd01jMWdlS3pWcnNnUkRaMmxmbHVhU0d6NjR5ZzBVZlM0a2lKeDljL3psV2lUakVXYVpNcnRNRnd0YUYrNi83aFJ0ZWNFY21ETURRT3BtbEowcjk5cVQxQlU0OUtMMmNHVCt6RUhKWmZBME5HUEh0ZXl5Y0pQUzgxZ1lQV24wa2xEbmVya3NISW1BRXU2UXhjWnVGeFFsMVdvZmdOZTVOZTlLY05KOVJ0ZnZRQk9VcW54TEJaV0JaRlBIN2p0RFdTTHZWMjYzakF3N3RFMVhWeXMycDJZcjNKbTg4dkZ3NlBBSW83dkNUZDBYNmxPOTFZdnhDVnJCc3ZLaTRrbUgxTWozdDEyZGYrOXZqZ2NLaWNpZWcxV0JOSnJMWjM3ZFkxMmt6S1VlaUFjajA5VERkVVRGZHhPSmUrTWM2K2JTSWlXVkJBdmVoSk9JNDE1NFc0UlpQdXA1WXhLRDVmSzdseWFmZDJzTDlOYlErTHNJR1c4QVhuSlZ1aEVQc0ZGeFNJTHllc3hmazZrU1h1WitwdmFhaGtCRDM3cEpja0tTcmdWaGhGb0JsUkEvaDBSRWI1MU5GMkVOTVhPMXMvT092T1BwKzBxeUpaVkxjWndPWnErNWptOGpYMFI1WjRWQU1pWnBKb2puSm0rTDdDdUw1WXExQmkvdDh4Z3BPQVlBd2lKamlvdldJYXkvTlkrY0ZnUkcvbThvdzZvMDRab2FRL2tWK0prOFliRWw0VlEzL3BEZDZUQ3hMR3RoOFVJWjJEYnB2S1ZoNDljbUtlcFNiTDFuRG5KbHdyY1lVdFVTRzczeFRaazQ1Z2FIWmk3RFEwOTBYNmRSUGVnK3gvbHlFQ0xJd3BWSFNjYVFVRU5jM0d3Zy9OSFFpeThUR1Z3MThoZGdtbGdtaG1sb1FyMEJkcnpCL1l1RmRKWW5Ub2NwZFFqTkliSjNncEc3YW5TMW9pdk1aY0pBTkNTOW1VQ0tHckJwMEtqOVVlbWhyc21TYXdEQ2x4SVRhcXM0TzMvWWRxYUhtR1hKcTVDQ3BZMWROUnBZSk0wUVpOczhyb2kxbHEzYW84MGxxcGs2dW55UWVuaS9tcG5iZ3hUZE04Rk9CcVppb2FKNkd0UUNyUzgrMWFZM1ZtVDgwNHVVYnZldjRUaGJtYWNSOE5JbEUyNy81WUdaWjlBR1d2RXFHYWdNSHk0Vmdtb3lVQzcxRFZ6dXlZZ2FKM2tuaTRaK1hOVGFFVlUzWFdIQWFRTWo1Z2Q2dXRJQUJ1Q3JYSEV1cXQvVWFUdCtvbnNaa2VDSVZFbVUzSGg0RStPNi8wbnJWOHp3SDNSanB6VG9kOHVvZVJ6SmNacFlsWWtrK3RlTnlHMWdMVmRTT0NtZnM1T1hXOUtNaklya0tFeU0yaUlMQ1BGM0JXbERtQjBhTWJWOXJUUTlyOFU0VkV1WFdMbW1ZTWxNeVB5cHMxYTdFU1pFWUNsa1owblpLNFFEVTVYNEJtdmdjQk0yL0JNK0lHeGd2QzhzU3R5UjF0Vk4rdXkvQURiOXNSeTNBbGs5d2lTU3RwQWxpZEIzbnlYdC9NNmovV2FXY2V6YlhCTEg0Mks1STB0YXp3OWVqV0tBYkJUQTFmMjFmQmJ5aStwc3l0aE9WV2xxWUlGMFh5NEVhN2RMMTBPSG9VWmV1SDBvV21RN1hqUzFaV0phNG0yUXRBQ0NXSkYyL2JFZnA1NVc4UkVzNHQ3ekJqN1AzTS85Z0tkWitBNThEL0t5THVTWUE0bzY0a1gzZElwRG1kL2Npa1JBOXJNWGZDSlB1aFZ2Yk4vRlY5bTZZd0lnRjJickFpRzRGQ3JVRWZkcFFTS093RXpIcWtrSEhlZXl4eHhsNzJXT1BTYnhyeW9KSkdKWWtGcFlseXBZdVdzdWlqZUdlUkZsblNzd2tNSVBFSm5FZXVhRUlEcG9obEhOZUVOKzJDUkNRTGd1a0F0ejdTaXY1M0VUQ1dsQmlhajFpL2dMejUrNHhQd2FxV2gxL2N3MGpWSDVUQ2ZRT0ZJWW4xSkZINWpPS1NWakxSelorZ2RuR3NpUWYwVm9WWVdqNmh4SWxMNjIxUWRic1M1Z1lkVC9JQXFtNUtKcW1HQUxtM3p2eEtLVldQdWNNRE1vdWJSSjVNb0RjRkJEei9aU0dHbGI3QUsxTzB0QXlTaW9KUEdFU3BpQmdDUHBVVmQyUUFhYW1IaitqWVMyT3Z2VkdWVW1tYkN4TGhFMmhwZ0xJV09pSitrQ2lMT2ZreGk4UmJkaTh6SU8zKzJpVEJrTzNiRXR2K0FPbUFaSXN6emtCczNWSW00eUV0ZURtejZ6MzFRcUFOcEEwdlNUQ2xDdDB1SHZTdjRPYUpjTHZkSWc5U2RxVXdpZHVQQWQ2d2hwSmdlWjdURGNWZm9hcEZVSzNoa2tWZXBodHBiWEt1clZXYlZmcDVGTmdwRjd5Z0phZFQrYVRrYjJCU0Zocko0WDVIck5JWEdDbUo1SnFxRWVGWm96NUhGeFlGcEVCeHpIRkxLeXdxN2tKc01rTnY3RXRvb2J6aW12dGlGVUx0ckhnUmNMWjlkdW1wM3cwNW9KZThIL0prb3RBa2R5TU9OUjZhVTQ1dDZaUGVrd1NxZ1A0T2RUR3JFMDNNL2xnamZSelJrUm95bXdndVdwcEhvWVcxcEk0aVJOeWpjbHJZanNNNmdQWE9oRmJJZ0orV1ZZL1BTVmFLM2Y4eGFuZk5qMTVxczBsMVM0bUdSRjlCWGZjOFdtSTFoVlcxM294R3RaS28zbmdWUjZTQjV3eEthUHI2b2dmbkhXeUtxeG9TMjVwdTJac0xxeEc5aEQ1WWVWUUwxYWtydVI3UDVmU05XR3BYVkdydk41RnZuc1puZ3dpOFVlTDNZTmZMTjBFU3R6OXJLV0FJaVZPYjBFcFJhN2dVRnRJcWVROTM5TldXUEd3RmhuRWhNMWpWYk0zWFpWSmJFbzFWQk1PRDJoV2lBTUliMUZOVm5KYWE3cW1MVmhWYXN1WHhQRFdCd3FkbnVoUzBQU3BpbnJNUDc3T1gxa05yWWkvVUF6SWU1UTUxU0s4VHRJdEV2Nm5WVWlBVWVZa3lpd0pkSHZzQXIveVF2OEFoVXkvU0ZnTHBzREVyYXcvTVFIS1lmQnBJaG9LSjdFcDFCRDBxZUs4ZGFoSW9rQXRhc0h3cmlxYVBkV21aSmJDQlVTSkhDMkVVemVZbmZ5RW1rTTZISHozTXV4RDlZeHdXcm9tQWpzUnQ1bmovTWQvQnNvbGU5RXF2ZUtSNlBXbUxtOHl1RGF4aklXUFNnUUEyNzBOVVlvN0pzSWh5U1pMWXNFODVSTk5ZRk9xSVhnU1VtajRBVk4xdFptYTZGcUVRcUVrVG1rNmFUVmNrcTBRVnl1M1U2WWpYYlRFek5vVWUxZDRsQllSTS9Ka0ZkSVBBanpHdlB1UlA1dDZJRVMxOVBjbWY0d1dYWG4xaUFZQWZZUWl1ak0zWTNVcmsxQ1VhZ2llaEt5M29qYlVBSVBoaGI4YlhGcUVRZ0JudVBmb0FHK0VCckY5U0NqVjZMcVV3Tk1tZGEwbEY2Y2J5dWpidEZhVEVYOHNaT08vSHZuZ0wySm5hTm81bnBaNVdYL0RWL1JONGFSeWVPUVZTVTlZZWxrblFRSUtoMHkxQkJVcEtteGxrS1hmMmU5ZnBDaVFQdG1PRnFHZ1NBblRkSzNQQXdCZDFOK2k5dEJoWkt3VEVwK0lQbFFxR0hqUXdsMGZuYjZNNUtsSlJrbEJROTJnZVprK0JkRnErNHVSSGNwUld3dkhRVk1jU2dhVEo2Q01rMWVLMUZnV0x2UU9qSGQ0dVpFdHdKcXk0alJDSWRCbnVXOVFMd0hHYng5RVJnOFNTcHRLVXhKb0JzbUtKbHB5OTNLSHpDYUxhTFdFR0VhNW1MOW9iYlBqTHJqQXhEZ3ZtV2xwYW1wSUErQVNaK29Fbm5WM2FtUUxZa2RJMUZDTjViWlVVa0dsb2RwZ294RUtDOFdwd0dXdEgveC9TL3ZFRVgyWTNONmU3cW5nQXppVkM4VFJvZUtibWhrRmRhd3plZjZpVlErK2dRVjFyMWFCTkkwREFscjBnUGFzOHpIeVRMYmttT3BERzlJSjhLYVFLSCtwOU5JYkhMMGpYYXVnTXJwT09GOWhoRUsrdTFPaTVGM3RDV2hKUE4zU2dpNWo5cHBIMmFzcFZtN2ZmTkJEc1RLcTF5SzhLL3RQT2JMN0gzTVhMV3pPSGZpc1ZZVmk0RHNDYXF2S2NhNEVhaTNrL3dyMTZPbW5PdWp6YWVtK3dhL1VFS2JJMUlYY3Q3aVl0MzNScXAvWEs4TFhGVXZHSUVKeFR0ak9za2VOR1Awa2lrNGhubXNLaW41UitUUHZQZjQvRGFsaVhxVnBPRE5sNkI0aWY5dnhvaytGeGowc2U0Z0lTV3JUUWJVK2I5RnlXMkxqaE94SXc3bTZKRmtxZWNSUzhwV2tQNjVCY1k5c29zb0swUVFNMWZrb0xHbStGamFFNk5VaDltcTdxQzhPbUNwU2RiL1FML0pOY0UrbzRYVzZOQUlKVmVXazFES0pvcGx3eDVaaE5PRW1naTFwWGw0MU5JL1VpNmNudWdocGpOMExKRXVTOHhhdGEwekUvTEI0YjRTTWdBbVI1TkU2TWZuOVVvL09ZN0lkRVZZMTNEcE1NNmdHakJOQkVJZWJQaEpXaWcybjdLL1J4QUZUVmJrbjdEZ1dpeHc2M2cvTHRGUEc1TUI3V0R6aHRqR1pkWmRGalBJRVVzbUt6b2taNzFlcmhwT3pjbGxSV1RPM2pSN1N4a3RWbUxOb2xkVStORUtiZ25HTTBZRmc2ZlBzNklaSTgvdFQ1TFYyWi91V3hLTTRlbnBIeUlVT1RwS0RsZzgwVUpQUGhBMS8wMk4wL0wyUjY0S3dCY0Z1bndvdmJqMHlJSzJOWDBVeUp5Vzk1eWRoYk1ndW00UTFTNW11aytxaEZhbnRLbHFXVTZZUW9IQlBTS0VHcVRtTDFoV3liNktPZ3lyYjZQNU5la2NKb2tYajE5RW5uaWFQNWF2Zlh4QXhDUDNLVFY2bmhuVDhHdkNpSUxqWnlVS2pqQ0xMVUU1ZVhjdnAxNzZLbUpaeXRmQlBQeERoYzlUVXJWQi9XTldsa1dNRjVhbjVpbGJaSTRaWm5OSDY5TXNSZlB3TC9ySEpELzk3bGJHZjBSbE1ubHRKSHdVR0NYK0ltOTlvWVRCSGgyQUNTdFowN1hIK1NoeTc1RFY0T3VXMUJBTnN2OXAwck8xb3M1UzBxRXgzQXM5cmRKbFEydUZlWi96Q1JCWXVacVJ3dnFJRmJYQkpNdEFKNGs5MWJjUnV2MXVXejVyQUVWVVJGSmlWUkE4OFlkSC9uY2NIUTNaWThyMjlxeHFiTWhNWUE3NnQzRS9XYU9uQzhUdDg5dFl1SEgzZ1FETHFCcUVabWRjU0UvOGRVc09jS3ZOWGozb1B5ZTd1VTU5MjIvZWZ0bzY2aEk3MjBweUNvNnQ4cGE0Z0lwV1phSDMwVWU4K2ZhRXNtaUQzYmJwUWhaenRvUXlLU2w3My8zZVhZTStZQkYyTFl3bUNVN0dKVGN3WFBQYnJGN0JjMjJLM3E3NmhHMG9tdFVUd3hpRjJraThjRFJMeDJ6N3kvSkRWNDk1UmpUM2RsWFVuaFNyb2greGtoWmtUMzhhWXA5eVBqcVl1VzNoMHQzNFBwVzE1ZTdxaUJZNW9oWXhFeS8wUVRBaGoxT1dtclloMCtjS2hTT0wreEwxdkk3bk1rakJkbGxkTW5TblpSRnpuNXRhajN2My9BSjQrVlh1dDBpbFdIcis5OXRBTmE2R3BZT05vc01YamR5WHZtUVBuMzRoemVFNGJZcjFxZTZLUHIrT2VtUHRyZHZ4bDU4K1pPRWluZi9NQkM1UHZhOTNxVWlLZTJSaVAxR3FNWWlPZGpXamhyT3F0WDNYSy9RbmRFbWwzdXF6NGUwMGZlL09uUWhOeVFsMkVBaXpSbjZuWkZHL0VuOUNTdVRqOGY4Mmc4SjlxYjlvMW9WWGdvRlRoSGZSZjZQb24wUlZTM2JvR3lmUnZYRGM5UDJBNFlnOEU3SVZmOUJXOGZ2U1YzazhPUkliZlN4YVhxbW1OSW1ZaldtMTJtL2VOTy9rN3ZaVFQ2ZEtqOE84MU9iWmJmY3NUYkgrS2VsaldVWmVVMUppV1RZUzFwbW1JVUNiSnJmRC9OWDNReDQvL29HVzB6dFhyL3RkQ3pnVUI0VGJ4c0pac2Z6bmhWSXlVU05OSmt2MUFwckNqRzlieUp2dUsyMkdvSzlwR203clBXbUVtb3ZWSkVWS29hQWRBdElabXlZaS8xL1RyWHZrbXZ1UmluZEdFUExhTnpJZWFwbVlUd2prZ0JKTWx4ZjlyOGxwbHIySCtuRjZaeDFpYjdKbDI4RUE5YXNKdC96bFJNaS9Sa25FbnNNTkRBdnprem1FQTZ3c1pFeWo2dldmcGtyb2tvT05uWXhDaFcwTW5RUHZXWXJTcDVQbXJlK3BENmU2OTBJdmVOUE9XNysyWjJwcWVUWHIrejBScEVzeTlEMkY1SWRwWDcrRkhCdmZqK052Y2NlbUQwY0FRWWxGN0lKRTJMR3JySlhhMThyRXYycTUva1dUMWhOU1RMYkhEYzhLM1RQc1dyWUZWMktGT1d1U3kwRnBZUE4wSTZHMkloQ0NmN2w0WGY2OEpNa3QzOE1PbUVTMU1STHFRbGl4TXp5WTkveWVyVDVsUS82K0pDdFVCLzZyeWZyenFEdGRXc0NYOG9YQmhVWHZvSi95ZjBTV1ZKcW4zRFVoR1M3b2VIdGx5WGRjd1JRYis2Q0JJajBXZlR2NENzK05aREViTDZqeGtJRnJRRW1MRXQ3SVZMVXlVb2FBNFJIOVA5ODRrUEtWUUdZaU85TzhKMk55UkQ2UlJtQ3JqLzc5bXFNUTMrVXBWUGdHdFByeUlYRjJPQ2hhMUhCQmVibGVrdExzWnlsSGdBbGl2OHh3aGRnMWw2TG92bmEycVpjUEdyMHovZVVpajFwSVBvWUdSeVVDMHNIbHpPU1M3SWVaQ3RKbVo4dTQ3TU8rRmJmbnVMbi94OHJscENLR2JkK040Q2RnazUvL2lkRTZBNFA4MWw0U2NsUDRYeUcyVENoMGZvc1NUUGlHVXlMTW4wSjFZL0U2clpCMFBqQlU5UDZUSWk1cFN4ZmUwQ0dta1dzZm1pZFdFbngycGtJbG9lV29rbDR4T1RxelI2UUZsUmgyTThHL3JUcXFPZmg3RWNSS3cyYllGbU9OVVRaQ09kakltL044NkhiRjJnLytqZ253NGlGYVdJU3U5TFVNT0JuZ1FnaUZhNElWZkV3L0RWUzMya0crdE52enFzWi8wV2dzK3I0eFFkbVFxMXRCc0FIMjd2V2R5VytLRWphS1ZoTTJXVk1OeDRsTkF4bFJQdVNiajZuSU1lYnpDZncrZVRxRXAya2lITXBSV2tLOGxyb2ZFMm5hTEdBWkpESzFpeGpZTVlJRFNpMWFIS1BPV1RiYk5qWjhNM1NGN2pnNzJYd3lHTGs0RVR4dE9SRktXaEUzVjI0VEE5RWsxMVZCbnl4UXcyZUl4WGFpT2l5RlIrNkduNlZ0TmdrbmVSUmdyWDJuVjNyMURxK1F6VTJmN3ZLUVhyYXB5dFQ1TzF6bEpIdFdLMjllZXRqNmR2VFdLVmhJMnBmdGg1V3RTUWZoSHhpRksrTWZtZW9YU0R5S1A0eFdYUWpDQ0QrWnRGTDFhVmptNC9UY0ZyVHBUZzFaOVFFQWo5d2tmSmM5UnRIZ1U2WHJBeWFabjJXQ0pNSm9neXgyVlB6a1FGYWFrRDlGcWlDcmlub2pOWC80SlVXMldPL2NJeSs4U05aY3RVV3orMXlTU1RVaVpXR1NMZW5uZUljbENxSjJXMGxyT3FpV2k1bFRzZ28vaEg1aDV0V3F0c2lVSTk3SUlIZWp5MExWNHZEYWRLeFFoTUNuclJ4dnFRclIwbjk1ZXI2YkdUQ0xseXFac3hVL3dhTVBxc3dLbSsvUUN5dThqRlNlRmxObjlIRm9ubTNTSEdERU1YME5TN1p2VlZza0xsWWRFVkFuVUg2Z2NUVmxGQytOanZpS0Vkdnd2ZDdrZisrZXY0TStqS2VVczB2eTFPL1hIelNmK0VXWFlKRmlQZFVXdWJPcVB5bVB4bmZNQzFpZHhkZ0VMN21NWmUrRGZFN3VqRithYTZ3dHR3SGVkaVpnNVcrWmwyTHI5UklzbGlNalp0NHFXV2E0QWpZd2FlaVc4YnYxOTV2MnhEc1c5TGhXQWpCZWQwSTVKdEhKbFUrZW5oZkZwQ1UyckFuTTZFbkk0cGlWZzdmUm5yZ1dwYWU0dDhXNTRjSGgyVjlWNVRDVkp5aVhwYUJLRFQrclRVcXRvZlVoSVRPUit2K3kwZ013WTV3d2VlZVE5di9DMUwxR3lHYVg1ZG51OUlZanB5MFVCamQ5Tm9wVXJtem9MZUtGclZaazNKVDg2Rmc5clNhd3E4YXNqYURsazBiTDA3SlNqTUdOREVJK0J1YXBWdE16b2NXZ3J6MTV4YTkvNkhiWHNOVzZaeERsQ2xKdTREMkY1cm16cVBGeGpmNmQ4RS92ZUZNSmFNbFNEOFRtdkU4a3poNWFsK2NWYkU1Wjk1eWs1QU9zRE0ycHEwY0k0WGphVHpnS3FuZkUwYnBrWVdnRkxqU2c0WHphMTF0d1BIYjFMQXV4N1V5U3N4UjJlR01lU1JPWUp0SHhURU8yb0xRRUJTbllINndOempkU2lCZEtIWnRLWlExdTJmYXhJUzJEcFJnVEVQM3B4R0lYTkk2OTkxa2hyRUFHSDh5RUFPd1hTMlMrMVhrM1IxaDdlcDlsTTBxUmxIb3gvTmhWUlUyY0hCTk9LRmw4aE5GTHhOblhsc3ZJUUp0Y0JTNE1JeGh6WjFGdnVXQU15UGJVaXdsakxXZFBSbmJPK3NsMDZZUzFYc2tTS3Z2aEYwM2t0MHJMVEN0NTkwYWdseW5pR2VSd1FTQ3RhL0hEVWJpSmVaa0wrL0J2NFJ0dVU4OHNnV25OaVUzdTJ6WWVoTzl0U0hXbGx5SXhVeDJHczVlNDAzaktnbUo3eTlTbFlUeWM4cjBWYVRqL2x2RnhGUzMvT1BISmxQcXM3VTVvMDNsMVJhZWVpbFFkamsyaDJjSENsYk4vQUdTdU8ra1IxVkhWWm1zcGVKVHl2UlZyR2tRdHhhbW5TbzB3b3ExbXRWbHF0aFhGTXlkc0V0bVhSR3BZeGJ1MjRLd0dURWliUm1nK2JPbGROckcrdXNiZnBRSldyS2ZWRWh3ZnYxQ29jL2ptaW1OdElpOE4wc3ZOYXBHV1lZaGtCTWRDZEF0UlNkajJDblZhMDRCOUxOeUZDT3NQc0pydkgrVHo3amVrb2NnMTFFRVdkQzV0Nm84T2ozYzNhN2E0T2xEa0l1d2lyWUlHbytyRDhKWW5DRTV0ZjFySlpaRWpMZkJ2Z1lqcWFWYklIcVZOS0xWcTFsSEVSblIxYnJuWHJLK3oxdHNJSTNDaGE4MkZUNDJTZC9YRHQ2TG9HSWhrUzFrSXdRRWE0Q0VaZVNScldxc2RYUEFtYkJZVkRjNVhVb3FYLzEzUDV0OHpOcElWdXZQZjQ1NmVsd2FORU1kejVzS2szKzRUM0pyczFReGo4Wm9qZXNVNThuVjVHT1JMV1FsYzlrNUpxbTV5aTBFbWxGcTJtTm82MmYvUFZHODAzaC82S3UzK0ZZeE5oY0xIZ0pWdDYrZlpNUUIzK2xXZ1pvMzg1WlpOOUZaNkxVRW90V2oyMWk4NWZuOTZMMEQrRkxOWkx5blVSN1JlT1RhaXEwSUdHZ1hwQXNEbVBPN3BDdU81OThXSFoyZHZGbkxWSUowUkx0RE1iZWFqWGdhejVTZHRaTW9reGh3UVcxRnBveUcreWNHeGlTTUxOdTZ2cHh6ZFJyNDdrMUlOWG1scW9RZTJpdVhsb1I3RlFNU09jQkFWN2x3Uk9xWmFhVTBFcXhSM2JKaS9FcWhlT3pUb0wxN0g0YjhoNU92RThuc0c4Z2Q5QlZ6SVE2b3J5R1NPZHZtTWFod2pPNUd5ZlBTY1FtdGFsdHNDWXh4ME9zc0UzTFJxYkhydmQ5aTNKTmFiOTZVRCtQWVN3bHYrR0xmOUEvMXRUTndjQmt1T3ZFU3RWTVhuZXJZR1NadGJscHRjWGJNdlFwQ1RUNFp0dGZNSFloQlo5Wm9VcjE4MmEvd1czNEpFM0w5eC9YVDI4KzhTOUgreXFiRVlwSHRaYTlYWEFMeG0wZStKR3NCeUpLOTFQL2RGWHY5ZURaREgyMEU5Ly9YY1QweFFWM0JiYjk5TlBzamNLMktuZVllUHZ4QmtvR0p0d0NPK1V2Vjl6U25YaTY3clYyeTN4S1RVOFFmL29sYVF3L2tpelFmeUFXdlYxanZzRmRqU1lqUVN0WlZ3SDlueXhDbi9pamkrdFB6R05meHNkT003TDM4bCtiQ0xhM0FxaG91UHpDTjhqS1JTYmZsanJJL3hMaXEvdnlwNjU5alFPbFB0V2tvT1dNUEp0c2thU2FPa1NXTkRjeEZZL3ZuZDV1NUdPa2w4YkR4SjMxbnRIOTczNS9jSDF5TDBwUk10NWlySDdQTVorTGdOR3N5Q0JLV08wL29WaUUzWUVNdlNrZHgrTkJGZjM4ZDZyUEFQQkQyNTFiTXV2MlRzS1NoMHRmd29mNTkyZG5ZaXFhVncwcWVLMHFlOTZIM3Z6ejJiQ2FGcE9lUDJLYlRsY0pEWTdobDNkTllUamx1UVN4UDhQOVo2TWJtYlJNejROekx6OXpJanhMMFVZUWowWjBpOFVxWkUxUGx3Z05wdnhnei9PeXJQOFEyOGljRExrWnlZNkpyY3gzV01NYVNBeUhTbGVXOXRiVDArdTJCVDYyVTdMZkI2MnJ1MlBCVzAwejNOWkNpUFlyc2ZOd0NoN3JkVTJ0SnptR1ZuRzlOTHdrbmRkOU4yTnZOdElUZDh6bUJIK1phUzJrS1Z6L2t1SytNcDQ2cVlpQkxMZXNhd1o5RytreVRPVHJScU9heFh0NFJEV2lxMnJYTDZwN3JIekFhL0xzSTc4TmRqTFFUYXpYNFMxREFIbEZPVEhpekNUVXp3ZnJlb3RnSWJtWVMzS00wK1gzKzUvT2pMVXVHdjhEam5ZNTBVWlh0aThqN1djaW53emV4NVQ4Wk5qWlNpRWRDOXQ1c2liSkUxT2Ewa1lUd0JPOHdodkRtZytnelNDQmRuYTJNb2lySm95NkRpUXdIRElieWxrUXpFSEtrRllLMDVZKzRDOC8zVzNPRTQ2Q0tMbjJkcllIVnVzSngyZlJheU5hUmx6WXdySFo4ZGlSZVRmcVFjY3IyU3ZnQ0VKKzVsMkIyVFZHS0hPdEpGaUVNT2ptdlo1aXNHYzRBSU9TdWhUQ1Vod2IrblI5MTcyczJTWTlZSU9HMGR5QTBGL21ET1hXd2dGWFdlc2EraDUrSW43RkR6S2ZwYTBkVytPdGpaYkd1dUNiSmVjczdFeGoxcXdOWmZtMFU2YU52ZzdxVjBEQVJqekF3cXVaK3h5ZzNiTEVGQ2pUU1pQTDhLeUtmbFRtV3FNR0d1WTRNV0JQV3V1UGRBQUFBT1ZTVVJCVlA3VkZrVHJOVi8vd3hoTHk1RnhsMUd1R09iTWdPdzkwV3JXZW5EbVo4dTc0dGlzRVBKdU5nRjljQmhjc1RwRDdyWnN5YU9mc0kvWFl6anBBTkNYZml3MkhSV3Rkai83Q0lsR3Z6aVpsdUY5bnVKd3h6bHA4dE5Najl4cmlKSFV1UmZQZDZtREM0SFZYWkhPNks3L0cxQW1SRHZaVDRCTStNcWNDQUxZNHV4QTVyVHpKZ2plRDNFb2FFKzBFd21nQ25DYU82SitXU3ZDNEFCWUdxWVdwSzVwQzJWQldPZlJYbWlwZWtQd0czVzlCRHpOZlp6NVdXQkVIMTRjZ1MxOGJ2OW1tcTQvemJvNFZveDlRL1hxZHlmN3NGWU9qd2YzN2NVUjJOcFpnTmlEYlh3M2VQQjlTYjF5M013K3JHVnJPZzNjTTNpTmFlZ1Z0ZTVvZ2RjckpSNTc2RitXWFp0RFdFdlN6akRSZnBGRUgrcUdiNGxrMkkzNWtzSWZpMjRmZDJVYk9ZUzFKTzBNRTFnaURqSWtWMWhTM3VJdUVCMThSUEE5NUFOMU9ZUzFjaGsyN05vZTVrSzRXRVRoVXhaL2M5cmVaWis1OTRkVVlRNWhMVVU4d3hUNHZKZ2h1YUtTd2twNHI2aThKZVZyZFZGcys0dGppWWd6ZG8ya1ExaFUvSjFGc2UzMTdJK1ZGWEJNbW1kb3RUTEsrQlI3YnNNRlAvNGdOK0tGSVZ3N0U0ZUh0bXFYMEtQVlJiSHQySkRhTDR3RTVNVUkzdVU5QzVzT0kvNmlLNTVsa0ZjL1pVc1huSjU5UHg3emg4LzNSYjlhZklkblpWRmNMYTVmei81V1R5LzdZeWluSWFiK29hcTJlTnYxTkRoSTFtYWw4QWVaa2oyUENic2RPYVpwd2xrQVdBc25YOVlXNkZFUU5MMnhBTjJhaWtWdm9RT204dEhiUndmdWVJRmNZd1NxOXlUelp6T0J1UEJaY0xYd2xhMWJWZmFxQlJxajFwbDN0aEF3UFZpZ0FiR3orbVR0L3Qremx4YXZwSFBtbmEzMjRpeXFpaWNlYVRqQ1cyNW4yOW5DVVlFSDAzVFEzYm96OTRCM3hpTmJpR28xWnU2Y3V4WFQ5TURvVE95QzJIdWc4cUxZSnJVLy95bVc0SldFM1ZOc1B2ZW1XMmNqOUpCN1ArWFFBSHlSeXptUUxRcEp2R3UxWHhSZVhuUjg5TVgzZmMva2sxODk4eXZnQWcvYkVqdnFGcGk5bEt4Vm1YeWxQU1dsdTlVVDk0RHJMYzZXWitLSHcrY01Hb2tyM2EyUVZROVVGdUo5M05tZXRySkErN216UFdHaGF5M0tTeUt6ZEdMdHpHK1J6dElyODZzelByUDl2NTNCdjkzT2J4ek9ZRXZyWjlacUxNeExDbWRRcXZ4SHdwOW83NS9KWjhPUm9jYVpmTERGZWFpclp6UzB0UmdmREZvY09abUIwN0szS08rSkpIbzRoRlgyRTFXNGk1eDlEN3hrVVY2Y1RQVG8xKzZlMUVyVVg3a2dRMjJkd1QzcTFsMmxsWXUwSkNONjdRenVoNnllNFZCd3N0RTlWV3kzZGVkVTI4K2o4WldqeFRrLysvOTdXUGRsZzNBUHVRQUFBQUJKUlU1RXJrSmdnZz09Igp9Cg=="/>
    </extobj>
    <extobj name="334E55B0-647D-440b-865C-3EC943EB4CBC-11">
      <extobjdata type="334E55B0-647D-440b-865C-3EC943EB4CBC" data="ewoJIkltZ1NldHRpbmdKc29uIiA6ICJ7XCJkcGlcIjpcIjYwMFwiLFwiZm9ybWF0XCI6XCJQTkdcIixcInRyYW5zcGFyZW50XCI6dHJ1ZSxcImF1dG9cIjpmYWxzZX0iLAoJIkxhdGV4IiA6ICJYRnNnVUNoY2RHVjRkQ0I3SUdsdWRISnZJSDBwWDN0cElHcDlQVEV0WEhCeWIyUmZlM0lzSUhaOVhHeGxablFvTVMxd1gzdHBJR3A5WG5zb2RpbDlYSEpwWjJoMEtTQmNYUT09IiwKCSJMYXRleEltZ0Jhc2U2NCIgOiAiaVZCT1J3MEtHZ29BQUFBTlNVaEVVZ0FBQkh3QUFBREtCQU1BQUFBbGVrcG5BQUFBTUZCTVZFWC8vLzhBQUFBQUFBQUFBQUFBQUFBQUFBQUFBQUFBQUFBQUFBQUFBQUFBQUFBQUFBQUFBQUFBQUFBQUFBQUFBQUF2M2FCN0FBQUFEM1JTVGxNQXUrL2R6WmxVRUdhSnF5SjJNa1FmN3A2VEFBQUFDWEJJV1hNQUFBN0VBQUFPeEFHVkt3NGJBQUFnQUVsRVFWUjRBZTFkZTR3c1dWbXZ1ZlBvZWMrd2dJUTFzV2RucnlBWTZXRXZCQU5JelQ2SW9pUjlGN2ppUXFRSDBVQ2lwb2RkaUtCb3o2clJhR0o2RW5JVHlhbzlrTjJZWUV5UHUyZ3dDRDBRQ1VGTWV0aG9qUDVodHhnTnhyaDl0K2N1dTl4ZEtIK25xczZyNnB6cXFxNUg5NzF6Nm8rdTgvek9kNzd6cSs5ODV6dW5xaTNMWEZNc2dWTDUrMVBGWGZVVlU4V09ZU1phQW84N3owY1hLRGkzNWh3VTNLSnBibndKckZXYy92aTFjNmc1NDd5UUExVkRNaDhKOUp6bjhpRThOdFdxY3pKMlhWT3hXQW1zVktadXNHYU4raWtXQXlsYWU5eDVKa1h0WEtxV0tzYjZ5VVd3MlJQRlVHMW1UelVseFo3em5aUVVUUFZpSkREblhDK21vU1N0ckR2T2FaTHlwdXlrSk5BdWROVytIN09iTGVlVk1VdWFZcE9Vd0tyajdCWFgvdnFybFczTnZTbVlQSlU2TWNpa2lWc0Q1MGFCVW1qK3FMS3g5WkRqQ1JiWlpXVlJremhORXNBdzdSVEh6L3p3V04zWUlPUW5yQnZqV1MycXFVcWRLZFJHYmF1VmoyV3RPNGNCc2N3N2pnWnFnWUltT2tFSk5JdDAwTTNybDFQTm9PTWJhbkYzZ25JeFRjZVJ3SXBUNU56VkRXS0Vzemdmc240S0JUWm54SVFTU0dET0NRMWJndG9KaXk1RStTZnQ3d1dvZ1RVemV3VmtrbEYwd1VsNG5Xb2FiaGE1N25wd3VLOWhBOG05czBBZUZPTnVJTWxFczVGQVZ2Q0JnVkhnU1orMmZ1NnlyUG5Rdm0xcjZnNENaRE40azZlU0ZYeXd2RGtzckRjTGtXWldLUVRrQzA2VXRpcU03VnV3b2F6ZzAzT0d4VW5uUXJSN3UvVjBnSlhGSXJFZGFQdldqcTVjdmQvbTFzOC9xcTZ2OC95enh4N1FHQjNsSXVlSFp0QzZrY2VvRVZyVkZ6cXp5c3pjK3JGL3BRRFNLQkFLbjdOdmFHV0JmZTBkYldibUdYYklzeXcxc1J4YWx4VnExMHU4bklmSVlzVkRTRFI4aG50NldXQnRmS0RQelRobndYazJrdUs2d3ZneFMvZElrYVhMZkRBT2ZONFEwY2FnU05ObkxxUmRBcHhWZ29jZVlmd2NCY3FZYUhZU2dHZUVYSkhhSjNMeFlqdmZ6WTZiVVpRYW96UmRMZFNSeWdpRk5hcEpreDhwZ2RwbytFVFpHekI5b3VlVHlNYVRablpIelVUMWtBTzhWU1M4ay9ibjVpL2ZHdzJmS0h4Z3QvMm9PQ0ZVeFlYWCs3ZmY3clg4Rlk3dlJ1aUVUOGR4TkV2RzR0aStoVnZhR0EyZnFKVVZSdWUwT09tSTczTjgyTG5QY1E4WTRxeGpuN0l3NTJ6Um9IOEh2azhDU1NhYW5RUm1SOE5uTTZLMVdwR0g1TmVGa3lFbCs4aXkzUVA2Rnh4dVVNK0hwbEo0UjdjaStEZFo2U1NBaFRldWtNWHBFWFh6b21hbmtsUGtnYjVWaDMrR1lRWVdlOXYxUVFNK1cxUUdZZ2svclZLa1c1UHljVzd1NmVDRGllTmFjYUthRWR3NnpWM0xLcnU3YlNJUEMyRkR1ZVdJQmxOeHpKNlBsdExCQjdXanByYU1SVGdyWU5VK3RpemJNNVJiWFB1c2hBK1A5TXlabjR5SFFTU1hEajZkSW4zTzFnYmZIMW5FNWloOFZnZWtLM004MlFxYllwamJEc1VPeHdndnZDVkdvUnlLclB4SURrVHpKWmtPUHExQ2w4VU5qcE5aV0VGTHZsNFJUeUNHclRnY0tObEpLTUthN2pSK1FqcUppOXNGcXZMRXpDa3JwSU5QeFFrZWtWQTJrbEZpajU4ZGJHeFoxaXhWTllKNmNaeGdXM0JzQnMrd0Jvc0U0c3RGK2lLa3RoKzZ2aS9GcHorU0NqNFltcWpUZjFuM3ZzY05yU2RPY0RhVk51NHV3THpHS21Fbm9STTJwNk1aSzBPelRlWmFxVVJ0TDA2R3AraFdVOEVIRTBPVVN6cTY1ZVM1QTltSDBLS05DMXNaZGhnKzdmQ0VGdG4wM0tpTnRjamE2VEo3WnplWitra0ZINWlsdStua2xhaDJYWVlQL1NyTXVyQXlyd3BROG1uWEpjZjRiWjR2aS83ZStkWVBCbGxvRjdnSEhHeDdvVkI1QmxzZkk1NEtQbGg0bll6UjVyaFZaTzJ6UmxkOXE4SXBEWVgyYVRqQ1JoajhuTUhyeDJWMmx2Z01LV2NVRW12ZEtLU1p6QnBKQlordTlHQm54cE9PMEVBYVdjeWNucVpmRm15VlNzaDBob1V0THIzKzREMHZjby9JdmZRS3VSNGxZWG01UEFoUGZ4NC92M2gycUdNc3UvVFp3cDdIdGUzakROaE9CWjl5ZUtIanMvUmtIbXRmd1hSR014Zm9xbTlqaTh0QkFaK1FnWVlFOXVXZmxkOUY1R1c4dmxXcWFCWURxQ1ZNa2tLTlRJTXJTWmVKWTdjK0VCWWNZeE9CejQxY1krNTVPWFRwSEd4L1BaZXRzSVprR2JDRlYvMHliMTdSRXh3NGxMOVNoMTBPNFJuL0JjREMwMkl1bFRtcERVNFlYNkZKN244VXFzY05kZ3ZBS09IbG85bDhreWtOZkxCdUY4d09RVUNsV21ERWhMd1VRY0hyRENwTnVnTldQZVUwRlJvQ3ptbVp5MlVBZ1N0dWZCVFdFWmJMVFNHTGswV29obG83VWtvdWtRdUNFeXVYQmp5aW4wQ3Y5ektnbndZK2NQdkt6N1hQVCtrcm1veVUvSXA3WG1ROHQxeDZhOEozRlJWN1hwWlZDV0FLNjBWUjI5WkZlSlVDVU9NY2x3R2ZhenlxRE0wcHhhRXNxa3RjTEdMMldua1luWms0ZkdDVVBxOFF3K2ZMNEMyOUlNT1VaNmlqeDgwcSs5T01hRG1MSjRKWS9UYTFzZjJVamlOdHJKSUhpT212WmFrSlJnS0JHb3J0aWdtSzhHd0d2ZllPTVNtSVo1VzBjT1hGNkFxdXZRd29wdEUrRzRybjhaZjhsdzh6RUdTb2QwdlNrMW4yMTJHOVhWNXcwUkZXWVRTNUc1QlVVL2FWRTFQb2lKYnRDWXQ4bXViZE95aDJJQ2VGWWhjeTZIVTlrMkVOc2NZVHNBWndobzlVQTBMaCtZbENhZURUVXh6WHFJRzVWMzB1SCswajY1YTJQK2cyVXgza0l3a0tML2hBZFB4QU9HMVphWkszdGRtc1ZOWXQyeTFZNENOOU1oc1p3R2ZXbjVNVGpXS1N3dk4zdnU3blRxMHBnRTlUc1JaNXg2VzMvaEZaem1VZ3lKQk1TdElBZHIyNVpFbTBpNVd5N3dSczNvb2pqUkRjajB4bnJXbE5IOHY2NTl2M1Fod0ZFam9aOUhyVmVTRkFOWmZvRk1DbnBsT0FPY0hIa3Q2MDZIaWFwcjRyaUhkRE5mZHNDTm9GWmNtcmJadENIYXdmNmQ2ck5TTk5qMEtoZU1GbUJ2QXBTWFo5dkhiSEtEVUY4QUVMKzByTzg0SlBWMnh2M3QxSlg1QmVZaHp3bHk0NFkrRG1lenhHWmlIQjdXTlpaUEtpRDN3ajNkcThuUUY4L0JQY0FzTzVCS2NBUHBDN3VtdDV3YWNqR2Eva0w1ZEs3UjhUV2FpSkszS2FBVnRSSEZiaTloSE1KWXVZemhRKzNYUmVsNHJZRG0wKzZYMHdjb0dYbEtLcS9PVGhnMWxBNHlMTkN6N3lPKzd6enZEMjZ0T1MvZ3U5NDA0a0IzeDhWNUFnM0Q0UzZnbWM2TERiT3FlaFVGOGZ6TWJYdnFIMGh1aGJIUzluOHZDQjF0ZWNOY3dMUG92eXd1cnZYbEo1ZlYrVTNwcFM4akJ1UkQ0N2NoUjdaMndsdHFiYmhCRWIwWWRuR0F6MVpVYm56RWhnSDExK3ZCS1RodytjenVLcVIraEdYdkN4S25TV0VSb1Rndk9TVFV3ekFscXl5ZWNxdHdUZ1JDMGV6NXlpOVJMZmU1bkFaMUduMHhQekUxVmg4dkNCMWhjbkJZSFozT0F6WWtPeG9iS2NMUXY0RUpocnk1WTA5czZZS2IzQlZ2QkMrZmhCT3hQNEFPMmlhUmEvK1VRbEp3OGZnRVJ6dUNFMytJejR0bUZYMlA0U2hBbDhDQU5peSt0NDRrQ2o2QnB3LzZGUVBXNFFqeE8xb2VKV1VaYXpwWVdoc2tqNnhNbkRCMGFEWW91QTlDdzMrRVIvV2RXcWlBdDBMbUlBWm8vRnlIbkRUUmJ6M0VCVWliWlNMWHJhR2NHbkxmRW5zSnBsY1BMdzJXQW1aN0JmdWNISEttdjBuY3ZCa3NwcGlKd3ltNTBRSVc2ZUU3ZTQ5ME8yZ0hiOGVGVzdiaS85KzRldWZ2cXVJN2ZjRjcvOTlmdnZmUVdDQysrczNQbHlwdGMrQUVKYys1Uys5S0d2ZnZvZUVGNTc1L2JMOTMzNmxsWDZ3M3VIZC84cGl5b0R6VlE2VUVreW5EaDUrRFFDc3dEbk1RUDRmTFB5Um05Z0hxNWNmSVJUYmtoZVFwN3Voam9hUDBKTjNGd2hjT2tMRmRFTHRsb1h0WlJRQkVHeVBQTjNWZ24rWEtDc1ZweHQrQzcyM0pLZmY2ZWI3UDRRSFVqY0FRU1hwVElLRWF5NTF5Skd6Y2FtSU1jVHpSSHVQY25MS1dSa0dadzhmSHJ5M3BIUXVmVHdXWUxRaVVzSFI0ZnVkSncvWjdRWCtlWTRTMk9Cc25ydXNyckNsam81K2t4TkhiZGlqVnR3V09GN2tHVVVXVUFCbjVYcXEwNnRCZHZmaDJ1Q0xMMUUrRHg1L1lQNHhKQlBkdDEyZm1yZitxMDJjMU15K21KZ1EyZFNpb1hTaGljUG43cmo3S3A3a1I0KzNkZFlkWElJOEVubkVXdWhRc1dQMWxyNjJXdEpzSEFrdmpDMG15eWhJWit3SmJya3dNK0VKNElWQ3dSV3I1WlI4SWlrcmx4OUZNSHZXSTgvQTNnVE0rOHlTZjJ2SzFmdWgwUEpQWUQvYnNRWHJuNEdwWFpLbFJPcnhlVFVkbjZDbEMzNWR4SldYTE0rSWhWWjJTVk5IajdTcUVnZFN3MmZOY3duTTVEaXFrT0dvaU5vODRnM2lBYzZweEJ3dnNQNFE0UmF5aVJ0SUJnc00xRWVGNHc1MDN6a1FFcXBza2Zxd3hLbk9pOTRxUHBiYUhZRzFwQk5KL21QVUZ5Z1pKOVVWbC9MUld5YVZ2VVR0Wm9yZFNwR0dwZHFxd2psM1R3bXRDQ0JGcGRuSUNzMWZHYUFCUElGaEpacml5NkovMHhSMXIzRHNhYTFld0dSTGNaaFRWb3ZvcEZobitheGR6ZG9nblJ2OE83aWpNZDM1dnhWWjV0aExnZ2YwTjVwSHBMRHNwNnpmTVZtb3F4SHpVK3d6cVNHYzRsTUhqN3R3REVzM3MzVThPbGNzOGpPK0tlOFdRdFArQkVqdnF6N0w5T2V4Z1ZPWG9ZWDFqSzJHRmxIekoxN1hQSWJPaSs2bXd2emgzRUIrTlJQM0ZTaXZvNjlVQkErbUJmZlFJeDV5R21IbEpobFFDT1BScDhrS1MvczBma1VsZG1xeE45OFNuZjlyNm80MGlZUG43SW9lb25MMVBDcFlVekpUcmcvTDVURnZheXVXdjJzd2NyUVhCM2hWWHppOXRtbDVUNW1PODViYUlSTWtycnBqNVNCelgxRXk4TGN2dE1QTjVnZklBZ2ZXT0p2SnRvVHpmZEo0YmJRQzV1OWFVWnk1QXV3NjhzcG8yTDRVeXp0ZGFLdVBIbjRnSU5ETlcrcDRVTzBEcDVRS3NhYXFCWVdiaWdiblJOd0VDalFZRGowM0Q3di9RSzV2dmp0ZDZHRkh4TEtEcHpuaEZnd2lFNGQwVFM4dkVGZFBCdnNJUXJDQjFQY3BTM1VXSG5YWDVKNnlONGtkL2RxUm16T290NkJYeXptalp4NDAxMjhUWW5ZclF5ZmRXS0xDVnRxWGNrNCt6VkpEalJTb29Id0hTTk16VnVjaGhhdnMvZUtwWnM2TDdwYlNJWVBNOFl4cC9ranBJQ1ArSHcxUkdNVkxPMkpUWXRoYkhvZGl2RVk0YytJblpMQ1ozMTE5Y25EeDJacU84aGhXdTB6VDh3WWpNdVdUN2laM0JvUVdjSllmWi9HaWR2SHY0WjMvK3crVFhidkxZNHlLZDJMQk9CRFJ4Z0VkNzBDS3ZpY2NrSXQwU0xHczdIRHN3SWhRYzBGY3JLTFRnVjhEdFQ5U1FzZjkzMnBCa2NuNExPbmJpbFdxZ2dmVU5XdWEycUNjUkltSElCUDN5OEIrUGhBVU1CSFdOSEM2QkkyZEdIWTZTZEtCa2pTeEZyMVpYNUw3bTN4TG9wYk1UVjVlUEx3cVdqbjZMVHdhVHdMZWRTNXlzR0RlNUpjUXF3RzlCaTFWQWhWOGV3WUswTUNiZmswbXBUbk9naVBhQks2dnUrSEkrRWpOQVZ3Q1V0RDJEY0NtQ2haL3k3QnArTkl0bDZYSzlKQXJXVFJhcm9ua2phR2tjWWxQQ1UwZzl6ZFBHNHdpbGxlN2w0Z3lZK21oVTk5RTRScW5LdDJjbXRBWkV5RVR5MXdXRXdzbHdnK3RHSWtmQVRBWU90QzBEZGtBVWdCU0NteE85Tm5KS1Vtd3oycnI1emZ5dkQ1Wmg5eW83dEpDSmJaNmdhUjVCZmd3MGJPRnN6b0lLVnlBdTNESHJoSStMQm1MWHhWbURPQmhnR2Z2V0Q3TkY1aFJoOVN5bEkxMUh1ZUZrdDExOExuUzJvUDB2K3B3WjVPKy9UVlhkQnFueFUxYjAvOVM1Z09uazhtZkl6NVliaEU3QlNNTUNWRm52cHJ1b3BWZlJhcW9GTkh0S2J3MVFVUTMvS1NGYllQbXpQbDNSR1Vyd2pVS0ZWNmwrQXpFUHlhS0ZEVG80NVdqM1hYd1FmZFVWOXM4U0dSTHhZK3RwbzF4K2xMVEpFSW5HZjBPU05qZmhBcUVEOEJJbm5CTHcycWRKMGRycDg5ZkFTWk40WGxINXFHSkhiREhIZ3B0Z2pqbFYrV2lxMkh2c1VvWmNlTzZPQ3pvUnNoS2tHNWhmSGhRd2IxVkNaR1kxcnRvK05OWVJuRFFiUGwweU5lc1Q2bFBjWmRnQStvS3RyeWFlWUtuMVlJUGp1NnJramFSMWNvWmJvT1BrczJKS1M0aGoramJIQjgrSkRwT3lsOFBxbGdqQ1JkUEE0eGh6RS84aE9KLzFuVFVxaWFLa0dBRDRKNlVrbHNIM1l5RFJTM3ZFWVZreGZ6VnBKWnh4RmlSUHRjVS9GSzBpclVGYUFya0VHNkRqNEpTYWVEVDEvZG1sYjdxSXNyVXh0OHdzS2lSZXVyVWRZTkpBcW1NNmpxU1NWWmVTV0dUOXZBUng0V2pFUmZUcUd4TE9CVDUycGlJOEpYUTV1TXVndndBVlhCRnhPb2xDdDhhdkxrVldGS0s4QUVvaEZtVWJqd21DblZpSlZmQXBKVHEzMEV0MCtQcjV3UzlJd1hCZnpvRWdpRHFMWUJTZWtrWHVmRTJxZkxtU0J0NGRuYklYZlZGV0hkcTRxUGxUWVY4TmxUczU2RjlyRzVtbWp4UlpqMVQvSkw3Yi96S2pVSFVpcmdRNWRBdGp5RlNNV3NGaXNtcDNzeGRPcUlwa2N2M0Z1SGJqbDRsZ1ZycHhtQ3p5YWxGcmhqVFhJVVNCb1ZYZE00Uko1NmFuclArMVMwK2k4RCtFQ0dURTFnek9tVGl0MW9VYlRZT3VxUEVxM3JzZlBoUTFhTDE3UVY2a3hKcVlxa2hFOVBWcUZnNUxLcUZhUWwzM0cvS2MvNzVBb2ZPR2pvbzB2R2ZNOFhOUmJlNGtNTHErYkF6NG00TlJpdFNMY1BUaVUrRjBFbEpYekFxbkRHR2hEUkFoOStDdHFwOWRzdW5uQ1dTbisvL2RaOUh1V2htL0s4ajgyN3lYdmloakxRUHNBSlZSTlFNY3pTd0NMc1FHZ00wOUt4RU5VRU9YeEFWZS8yc1JyaUFJZG9wWVFQbWhhTWR1Q1liWHNFVzBKZTMwc3JsYTlYejNnSHU4T1hhQUQrR2ZSTGZVM3ZlWitxZGlneWdBL2NLWnUrWEJGa1dtRmQzTFltbjhLa05uRndETVI0aDlsT0lLVjMrMkJiU3RqaUZBbTQ0WlR3Z1lZUUFBTlgxbzFRQzM0Q0hoY2ZNZy9kd0ZiSkxpMDNNK3pEUE92VGFMbzdCbTh2SFFXM05vU0NTK2lZU05QTms0d05NYmVzM1luS0FENE5qczBlTjMwczYyLzR3MGg0K2U5OWtTTk51TVBnQTZwNnR3OU9NK3NQVWNUWTg0TFc4TURjUG5FWmtVMW5jamlkTXdzSlBhL2hGczhFNWJGOEtENGc1T0JQaC9vb2RaWGpwazhlUG0ydDlaY0JmT3BjVGRSNE1LNXc1SEk5TmhHQ3FqQ0R5S1VzdkZtbWVZemNndWpVRWEyaFhIa0JMcDZXck82NTVRTHdHZkFId2owK2Y1a1NDOTdaNjJhTG1MUDV4NktXQ2VjTlBlcUNaS0xqMVlscm41WWdUNW5YRE9EVFpvOGdyRXpCNXBRYmloY0RmTGE4a21DWnJlZkNkVEZyY1AwUXloNEpIOGFvZmVwV0RzQUhadHNXSXdwR3RFMWRvSFBvTEJRVWkxaURONkIySjlLM3dNaVBEa3dlUGwxdW5nVFl6UUErRldZQWdOaHVnSDdDNklETmZqWmJnNmxJWUx5OWdWZGxqajZ3Z2IwcVQ3WDV5QUE1MzEvZzBzUHFtcGx3UUpyZWFHdlF2T1ltd1l0ZnFWUWh2TlV6MUQ0SHltNG1TOFRnNE5Jb2JUZVBxK3dBNWFaMlhFR1VTU3BRS1dhVUxHd1B2TEoxUi9kaVlFeGE1UHRoR0FoYzBXNGY0Z28rY01zcGZ5NVFLc2dWSklia0xiOTh6Wk1qL1hOTUdNc2lmT0FYb0NZeGdlS2hzaEdTMktNUXNmY3MyTXEramJUa210bzF0aDdWVm8rWFlZdFRhYndxcWxJcDRGUG5nZ3RReGdJbllvNElGRlpHc1h2dDZ4dzh0T3IzQXBYMWxJa3RhcVJoZG1JT1NGWEpzdlpSUWVrTnlwRUhRMW9meWVSa05ya0dqdFBIYmRtZmE5RUg2U0dDYWIxRGl1RnE2ZGRkNUorbXR0eENKZkpRMHo5c3RTNjRNTExUYW1LWE1uNGdpY3Mwbk9LZUFqNDlacEVHMjRkSW81YkF3ZUtLT1BrOGp2ZllQUlE1b3lpcWhwUGE5Rm12Zytvcncva3NwY1VVQ1V2aWdTNVhKdVFFeVltZmcyVGFWMWczUk10MWZEaDlCRHFxNzVkeWI5OXlmQ2NPZXFkWFBqaXhmK1FXWDNtelpVR0Q3YmtSYTVIY29UNGpLbm9GWS8xK0V6MTRiajlXMGNoQ0tlQ3p3Wjg3dVltMU1wajdmVGt0WVF4VHd0dmNWWFRKZHFRUGZ5ZWs0eGF2a2tucFkxYy9TOWh5bk5zZit4T2QzQVowcGdpMTh0ZFgzTDlnZnZWamZXdnR5djBWa0JtKzlNcXg1U2ZmY2VYblNRMG9TaWlla2sxR2VQSEtvNlN4NGUxWEhtSEVWbXhQS2E5WHFYWERzc1JBQmR6U0MwQ2pRWExuSGtVeE5WbTQ5S2tybi9iK1QvcnM5c2NlT0VoV09WZzZCWHd3eE44TGtyTStmdFgvcjFubnRaKzk4c2VoN0xnSkhUeG05bVdVL2svM0sxRit0Zi9ZZnJ0QTRCUDNYSHkzRU5VSGJUS3AxRENZOURyUWxOM1FEdXVBVmowaFEraGZmVEpkZVpkbkNEK0JsNTYvOE51dS9VelVwM2NKOXM5aXhYbm1WMy9qVi9BU2dBN0FZQXdXTjg5dHlMTWNkd2xwZWhBam1SaUEvTnFNVVNPaVNBcjRvR3A0K2REZ25FWDZXQ0pZSWxsTmpQamoxMCt0ZnlPS2cxNGZkdTV6M2tRaitJVENIVlVoazZXSEEyRHAxT282MjNkZXV1KytleTl0VjhUL0xwVktMOHVESmVRTmh0dVhTRjNNV1FzZzlMcjc3cjFyRzVoMGsrOERTVThRcFJycC9SR3B0K3hzWDBJcDFCRGdZNjNhcElCejQxZ2dIUXl1aXM3THdIdlQwWTdOSUNWMXZBVE83dk91ZSsrcVRBNCtlTURDQm5KakNObDYxNlh0Q0JlZHVtc3N0UTJsdlZMR2R3Q0hYMk5wSmZ2SXFuSy9jUGsxK0lxQ09EYXNZQ0JBSGpmK1BBY3lwZWk2YmdrcWxZcUlsQjYrNTh6OUhvS3V6TW8vM0ROODdmdDB1Vzc2akdod1Y1MHRzWEJESVhFeHYvQndDdTBEQTVJYWpabXpYU0dQNE1KdHd6ZnVjZEl6TUN4cTFKSzA1bkR3WnlYV2NHTTIwRGdtT0cwL1ZJRkdtZlRWWUN1NThObU51c0pjbUNpL0tlQ0RoZW40NmlXNjAzRDdoQlZiYzRlOE5IZm8xMnhEN1VLdkhFY1RJcmt3VnVMeTJZcGF1WTl1S1pNU1hXRkZqU2RVNm1BN0s3ZFBKcHlDU0FyNDRLbG1CeW15WXNlbkEyU0dyWElia3F4UTJhNFRBd1lvNjQ5dUdkNGU2SzFZVjJNS2hzY1dYTi9CeitVeEwxQ3MzaFJRS0FWOGlPc3BKdzVoVmwwTGtsNkVDZ0ZlRHJ6MEJ3bThvRmVraHpOWXhZdmpFUTZiK09xaXk3RkxxdXRua0xvaVdzNER3czhDV3k2Zyt5Y1pOSkVoaVRUd3NkTjc5RFE5Z1U5Z001aEZ2dHJDbFhuckNQbngxckh3NWowZkpLYUpTMk9uS1pOejhyeTRIR2dUeTVuc25Ib1hsUElwRFUvSFBRMThhZzR6WkRQdVRFZnhtRFcyeVA0enRXSXFSTzNFVzhjQ2k5Zmk4bGViK1BnMGhBY0h0dDFsN0lIdFVPNmhsR2x3U3U1cDRBUG56R0UrM1NCdW55RGxKMDdJcmhLZGhuNlBaRWVmTHFVRWdNVmRHaDUxRndkdlZObDg4bHNDZ0RFNW4rS3pRd2UwSmY3MDBKUkozOVBBcDZlWVlyTHBEM0g3cUs3QXlxTXVLbnBWZVRldDdudnl0QVdFakNXRnlTNWs1eCtVL213Y0g3VEc4cEo3SFRxSzlXaitMRVcxa0FZK0c0N3MxSXBxSjFtZTYvWUpWNEV5UHhKVGE3Rm1wWlppSmhTcFNHSDdoaFF0UExJa2VIM2dXSWYzYStZNXhrUnowdUJtbk5CQUd2aWdMajJyUU1sbGM4Y0tRN25VaHVuWUYxdXdZODFLMVNRR3AvS3Z2TVUyY3c1MzZOS1N0TE5HVEwzdUxtc3lvSHhaK3VRQ2FlQ0RoUTgxUmJMdEFHQ2lKRHdudTQraGpFNWlOQnpmNlF4aTgza3AxQmlNa2lMQ3JneGk1YUUxTCt6UVRaM2JKNDNia0J4R1VTcUptSkxTRjhNS1E2bldPbko3bm1XcEorUGxRSlVsbVpEczNEWmlSakZLOGhmbDgwZ1BPWGM3UDhucVRaL2JKeFY4NERma081aXNreGtFQmhyNHNKT2JYaHZ4MXJFQUdiY2VSalBYRVZZK28wdG5YYUloejg3V2w3ZC9nRGN4Zlc2ZmRQQXBheFpJdk1kamhFcGZmZFRCZlBQU0IvWkNsUVBLTzk0NkZsT3NVcFdGcUhzSkMrUnZ4Q1oybGNOYmZaeVhRdjZwaVRjWEo1VEc5c0VabXNEREVxZkZVV1V3M041MUxWalNPN241Z1dPYUhtOGRpeDd1MEJweDdwcS9ZNDVUTlhXWmVicWxwNlFVL1Jhc3NrcmVpYW5nMDRsbnV5YnJ3eUk1em9TRFRQSWFuZER3bmo2eWMrcGQ4ZGF4allTSHdwZkNEZE1HYzc5M3FWTmQyVkk4TjVleWFsNkpxZUNETnlwMjgySk1RYmRCemhldDhWMytlT3ZZWmxJVjJjcG5QYURvVURCcFFZZmNCZnNJWmN2SjFHaVFlaDd4VlBCSmFGYWs1ZDg5TExYTTdlQ0FLYVFoWDA1cW9LMktyaGNOMFh5U2U3cFZuL3Z2Z3pnZzA4K24zZkdwcG9JUGpCR2xmMlo4ZGlKcnRvaFBodXljZWxmTWRXeXlkVHNoWFNlSFFTWndsYlJ1ckNyWnJaak43M0RuMkoxTkJSK2Mzcm94ZHN2SkszYkpWRmsrb0JYanJXT3hidjgrclJIenZ2TGVtQVV6TGxiNkN4MUI5OGhKUzlpTDF4VXNPajBkZkZwSko0WlUzZXRCZnF2YzB4VFA3WU5TVzZsYW5ZYktWZWlsUlhaWVpSbzQ4bmxJQng4c3ZmckZkV1lHUUtoeHIwdzh0dzlPKzF3dWpzV2NXbW9Oai9FUzBHRk8xRk9RVFFjZjFDNXdiRXIyOWZMMWZkYlplRzRmZUxCUFdaV2JOVERqUEYxMmZuQUt1VThISDVnZld3VjJhdlcyTy9aNGMvSGNQclhjenZOelR2SVB2ZCsrK0VqK3JTUnZBYTRiY2lrcllrZWJYSnZLVEMreDJLV1h6SWg3RUZoT1VzU0VyK29vY2sxU09nbHNlQkRoVTRKQURvNEdjdTBJU2NGZ082ZE4wMkE3cW5pc2lSUDY4WnFxc2tuTFJBSTlGeUhxSSsva2N6aTRvalljTzdGZWxjbUUweUFSck1qN3diUndITnIxTUp4cVVqS1NRSXNBUkROQitSTmI5Q2J3SkVibkE4VGJ4TDRnR1NtSlh0ejMyeU9wbUV5MUJPQzVkUytsWncyN1JlUWFLbWMyang3bXR5MDE1UnhUb1hjT3lEZmNsRXdIMm0wWDZ0Z01OSDdMUi9IdEx1ODZEWGNWV3hMZXhjKzdoUXVWQzkyMjhOckhhdkhFc3V3NFBnTlkveFBhZ1FpTDZ0Wkx3ZmVLL0VzeFE3Vm8zckN2NzNsdkF1dGltUHZIZU9FMDhuQ0R6ekZlUzkzVU0yOXlVa25nYjIyS0VNZjU0WUQrV1g4SHp6djdocllaYUlJOWJXWk9HWE5rQTdFWkN4ZndPUWY2bFJOUDU0M3N5cWZlSTRDSFFPVzFEL3daRmNML1hIMHhCdzhKWGRkOUVCQXozQTZ0VmRSOUNkOWEvYWg4YWw3WGROT1lQanJScEV1SC9SbTYyRG1wZGloTCt4UkhmK1l4SFkrNjJtWG5SYzdUeDdwY01iMFMrK3NJWWkwVEhpbUJyT0RUbVlEeHMvRGk0ZHRpb1FlbXorV1JrakFGeHBCQVZ2REJDTzJOMFh3eFZUcVJYb2RpZUxnMVc4a0tQamd5dGpXMUVtbzcvR2pyMURKNXZobXJ4ek5pSnlFa09EVjNKOUd1YVRPK0JQRHhydFA0cFFzdENhL0N0TEpXcUJ5bXVUSHNlK3hPS1g5VHJCaW5WR0lUWUtzN3JRWUcvbU5pWndMeU1FMG1rZ0QrdzNFL1VZV2lDbU5hUFM2cUxkUE91QkxBUTc0NWJ0MWM2MDJ0V3N5MTF6Y2Q4UjdaZzVxK0MrdXU2WVQxOUlscW9oekZlMSt2Y0JabkorQVBMN3lUdDBLRHRhazBVV3VwLzhYeVZoaWJtNkFQYzdITzNoVGNFYmpWK3dVM2Fab2JTd0lsZXhJbm5rZXdPcGhXZjhJSXZzOWg5b1BUTjFReHY3OXhEZ2RyK3JxOE1nMy9veWFMNWNIcDNZcVRHVFV4eTNveTFtc1BCVW9LOCtubEFwc3pUYVdTQU5UUGFTb0NXVmVlTThvbmE1SG1TZStoS1RzVjJ0WitxU3RQS1JqYVkwcWdWSTN6MHQ2WXhNZW9acjlpakVxbWlwR0FrWUNSZ0pHQWtZQ1JnSkdBa1lDUmdKR0FrWUNSZ0pHQWtZQ1JnSkdBa1lDUmdKR0FrWUNSZ0pHQWtZQ1JnSkdBa1lDUmdKR0FrWUNSZ0pHQWtZQ1JnSkdBa2NDdEs0R1AyNi9IS2RQU3c1V0xYNU03dVhEYnhSTTNaYlhpM2VWc0V6TVNBRzdzdThrTDZsM25wNnZrUS8vOEtwV3ZWOCtPU2J3N2JhZmdPWk1tTkdFSnpMeGcxWjJUbWVFQi9tTlcrbnIvUXpmd3o3MjdoTHZLTkw1Q1NoZ3oxOFFsTURpeU5weG5xL2pYaW1YNWI1N0xoMGh4LzJXNzRnd256cVpoWURvbDBENjJMamhEOHU4UVhVbkpMT0lQaTJlOGQxMjZtdjhhbk00T0dhNEtsRUFKS01FZmpPeWd5YXIwWXRUczgreHY1NWVNOWlsd1JHNnFwcFpnTmplOFQ3aVZwUmUxbXB1VzFmRmZYSytlM1ZSOU1zd1dKZ0dpWkFhZTBmTzU2MWpBczh2dVcxYkxCMVE5emo4ZnNab21jTlIxc1dJQUFBSDhTVVJCVkg0azBNQzAxVkw4V1dtSldNdTIvOEhkRGZaUEtlZEhNS2FuY1NUd3hBRXhlb2pwSTE4cmI3WXNmQnJ3d0UzZGNCZGdjZ0VUTXhMd0pLRDcweG44MThtK1cySURNNXk1akFTVUVvQ1MyVk5tWEtBcitVRllPeWtybU1SektBSDhXYnVuWklKOTc5RXZoblV2QjdOTTNFakFsNEQyNzlCcjFLUnU5NDJ3akFRMEV0aVFOeXQ0S2ZhdGVMTm53WVZpUWdFSjlEUi94TTRXWGd2UEJHcVlxSkVBazBDVHpsRXN4UXZnVS9ISGJtaE8yb2tQbERMUmN5NkJ0c0x0UTBReVQ3ZTZlcnZuWEVLbSt4RVNxRGhIeXR3WkI5dXA1REtXc3ljSDg2dVFBTDZlZlNBa0wxdzU5V016dnR0bnpVZVJVTWdFalFSOENUQVR4NHUzMmNuVVplZUdtelJyVEI4REZxMEVscW1KNDViQWNvc3UwMWY5eWF0bG5JWmE0Wm1NQzc2UzhTUUJGelRkd3NDc3RvL0VCVE4zR1pEb0pkQ2dXeE51RWZ5SkViT2thKzYvNU5SZnFhOXJjczY5Qk9yU0lVT2M4ZkVQK1ZqV0hIbUQ1OWVIMUpRKzk1SXlBbEJJb0NtN2ZmNXErNU03dEZUTnVlTlI1MlUwWnU1R0FtRUpMTjl4TENmTzd0TDR5cGZ2T1hzZmpaaTdrVUFjQ1Z6WWpGUEtsREVTVUVxZ2M2aE1Ob2xHQW5FazBPekhLV1hLR0Frb0pWQldwcHBFSTRFNEVsZzNiK1hFRVpNcG81YkEzTFBxZEpOcUpCQkRBcldUR0lWTUVTTUJwUVJXelF2SlNybVl4RmdTTU85MHhSS1RLYVNXd0pmMzFlazNmZXIvQS9xQ1NTTEIyOWdTQUFBQUFFbEZUa1N1UW1DQyIKfQo="/>
    </extobj>
    <extobj name="334E55B0-647D-440b-865C-3EC943EB4CBC-12">
      <extobjdata type="334E55B0-647D-440b-865C-3EC943EB4CBC" data="ewoJIkltZ1NldHRpbmdKc29uIiA6ICJ7XCJkcGlcIjpcIjYwMFwiLFwiZm9ybWF0XCI6XCJQTkdcIixcInRyYW5zcGFyZW50XCI6dHJ1ZSxcImF1dG9cIjpmYWxzZX0iLAoJIkxhdGV4IiA6ICJYRnNnVUNoY2RHVjRkQ0I3SUdsdWRISnZJSDBwWDN0cElHcDlQVEV0WEhCeWIyUmZlM0lzSUhaOVhHeGxablFvTVMxd1gzdHBJR3A5WG5zb2RpbDlYSEpwWjJoMEtTQmNYUT09IiwKCSJMYXRleEltZ0Jhc2U2NCIgOiAiaVZCT1J3MEtHZ29BQUFBTlNVaEVVZ0FBQkh3QUFBREtCQU1BQUFBbGVrcG5BQUFBTUZCTVZFWC8vLzhBQUFBQUFBQUFBQUFBQUFBQUFBQUFBQUFBQUFBQUFBQUFBQUFBQUFBQUFBQUFBQUFBQUFBQUFBQUFBQUF2M2FCN0FBQUFEM1JTVGxNQXUrL2R6WmxVRUdhSnF5SjJNa1FmN3A2VEFBQUFDWEJJV1hNQUFBN0VBQUFPeEFHVkt3NGJBQUFnQUVsRVFWUjRBZTFkZTR3c1dWbXZ1ZlBvZWMrd2dJUTFzV2RucnlBWTZXRXZCQU5JelQ2SW9pUjlGN2ppUXFRSDBVQ2lwb2RkaUtCb3o2clJhR0o2RW5JVHlhbzlrTjJZWUV5UHUyZ3dDRDBRQ1VGTWV0aG9qUDVodHhnTnhyaDl0K2N1dTl4ZEtIK25xczZyNnB6cXFxNUg5NzF6Nm8rdTgvek9kNzd6cSs5ODV6dW5xaTNMWEZNc2dWTDUrMVBGWGZVVlU4V09ZU1phQW84N3owY1hLRGkzNWh3VTNLSnBibndKckZXYy92aTFjNmc1NDd5UUExVkRNaDhKOUp6bjhpRThOdFdxY3pKMlhWT3hXQW1zVktadXNHYU4raWtXQXlsYWU5eDVKa1h0WEtxV0tzYjZ5VVd3MlJQRlVHMW1UelVseFo3em5aUVVUUFZpSkREblhDK21vU1N0ckR2T2FaTHlwdXlrSk5BdWROVytIN09iTGVlVk1VdWFZcE9Vd0tyajdCWFgvdnFybFczTnZTbVlQSlU2TWNpa2lWc0Q1MGFCVW1qK3FMS3g5WkRqQ1JiWlpXVlJremhORXNBdzdSVEh6L3p3V04zWUlPUW5yQnZqV1MycXFVcWRLZFJHYmF1VmoyV3RPNGNCc2N3N2pnWnFnWUltT2tFSk5JdDAwTTNybDFQTm9PTWJhbkYzZ25JeFRjZVJ3SXBUNU56VkRXS0Vzemdmc240S0JUWm54SVFTU0dET0NRMWJndG9KaXk1RStTZnQ3d1dvZ1RVemV3VmtrbEYwd1VsNG5Xb2FiaGE1N25wd3VLOWhBOG05czBBZUZPTnVJTWxFczVGQVZ2Q0JnVkhnU1orMmZ1NnlyUG5Rdm0xcjZnNENaRE40azZlU0ZYeXd2RGtzckRjTGtXWldLUVRrQzA2VXRpcU03VnV3b2F6ZzAzT0d4VW5uUXJSN3UvVjBnSlhGSXJFZGFQdldqcTVjdmQvbTFzOC9xcTZ2OC95enh4N1FHQjNsSXVlSFp0QzZrY2VvRVZyVkZ6cXp5c3pjK3JGL3BRRFNLQkFLbjdOdmFHV0JmZTBkYldibUdYYklzeXcxc1J4YWx4VnExMHU4bklmSVlzVkRTRFI4aG50NldXQnRmS0RQelRobndYazJrdUs2d3ZneFMvZElrYVhMZkRBT2ZONFEwY2FnU05ObkxxUmRBcHhWZ29jZVlmd2NCY3FZYUhZU2dHZUVYSkhhSjNMeFlqdmZ6WTZiVVpRYW96UmRMZFNSeWdpRk5hcEpreDhwZ2RwbytFVFpHekI5b3VlVHlNYVRablpIelVUMWtBTzhWU1M4ay9ibjVpL2ZHdzJmS0h4Z3QvMm9PQ0ZVeFlYWCs3ZmY3clg4Rlk3dlJ1aUVUOGR4TkV2RzR0aStoVnZhR0EyZnFKVVZSdWUwT09tSTczTjgyTG5QY1E4WTRxeGpuN0l3NTJ6Um9IOEh2azhDU1NhYW5RUm1SOE5uTTZLMVdwR0g1TmVGa3lFbCs4aXkzUVA2Rnh4dVVNK0hwbEo0UjdjaStEZFo2U1NBaFRldWtNWHBFWFh6b21hbmtsUGtnYjVWaDMrR1lRWVdlOXYxUVFNK1cxUUdZZ2svclZLa1c1UHljVzd1NmVDRGllTmFjYUthRWR3NnpWM0xLcnU3YlNJUEMyRkR1ZVdJQmxOeHpKNlBsdExCQjdXanByYU1SVGdyWU5VK3RpemJNNVJiWFB1c2hBK1A5TXlabjR5SFFTU1hEajZkSW4zTzFnYmZIMW5FNWloOFZnZWtLM004MlFxYllwamJEc1VPeHdndnZDVkdvUnlLclB4SURrVHpKWmtPUHExQ2w4VU5qcE5aV0VGTHZsNFJUeUNHclRnY0tObEpLTUthN2pSK1FqcUppOXNGcXZMRXpDa3JwSU5QeFFrZWtWQTJrbEZpajU4ZGJHeFoxaXhWTllKNmNaeGdXM0JzQnMrd0Jvc0U0c3RGK2lLa3RoKzZ2aS9GcHorU0NqNFltcWpUZjFuM3ZzY05yU2RPY0RhVk51NHV3THpHS21Fbm9STTJwNk1aSzBPelRlWmFxVVJ0TDA2R3AraFdVOEVIRTBPVVN6cTY1ZVM1QTltSDBLS05DMXNaZGhnKzdmQ0VGdG4wM0tpTnRjamE2VEo3WnplWitra0ZINWlsdStua2xhaDJYWVlQL1NyTXVyQXlyd3BROG1uWEpjZjRiWjR2aS83ZStkWVBCbGxvRjdnSEhHeDdvVkI1QmxzZkk1NEtQbGg0bll6UjVyaFZaTzJ6UmxkOXE4SXBEWVgyYVRqQ1JoajhuTUhyeDJWMmx2Z01LV2NVRW12ZEtLU1p6QnBKQlordTlHQm54cE9PMEVBYVdjeWNucVpmRm15VlNzaDBob1V0THIzKzREMHZjby9JdmZRS3VSNGxZWG01UEFoUGZ4NC92M2gycUdNc3UvVFp3cDdIdGUzakROaE9CWjl5ZUtIanMvUmtIbXRmd1hSR014Zm9xbTlqaTh0QkFaK1FnWVlFOXVXZmxkOUY1R1c4dmxXcWFCWURxQ1ZNa2tLTlRJTXJTWmVKWTdjK0VCWWNZeE9CejQxY1krNTVPWFRwSEd4L1BaZXRzSVprR2JDRlYvMHliMTdSRXh3NGxMOVNoMTBPNFJuL0JjREMwMkl1bFRtcERVNFlYNkZKN244VXFzY05kZ3ZBS09IbG85bDhreWtOZkxCdUY4d09RVUNsV21ERWhMd1VRY0hyRENwTnVnTldQZVUwRlJvQ3ptbVp5MlVBZ1N0dWZCVFdFWmJMVFNHTGswV29obG83VWtvdWtRdUNFeXVYQmp5aW4wQ3Y5ektnbndZK2NQdkt6N1hQVCtrcm1veVUvSXA3WG1ROHQxeDZhOEozRlJWN1hwWlZDV0FLNjBWUjI5WkZlSlVDVU9NY2x3R2ZhenlxRE0wcHhhRXNxa3RjTEdMMldua1luWms0ZkdDVVBxOFF3K2ZMNEMyOUlNT1VaNmlqeDgwcSs5T01hRG1MSjRKWS9UYTFzZjJVamlOdHJKSUhpT212WmFrSlJnS0JHb3J0aWdtSzhHd0d2ZllPTVNtSVo1VzBjT1hGNkFxdXZRd29wdEUrRzRybjhaZjhsdzh6RUdTb2QwdlNrMW4yMTJHOVhWNXcwUkZXWVRTNUc1QlVVL2FWRTFQb2lKYnRDWXQ4bXViZE95aDJJQ2VGWWhjeTZIVTlrMkVOc2NZVHNBWndobzlVQTBMaCtZbENhZURUVXh6WHFJRzVWMzB1SCswajY1YTJQK2cyVXgza0l3a0tML2hBZFB4QU9HMVphWkszdGRtc1ZOWXQyeTFZNENOOU1oc1p3R2ZXbjVNVGpXS1N3dk4zdnU3blRxMHBnRTlUc1JaNXg2VzMvaEZaem1VZ3lKQk1TdElBZHIyNVpFbTBpNVd5N3dSczNvb2pqUkRjajB4bnJXbE5IOHY2NTl2M1Fod0ZFam9aOUhyVmVTRkFOWmZvRk1DbnBsT0FPY0hIa3Q2MDZIaWFwcjRyaUhkRE5mZHNDTm9GWmNtcmJadENIYXdmNmQ2ck5TTk5qMEtoZU1GbUJ2QXBTWFo5dkhiSEtEVUY4QUVMKzByTzg0SlBWMnh2M3QxSlg1QmVZaHp3bHk0NFkrRG1lenhHWmlIQjdXTlpaUEtpRDN3ajNkcThuUUY4L0JQY0FzTzVCS2NBUHBDN3VtdDV3YWNqR2Eva0w1ZEs3UjhUV2FpSkszS2FBVnRSSEZiaTloSE1KWXVZemhRKzNYUmVsNHJZRG0wKzZYMHdjb0dYbEtLcS9PVGhnMWxBNHlMTkN6N3lPKzd6enZEMjZ0T1MvZ3U5NDA0a0IzeDhWNUFnM0Q0UzZnbWM2TERiT3FlaFVGOGZ6TWJYdnFIMGh1aGJIUzluOHZDQjF0ZWNOY3dMUG92eXd1cnZYbEo1ZlYrVTNwcFM4akJ1UkQ0N2NoUjdaMndsdHFiYmhCRWIwWWRuR0F6MVpVYm56RWhnSDExK3ZCS1RodytjenVLcVIraEdYdkN4S25TV0VSb1Rndk9TVFV3ekFscXl5ZWNxdHdUZ1JDMGV6NXlpOVJMZmU1bkFaMUduMHhQekUxVmg4dkNCMWhjbkJZSFozT0F6WWtPeG9iS2NMUXY0RUpocnk1WTA5czZZS2IzQlZ2QkMrZmhCT3hQNEFPMmlhUmEvK1VRbEp3OGZnRVJ6dUNFMytJejR0bUZYMlA0U2hBbDhDQU5peSt0NDRrQ2o2QnB3LzZGUVBXNFFqeE8xb2VKV1VaYXpwWVdoc2tqNnhNbkRCMGFEWW91QTlDdzMrRVIvV2RXcWlBdDBMbUlBWm8vRnlIbkRUUmJ6M0VCVWliWlNMWHJhR2NHbkxmRW5zSnBsY1BMdzJXQW1aN0JmdWNISEttdjBuY3ZCa3NwcGlKd3ltNTBRSVc2ZUU3ZTQ5ME8yZ0hiOGVGVzdiaS85KzRldWZ2cXVJN2ZjRjcvOTlmdnZmUVdDQysrczNQbHlwdGMrQUVKYys1Uys5S0d2ZnZvZUVGNTc1L2JMOTMzNmxsWDZ3M3VIZC84cGl5b0R6VlE2VUVreW5EaDUrRFFDc3dEbk1RUDRmTFB5Um05Z0hxNWNmSVJUYmtoZVFwN3Voam9hUDBKTjNGd2hjT2tMRmRFTHRsb1h0WlJRQkVHeVBQTjNWZ24rWEtDc1ZweHQrQzcyM0pLZmY2ZWI3UDRRSFVqY0FRU1hwVElLRWF5NTF5Skd6Y2FtSU1jVHpSSHVQY25MS1dSa0dadzhmSHJ5M3BIUXVmVHdXWUxRaVVzSFI0ZnVkSncvWjdRWCtlWTRTMk9Cc25ydXNyckNsam81K2t4TkhiZGlqVnR3V09GN2tHVVVXVUFCbjVYcXEwNnRCZHZmaDJ1Q0xMMUUrRHg1L1lQNHhKQlBkdDEyZm1yZitxMDJjMU15K21KZ1EyZFNpb1hTaGljUG43cmo3S3A3a1I0KzNkZFlkWElJOEVubkVXdWhRc1dQMWxyNjJXdEpzSEFrdmpDMG15eWhJWit3SmJya3dNK0VKNElWQ3dSV3I1WlI4SWlrcmx4OUZNSHZXSTgvQTNnVE0rOHlTZjJ2SzFmdWgwUEpQWUQvYnNRWHJuNEdwWFpLbFJPcnhlVFVkbjZDbEMzNWR4SldYTE0rSWhWWjJTVk5IajdTcUVnZFN3MmZOY3duTTVEaXFrT0dvaU5vODRnM2lBYzZweEJ3dnNQNFE0UmF5aVJ0SUJnc00xRWVGNHc1MDN6a1FFcXBza2Zxd3hLbk9pOTRxUHBiYUhZRzFwQk5KL21QVUZ5Z1pKOVVWbC9MUld5YVZ2VVR0Wm9yZFNwR0dwZHFxd2psM1R3bXRDQ0JGcGRuSUNzMWZHYUFCUElGaEpacml5NkovMHhSMXIzRHNhYTFld0dSTGNaaFRWb3ZvcEZobitheGR6ZG9nblJ2OE83aWpNZDM1dnhWWjV0aExnZ2YwTjVwSHBMRHNwNnpmTVZtb3F4SHpVK3d6cVNHYzRsTUhqN3R3REVzM3MzVThPbGNzOGpPK0tlOFdRdFArQkVqdnF6N0w5T2V4Z1ZPWG9ZWDFqSzJHRmxIekoxN1hQSWJPaSs2bXd2emgzRUIrTlJQM0ZTaXZvNjlVQkErbUJmZlFJeDV5R21IbEpobFFDT1BScDhrS1MvczBma1VsZG1xeE45OFNuZjlyNm80MGlZUG43SW9lb25MMVBDcFlVekpUcmcvTDVURnZheXVXdjJzd2NyUVhCM2hWWHppOXRtbDVUNW1PODViYUlSTWtycnBqNVNCelgxRXk4TGN2dE1QTjVnZklBZ2ZXT0p2SnRvVHpmZEo0YmJRQzV1OWFVWnk1QXV3NjhzcG8yTDRVeXp0ZGFLdVBIbjRnSU5ETlcrcDRVTzBEcDVRS3NhYXFCWVdiaWdiblJOd0VDalFZRGowM0Q3di9RSzV2dmp0ZDZHRkh4TEtEcHpuaEZnd2lFNGQwVFM4dkVGZFBCdnNJUXJDQjFQY3BTM1VXSG5YWDVKNnlONGtkL2RxUm16T290NkJYeXptalp4NDAxMjhUWW5ZclF5ZmRXS0xDVnRxWGNrNCt6VkpEalJTb29Id0hTTk16VnVjaGhhdnMvZUtwWnM2TDdwYlNJWVBNOFl4cC9ranBJQ1ArSHcxUkdNVkxPMkpUWXRoYkhvZGl2RVk0YytJblpMQ1ozMTE5Y25EeDJacU84aGhXdTB6VDh3WWpNdVdUN2laM0JvUVdjSllmWi9HaWR2SHY0WjMvK3crVFhidkxZNHlLZDJMQk9CRFJ4Z0VkNzBDS3ZpY2NrSXQwU0xHczdIRHN3SWhRYzBGY3JLTFRnVjhEdFQ5U1FzZjkzMnBCa2NuNExPbmJpbFdxZ2dmVU5XdWEycUNjUkltSElCUDN5OEIrUGhBVU1CSFdOSEM2QkkyZEdIWTZTZEtCa2pTeEZyMVpYNUw3bTN4TG9wYk1UVjVlUEx3cVdqbjZMVHdhVHdMZWRTNXlzR0RlNUpjUXF3RzlCaTFWQWhWOGV3WUswTUNiZmswbXBUbk9naVBhQks2dnUrSEkrRWpOQVZ3Q1V0RDJEY0NtQ2haL3k3QnArTkl0bDZYSzlKQXJXVFJhcm9ua2phR2tjWWxQQ1UwZzl6ZFBHNHdpbGxlN2w0Z3lZK21oVTk5RTRScW5LdDJjbXRBWkV5RVR5MXdXRXdzbHdnK3RHSWtmQVRBWU90QzBEZGtBVWdCU0NteE85Tm5KS1Vtd3oycnI1emZ5dkQ1Wmg5eW83dEpDSmJaNmdhUjVCZmd3MGJPRnN6b0lLVnlBdTNESHJoSStMQm1MWHhWbURPQmhnR2Z2V0Q3TkY1aFJoOVN5bEkxMUh1ZUZrdDExOExuUzJvUDB2K3B3WjVPKy9UVlhkQnFueFUxYjAvOVM1Z09uazhtZkl6NVliaEU3QlNNTUNWRm52cHJ1b3BWZlJhcW9GTkh0S2J3MVFVUTMvS1NGYllQbXpQbDNSR1Vyd2pVS0ZWNmwrQXpFUHlhS0ZEVG80NVdqM1hYd1FmZFVWOXM4U0dSTHhZK3RwbzF4K2xMVEpFSW5HZjBPU05qZmhBcUVEOEJJbm5CTHcycWRKMGRycDg5ZkFTWk40WGxINXFHSkhiREhIZ3B0Z2pqbFYrV2lxMkh2c1VvWmNlTzZPQ3pvUnNoS2tHNWhmSGhRd2IxVkNaR1kxcnRvK05OWVJuRFFiUGwweU5lc1Q2bFBjWmRnQStvS3RyeWFlWUtuMVlJUGp1NnJramFSMWNvWmJvT1BrczJKS1M0aGoramJIQjgrSkRwT3lsOFBxbGdqQ1JkUEE0eGh6RS84aE9KLzFuVFVxaWFLa0dBRDRKNlVrbHNIM1l5RFJTM3ZFWVZreGZ6VnBKWnh4RmlSUHRjVS9GSzBpclVGYUFya0VHNkRqNEpTYWVEVDEvZG1sYjdxSXNyVXh0OHdzS2lSZXVyVWRZTkpBcW1NNmpxU1NWWmVTV0dUOXZBUng0V2pFUmZUcUd4TE9CVDUycGlJOEpYUTV1TXVndndBVlhCRnhPb2xDdDhhdkxrVldGS0s4QUVvaEZtVWJqd21DblZpSlZmQXBKVHEzMEV0MCtQcjV3UzlJd1hCZnpvRWdpRHFMWUJTZWtrWHVmRTJxZkxtU0J0NGRuYklYZlZGV0hkcTRxUGxUWVY4TmxUczU2RjlyRzVtbWp4UlpqMVQvSkw3Yi96S2pVSFVpcmdRNWRBdGp5RlNNV3NGaXNtcDNzeGRPcUlwa2N2M0Z1SGJqbDRsZ1ZycHhtQ3p5YWxGcmhqVFhJVVNCb1ZYZE00Uko1NmFuclArMVMwK2k4RCtFQ0dURTFnek9tVGl0MW9VYlRZT3VxUEVxM3JzZlBoUTFhTDE3UVY2a3hKcVlxa2hFOVBWcUZnNUxLcUZhUWwzM0cvS2MvNzVBb2ZPR2pvbzB2R2ZNOFhOUmJlNGtNTHErYkF6NG00TlJpdFNMY1BUaVUrRjBFbEpYekFxbkRHR2hEUkFoOStDdHFwOWRzdW5uQ1dTbisvL2RaOUh1V2htL0s4ajgyN3lYdmloakxRUHNBSlZSTlFNY3pTd0NMc1FHZ00wOUt4RU5VRU9YeEFWZS8yc1JyaUFJZG9wWVFQbWhhTWR1Q1liWHNFVzBKZTMwc3JsYTlYejNnSHU4T1hhQUQrR2ZSTGZVM3ZlWitxZGlneWdBL2NLWnUrWEJGa1dtRmQzTFltbjhLa05uRndETVI0aDlsT0lLVjMrMkJiU3RqaUZBbTQ0WlR3Z1lZUUFBTlgxbzFRQzM0Q0hoY2ZNZy9kd0ZiSkxpMDNNK3pEUE92VGFMbzdCbTh2SFFXM05vU0NTK2lZU05QTms0d05NYmVzM1luS0FENE5qczBlTjMwczYyLzR3MGg0K2U5OWtTTk51TVBnQTZwNnR3OU9NK3NQVWNUWTg0TFc4TURjUG5FWmtVMW5jamlkTXdzSlBhL2hGczhFNWJGOEtENGc1T0JQaC9vb2RaWGpwazhlUG0ydDlaY0JmT3BjVGRSNE1LNXc1SEk5TmhHQ3FqQ0R5S1VzdkZtbWVZemNndWpVRWEyaFhIa0JMcDZXck82NTVRTHdHZkFId2owK2Y1a1NDOTdaNjJhTG1MUDV4NktXQ2VjTlBlcUNaS0xqMVlscm41WWdUNW5YRE9EVFpvOGdyRXpCNXBRYmloY0RmTGE4a21DWnJlZkNkVEZyY1AwUXloNEpIOGFvZmVwV0RzQUhadHNXSXdwR3RFMWRvSFBvTEJRVWkxaURONkIySjlLM3dNaVBEa3dlUGwxdW5nVFl6UUErRldZQWdOaHVnSDdDNklETmZqWmJnNmxJWUx5OWdWZGxqajZ3Z2IwcVQ3WDV5QUE1MzEvZzBzUHFtcGx3UUpyZWFHdlF2T1ltd1l0ZnFWUWh2TlV6MUQ0SHltNG1TOFRnNE5Jb2JUZVBxK3dBNWFaMlhFR1VTU3BRS1dhVUxHd1B2TEoxUi9kaVlFeGE1UHRoR0FoYzBXNGY0Z28rY01zcGZ5NVFLc2dWSklia0xiOTh6Wk1qL1hOTUdNc2lmT0FYb0NZeGdlS2hzaEdTMktNUXNmY3MyTXEramJUa210bzF0aDdWVm8rWFlZdFRhYndxcWxJcDRGUG5nZ3RReGdJbllvNElGRlpHc1h2dDZ4dzh0T3IzQXBYMWxJa3RhcVJoZG1JT1NGWEpzdlpSUWVrTnlwRUhRMW9meWVSa05ya0dqdFBIYmRtZmE5RUg2U0dDYWIxRGl1RnE2ZGRkNUorbXR0eENKZkpRMHo5c3RTNjRNTExUYW1LWE1uNGdpY3Mwbk9LZUFqNDlacEVHMjRkSW81YkF3ZUtLT1BrOGp2ZllQUlE1b3lpcWhwUGE5Rm12Zytvcncva3NwY1VVQ1V2aWdTNVhKdVFFeVltZmcyVGFWMWczUk10MWZEaDlCRHFxNzVkeWI5OXlmQ2NPZXFkWFBqaXhmK1FXWDNtelpVR0Q3YmtSYTVIY29UNGpLbm9GWS8xK0V6MTRiajlXMGNoQ0tlQ3p3Wjg3dVltMU1wajdmVGt0WVF4VHd0dmNWWFRKZHFRUGZ5ZWs0eGF2a2tucFkxYy9TOWh5bk5zZit4T2QzQVowcGdpMTh0ZFgzTDlnZnZWamZXdnR5djBWa0JtKzlNcXg1U2ZmY2VYblNRMG9TaWlla2sxR2VQSEtvNlN4NGUxWEhtSEVWbXhQS2E5WHFYWERzc1JBQmR6U0MwQ2pRWExuSGtVeE5WbTQ5S2tybi9iK1QvcnM5c2NlT0VoV09WZzZCWHd3eE44TGtyTStmdFgvcjFubnRaKzk4c2VoN0xnSkhUeG05bVdVL2svM0sxRit0Zi9ZZnJ0QTRCUDNYSHkzRU5VSGJUS3AxRENZOURyUWxOM1FEdXVBVmowaFEraGZmVEpkZVpkbkNEK0JsNTYvOE51dS9VelVwM2NKOXM5aXhYbm1WMy9qVi9BU2dBN0FZQXdXTjg5dHlMTWNkd2xwZWhBam1SaUEvTnFNVVNPaVNBcjRvR3A0K2REZ25FWDZXQ0pZSWxsTmpQamoxMCt0ZnlPS2cxNGZkdTV6M2tRaitJVENIVlVoazZXSEEyRHAxT282MjNkZXV1KytleTl0VjhUL0xwVktMOHVESmVRTmh0dVhTRjNNV1FzZzlMcjc3cjFyRzVoMGsrOERTVThRcFJycC9SR3B0K3hzWDBJcDFCRGdZNjNhcElCejQxZ2dIUXl1aXM3THdIdlQwWTdOSUNWMXZBVE83dk91ZSsrcVRBNCtlTURDQm5KakNObDYxNlh0Q0JlZHVtc3N0UTJsdlZMR2R3Q0hYMk5wSmZ2SXFuSy9jUGsxK0lxQ09EYXNZQ0JBSGpmK1BBY3lwZWk2YmdrcWxZcUlsQjYrNTh6OUhvS3V6TW8vM0ROODdmdDB1Vzc2akdod1Y1MHRzWEJESVhFeHYvQndDdTBEQTVJYWpabXpYU0dQNE1KdHd6ZnVjZEl6TUN4cTFKSzA1bkR3WnlYV2NHTTIwRGdtT0cwL1ZJRkdtZlRWWUN1NThObU51c0pjbUNpL0tlQ0RoZW40NmlXNjAzRDdoQlZiYzRlOE5IZm8xMnhEN1VLdkhFY1RJcmt3VnVMeTJZcGF1WTl1S1pNU1hXRkZqU2RVNm1BN0s3ZFBKcHlDU0FyNDRLbG1CeW15WXNlbkEyU0dyWElia3F4UTJhNFRBd1lvNjQ5dUdkNGU2SzFZVjJNS2hzY1dYTi9CeitVeEwxQ3MzaFJRS0FWOGlPc3BKdzVoVmwwTGtsNkVDZ0ZlRHJ6MEJ3bThvRmVraHpOWXhZdmpFUTZiK09xaXk3RkxxdXRua0xvaVdzNER3czhDV3k2Zyt5Y1pOSkVoaVRUd3NkTjc5RFE5Z1U5Z001aEZ2dHJDbFhuckNQbngxckh3NWowZkpLYUpTMk9uS1pOejhyeTRIR2dUeTVuc25Ib1hsUElwRFUvSFBRMThhZzR6WkRQdVRFZnhtRFcyeVA0enRXSXFSTzNFVzhjQ2k5Zmk4bGViK1BnMGhBY0h0dDFsN0lIdFVPNmhsR2x3U3U1cDRBUG56R0UrM1NCdW55RGxKMDdJcmhLZGhuNlBaRWVmTHFVRWdNVmRHaDUxRndkdlZObDg4bHNDZ0RFNW4rS3pRd2UwSmY3MDBKUkozOVBBcDZlWVlyTHBEM0g3cUs3QXlxTXVLbnBWZVRldDdudnl0QVdFakNXRnlTNWs1eCtVL213Y0g3VEc4cEo3SFRxSzlXaitMRVcxa0FZK0c0N3MxSXBxSjFtZTYvWUpWNEV5UHhKVGE3Rm1wWlppSmhTcFNHSDdoaFF0UExJa2VIM2dXSWYzYStZNXhrUnowdUJtbk5CQUd2aWdMajJyUU1sbGM4Y0tRN25VaHVuWUYxdXdZODFLMVNRR3AvS3Z2TVUyY3c1MzZOS1N0TE5HVEwzdUxtc3lvSHhaK3VRQ2FlQ0RoUTgxUmJMdEFHQ2lKRHdudTQraGpFNWlOQnpmNlF4aTgza3AxQmlNa2lMQ3JneGk1YUUxTCt6UVRaM2JKNDNia0J4R1VTcUptSkxTRjhNS1E2bldPbko3bm1XcEorUGxRSlVsbVpEczNEWmlSakZLOGhmbDgwZ1BPWGM3UDhucVRaL2JKeFY4NERma081aXNreGtFQmhyNHNKT2JYaHZ4MXJFQUdiY2VSalBYRVZZK28wdG5YYUloejg3V2w3ZC9nRGN4Zlc2ZmRQQXBheFpJdk1kamhFcGZmZFRCZlBQU0IvWkNsUVBLTzk0NkZsT3NVcFdGcUhzSkMrUnZ4Q1oybGNOYmZaeVhRdjZwaVRjWEo1VEc5c0VabXNEREVxZkZVV1V3M041MUxWalNPN241Z1dPYUhtOGRpeDd1MEJweDdwcS9ZNDVUTlhXWmVicWxwNlFVL1Jhc3NrcmVpYW5nMDRsbnV5YnJ3eUk1em9TRFRQSWFuZER3bmo2eWMrcGQ4ZGF4allTSHdwZkNEZE1HYzc5M3FWTmQyVkk4TjVleWFsNkpxZUNETnlwMjgySk1RYmRCemhldDhWMytlT3ZZWmxJVjJjcG5QYURvVURCcFFZZmNCZnNJWmN2SjFHaVFlaDd4VlBCSmFGYWs1ZDg5TExYTTdlQ0FLYVFoWDA1cW9LMktyaGNOMFh5U2U3cFZuL3Z2Z3pnZzA4K24zZkdwcG9JUGpCR2xmMlo4ZGlKcnRvaFBodXljZWxmTWRXeXlkVHNoWFNlSFFTWndsYlJ1ckNyWnJaak43M0RuMkoxTkJSK2Mzcm94ZHN2SkszYkpWRmsrb0JYanJXT3hidjgrclJIenZ2TGVtQVV6TGxiNkN4MUI5OGhKUzlpTDF4VXNPajBkZkZwSko0WlUzZXRCZnF2YzB4VFA3WU5TVzZsYW5ZYktWZWlsUlhaWVpSbzQ4bmxJQng4c3ZmckZkV1lHUUtoeHIwdzh0dzlPKzF3dWpzV2NXbW9Oai9FUzBHRk8xRk9RVFFjZjFDNXdiRXIyOWZMMWZkYlplRzRmZUxCUFdaV2JOVERqUEYxMmZuQUt1VThISDVnZld3VjJhdlcyTy9aNGMvSGNQclhjenZOelR2SVB2ZCsrK0VqK3JTUnZBYTRiY2lrcllrZWJYSnZLVEMreDJLV1h6SWg3RUZoT1VzU0VyK29vY2sxU09nbHNlQkRoVTRKQURvNEdjdTBJU2NGZ082ZE4wMkE3cW5pc2lSUDY4WnFxc2tuTFJBSTlGeUhxSSsva2N6aTRvalljTzdGZWxjbUUweUFSck1qN3diUndITnIxTUp4cVVqS1NRSXNBUkROQitSTmI5Q2J3SkVibkE4VGJ4TDRnR1NtSlh0ejMyeU9wbUV5MUJPQzVkUytsWncyN1JlUWFLbWMyang3bXR5MDE1UnhUb1hjT3lEZmNsRXdIMm0wWDZ0Z01OSDdMUi9IdEx1ODZEWGNWV3hMZXhjKzdoUXVWQzkyMjhOckhhdkhFc3V3NFBnTlkveFBhZ1FpTDZ0Wkx3ZmVLL0VzeFE3Vm8zckN2NzNsdkF1dGltUHZIZU9FMDhuQ0R6ekZlUzkzVU0yOXlVa25nYjIyS0VNZjU0WUQrV1g4SHp6djdocllaYUlJOWJXWk9HWE5rQTdFWkN4ZndPUWY2bFJOUDU0M3N5cWZlSTRDSFFPVzFEL3daRmNML1hIMHhCdzhKWGRkOUVCQXozQTZ0VmRSOUNkOWEvYWg4YWw3WGROT1lQanJScEV1SC9SbTYyRG1wZGloTCt4UkhmK1l4SFkrNjJtWG5SYzdUeDdwY01iMFMrK3NJWWkwVEhpbUJyT0RUbVlEeHMvRGk0ZHRpb1FlbXorV1JrakFGeHBCQVZ2REJDTzJOMFh3eFZUcVJYb2RpZUxnMVc4a0tQamd5dGpXMUVtbzcvR2pyMURKNXZobXJ4ek5pSnlFa09EVjNKOUd1YVRPK0JQRHhydFA0cFFzdENhL0N0TEpXcUJ5bXVUSHNlK3hPS1g5VHJCaW5WR0lUWUtzN3JRWUcvbU5pWndMeU1FMG1rZ0QrdzNFL1VZV2lDbU5hUFM2cUxkUE91QkxBUTc0NWJ0MWM2MDJ0V3N5MTF6Y2Q4UjdaZzVxK0MrdXU2WVQxOUlscW9oekZlMSt2Y0JabkorQVBMN3lUdDBLRHRhazBVV3VwLzhYeVZoaWJtNkFQYzdITzNoVGNFYmpWK3dVM2Fab2JTd0lsZXhJbm5rZXdPcGhXZjhJSXZzOWg5b1BUTjFReHY3OXhEZ2RyK3JxOE1nMy9veWFMNWNIcDNZcVRHVFV4eTNveTFtc1BCVW9LOCtubEFwc3pUYVdTQU5UUGFTb0NXVmVlTThvbmE1SG1TZStoS1RzVjJ0WitxU3RQS1JqYVkwcWdWSTN6MHQ2WXhNZW9acjlpakVxbWlwR0FrWUNSZ0pHQWtZQ1JnSkdBa1lDUmdKR0FrWUNSZ0pHQWtZQ1JnSkdBa1lDUmdKR0FrWUNSZ0pHQWtZQ1JnSkdBa1lDUmdKR0FrWUNSZ0pHQWtZQ1JnSkdBa2NDdEs0R1AyNi9IS2RQU3c1V0xYNU03dVhEYnhSTTNaYlhpM2VWc0V6TVNBRzdzdThrTDZsM25wNnZrUS8vOEtwV3ZWOCtPU2J3N2JhZmdPWk1tTkdFSnpMeGcxWjJUbWVFQi9tTlcrbnIvUXpmd3o3MjdoTHZLTkw1Q1NoZ3oxOFFsTURpeU5weG5xL2pYaW1YNWI1N0xoMGh4LzJXNzRnd256cVpoWURvbDBENjJMamhEOHU4UVhVbkpMT0lQaTJlOGQxMjZtdjhhbk00T0dhNEtsRUFKS01FZmpPeWd5YXIwWXRUczgreHY1NWVNOWlsd1JHNnFwcFpnTmplOFQ3aVZwUmUxbXB1VzFmRmZYSytlM1ZSOU1zd1dKZ0dpWkFhZTBmTzU2MWpBczh2dVcxYkxCMVE5emo4ZnNab21jTlIxc1dJQUFBSDhTVVJCVkg0azBNQzAxVkw4V1dtSldNdTIvOEhkRGZaUEtlZEhNS2FuY1NUd3hBRXhlb2pwSTE4cmI3WXNmQnJ3d0UzZGNCZGdjZ0VUTXhMd0pLRDcweG44MThtK1cySURNNXk1akFTVUVvQ1MyVk5tWEtBcitVRllPeWtybU1SektBSDhXYnVuWklKOTc5RXZoblV2QjdOTTNFakFsNEQyNzlCcjFLUnU5NDJ3akFRMEV0aVFOeXQ0S2ZhdGVMTm53WVZpUWdFSjlEUi94TTRXWGd2UEJHcVlxSkVBazBDVHpsRXN4UXZnVS9ISGJtaE8yb2tQbERMUmN5NkJ0c0x0UTBReVQ3ZTZlcnZuWEVLbSt4RVNxRGhIeXR3WkI5dXA1REtXc3ljSDg2dVFBTDZlZlNBa0wxdzU5V016dnR0bnpVZVJVTWdFalFSOENUQVR4NHUzMmNuVVplZUdtelJyVEI4REZxMEVscW1KNDViQWNvc3UwMWY5eWF0bG5JWmE0Wm1NQzc2UzhTUUJGelRkd3NDc3RvL0VCVE4zR1pEb0pkQ2dXeE51RWZ5SkViT2thKzYvNU5SZnFhOXJjczY5Qk9yU0lVT2M4ZkVQK1ZqV0hIbUQ1OWVIMUpRKzk1SXlBbEJJb0NtN2ZmNXErNU03dEZUTnVlTlI1MlUwWnU1R0FtRUpMTjl4TENmTzd0TDR5cGZ2T1hzZmpaaTdrVUFjQ1Z6WWpGUEtsREVTVUVxZ2M2aE1Ob2xHQW5FazBPekhLV1hLR0Frb0pWQldwcHBFSTRFNEVsZzNiK1hFRVpNcG81YkEzTFBxZEpOcUpCQkRBcldUR0lWTUVTTUJwUVJXelF2SlNybVl4RmdTTU85MHhSS1RLYVNXd0pmMzFlazNmZXIvQS9xQ1NTTEIyOWdTQUFBQUFFbEZUa1N1UW1DQyIKfQo="/>
    </extobj>
    <extobj name="334E55B0-647D-440b-865C-3EC943EB4CBC-13">
      <extobjdata type="334E55B0-647D-440b-865C-3EC943EB4CBC" data="ewoJIkltZ1NldHRpbmdKc29uIiA6ICJ7XCJkcGlcIjpcIjYwMFwiLFwiZm9ybWF0XCI6XCJQTkdcIixcInRyYW5zcGFyZW50XCI6dHJ1ZSxcImF1dG9cIjpmYWxzZX0iLAoJIkxhdGV4IiA6ICJYRnNnWEdKbFoybHVlMkZzYVdkdVpXUjlJRnh0WVhnZ0pseHNaV1owS0Z4dFlYUm9ZMkZzZTBSOVgzdGNiV0YwYUhKdGUwdE1mWDFjYkdWbWRDaEVYM3RjYldGMGFISnRlMlY0ZEgxOUlGeDhJRVJjY21sbmFIUXBYSEpwWjJoMEtTQmNYQ0FtUFZ4dFlYZ2dYR3hsWm5Rb1hITjFiVjk3YVNCY2FXNGdSSDBnVUY5N1hHMWhkR2h5Ylh0bGVIUjlmU2hwS1NCY2RHbHRaWE1nWEd4dlp5QmZleko5SUZ4bWNtRmplMUJmZTF4dFlYUm9jbTE3WlhoMGZYMG9hU2w5ZTFBb2FTbDlYSEpwWjJoMEtTQmNYQ0FtSUZ4c1pYRWdNU0JjZEdsdFpYTWdYR3h2WnlCZmV6SjlJRnhtY21GamV6RjllMXh0YVc0Z0tGQW9hU2twZlNzd0t6QXJYR05rYjNSeklGeGNJQ1k5TFZ4c2IyY2dYM3N5ZlNoY2JXbHVJQ2hRS0drcEtTa2dYR1Z1Wkh0aGJHbG5ibVZrZlNCY1hRPT0iLAoJIkxhdGV4SW1nQmFzZTY0IiA6ICJpVkJPUncwS0dnb0FBQUFOU1VoRVVnQUFCYVFBQUFLL0JBTUFBQUJrUXRkQkFBQUFNRkJNVkVYLy8vOEFBQUFBQUFBQUFBQUFBQUFBQUFBQUFBQUFBQUFBQUFBQUFBQUFBQUFBQUFBQUFBQUFBQUFBQUFBQUFBQXYzYUI3QUFBQUQzUlNUbE1BSWpKRVpuYUptYnZOM2U5VXF4Q3RiaFRjQUFBQUNYQklXWE1BQUE3RUFBQU94QUdWS3c0YkFBQWdBRWxFUVZSNEFleTlENVFrV1Zrbkd2Vy91cm82cTBDVXh3eGF1Yzd4aU9KYTVjRzNvajdOZk81Wi9oNnA5cTM2UE9JeEMzMDY3bU9mMmFCTG96Smt1VzhYQklUcWZicUxNN09TelNKS2QrOGhHMEYwdW9GSTk3a3F1RnFONG5QbStUQVRCUmFtWmFvQllib3JwK2UrM3hjUjkyOUUzSWpJeXVyOGQrTjBWOXp2M3U5Kzk5NHZmdkhGZDc5N0k5THpqdmRZZmNmeHl1ZlNQN0xGVTRNK3ozOHdsTGo2ZXdVa3o3eFBaelpwdmRSUjQ2U0J4bnZ1U0crWGV1dkgxYzVKMWcxRUw3TWlkMDFyVisrUFNldWxqaG9mRFp4aTVUdlMyYzRYanEyWnRXZ0lLNnhkb0kxSGIzVTFicFBXQ2gweFJoclkrK0lkNld3eEMxcXNTeHpTSjFtMVFNVVovOTBhdDBscmhZNFlIdzJjS0FTRC9zZlYvSWYrNjJiVjdBL1MzdVpoVjVOczBscWhJOFpHQTUwdkcxMTk1bjF2OUJtTzNrTnYvb252TnNyNkowK3hIYlh5bTZnRmVSeisrbytycFVYVGFaQmU5bVVUbExydy8yaSs5aW83cDdWazBscWhJOFpGQTR0c1YrdnFwNW9hQ2o3WTFrcjdKK28zMWJvbHJaR0F1SzJoVFdYT1RxZEIraURlekYrbzB1cTNWY3J6VEZvdmRkUjRhS0FTQlF2QzNwWmVHQVBCS3djeWpqbjJwQ2JuZWZmOWtrOU52ZjRzSFErM2tMeTFybkVVSWRJZ1BYL3Z3OEhqNEdiUXluMXZwQmIvblNKNGhaMVdLTTh6YWEzUUVlT2hnWkt2dXJpbE9sMTA0L2pGUVl6a2V0eGpYMEk3SCtLeXZ3M0U0NXdvZkU2RE5BbHF3SVhxUmhMblFMQXpFWUhURE5Pak1DWXRPVjFxYkRSd1FuVW5BMFJmK0RndSsyODkvSVpMT0lXSGdvRyt4OVc4RmF1NkFPblNTQkoxTHNhVE04TUc2UnBqWDVKaVFLazlxUjNLSWtxWnRGN3FxSEhRd0RaYmw5MzhUdGI3LzlhOVdZQ0xVRHo3aDAya2NCd3FMSks1VUdxZWZUN0dmd3FpRmNuUEFOaTZNYVo4R1RaSWQ1amE5a3lUc2JkSm9TZjFTYXRuMHBMVHBjWkVBeVgxYWIvRURxdm85eXFnUm1mUEszMHZramlPSHJnK1VCLzNnV3dQOEdHOUtCbWM5dm8zMHpaSSs0eGRWcHBaMXN6MHZPRjVtTFJTMFNYSFF3T25sRmxicVJuaWJoNGczb3E2L3lrQVFpSDdIbFJIbTRTR1lqWVkwd0lPSnhnejQ0bDUyN05BZWdiZHY2YkthVExWTXJkVU53UnNKcTNXZE9seDBNQ21ZajN2aWhDMUNCQUloNEFJN2NuZDE2aG0xWWNCbDdETm1EbzE5U2l3eDI4bHpwUHpiSUUwM2FCVlZjeUI5dFRaTjViUVRWcXQ2ZExqb0lFOWFUMUxQanNmZEpraUViTHZkNEhTWmxTeUtIOXFXWGtZaUZvZDgxWkJ1T1c4S0MyVXNFRGE4Tmc5RHplcE1pZGMwYndTQ3VOZEx0U3lZeDR4RGFqV0U4LzlkdEE5ZUp1cWp3dmtHWGF1K0NEVWg0R283ZXRPcnVkZFord0pVVm9vWVlHMDZiRjd1SFVWeTd5Z2hrUFFwa2tYNm9aakhyNEdscFhaVVowYnJ4WGRLZ1BoSnZZS2QzeVBsV04xWWs2dWg4ZUQ0ZG5HS3FWa1dDQzlZWGpzUWFENm5KQlQwbTVmeklnTldqQzZ4SGhvNEVBKzZZR3dLSHk3Wm9DZ0NVajNhVDBqTFpUNDNhSnFKZWJrQnFHV3NzcVNPMjJCdE9teGU5NCtVMjVrcjZPWWJHclBwSFAzd1RHT2hBWnFjdklQbjNNMzdOT0JBSGRJdzg3cG9ZbkNYVjlJQ21YRW5OeGdmcmhUV0RoVnNFQzZZM3JzSHNhblJGWXF4Z0tQU2ZmVkgxZHBhQnBveWRER21yak9tMXBJSUpoUEhmRnB2S0l1ZHZEQnhweGNSTkQ2alV4YklPM0h2Q2Jkc1ZveittYlN2THZ1UEJZYW1GVjgxNDNiUEhDM3pmVDRSTEJyamhmMk5hNU53eElHUW1EOHRiQTBNcHVNM2VpcmdYUkl4ejEyRC9OZ0phS3pMRzdsc0dXVDdxcy9ydEt3TkxDa1hNNFowWW02YWRjNndNQ1dLTzRqMFpEK2pheU5PMGNMUzZNRURmVzNVSmtPNmJqSDdwSEhJNGN6Yi9qNUppMDc3Rkpqb0lHMVJBUUJXTHRhNXl2QVFGWExLVWlvRUJKVjBZeTU3Nk1SUjdsZ3R5YlNJUjMzMkNtd29nd0hacnlzeWpacHRjeWxSMTREbGNUblBEemFIYTNyQjhEQWFTMm5HREduUHVoRlZkOThHQVRoTldYVG5PRE1UcVJET3NGakowZ3J3Mm1wQkpveTZleldIY2ZvYUtDZTVPT1M2OXpXK29qNWxISFp0ZUpNWWxGeDJRVnpncE5Mam9jU2l4Q3MyWWwwU0cvRVBYWXkzRHRTWnNkNEpwbTA1SFNwd1dsZzVwNS9kdThiTHJVaDhJOHU5UzVFYituTi9aeC81WFZsclpGLzhrYi95cjlkMTdLc1JGTzl0SndUTmxYR1FZSk1XbXlwOHVJK3ppZVNnSnJnNUhwNy9iNEdrQTdwQkkrZGhuTkdEbVBiZUZTWnRPUjBxY0ZwWUI4WElUQ2RMMlU5bjdIL1RKTG5XK3dxVnE3YlNpc3ZaK3dLTmpCVWVWYmo2c1g3NzMvZ2trOXZiaXowcmx5ZzlCWXZwTE5wam9NeTJvdXZNbm5CZktxdFp4V2kxdGdUY1g2eWxXVWp1eFUzcVFaSENwa082WTYycmhKVXA0Zk9OU2xvVTExNFFiWkpTMDZYR3B3R09LU2YwZnN4ei90SWNFRktlNCtYdmJrbXV5bGIrUlAyc1hWdnBpNWgzc0Mxb3lPQWRKaFVwdnFlQjN0Y2x0VjVDbGd6bHFYSitkUnVCYzZhODF3eFFCTlVTM0J5UFgvd1Zob2lMeHZkUk11cWxWNHpBaThtYmRSMjVFQTA4RlgzTlhFWjJqUCthMGxjazNacTN2MTRGMGs4UTRXOVdXUkJhV2xQYk9UOG80L0Q3T0dnbHdmbmdtVHYxOWVSNWdmMnBQR2tjc1lWTjE0Q0pFaXI5UlRtWE1tNjhXZ1BLbTB3OVhZTXNzaUxIN0F2VFI3N3J0SEpBK1R0eUx3VmRsc1NTSm0wVnVpSWdXbUEzaTlxWHcrZjM3Z2tXeVcvU3JJQkFoSEkzWTZlN3JDeTUzaTdwUTR1MzlzQ2loNzA3OVNCdVd5RVpNTmFFRy80Q1FScExyR2Y4NTdjU1NLcmJ4dkw3aWdoTDM3QUVRL3kyRS9MUm9OVVJjODd4WG9hZzBscmhZNFluQVkyQWVubVZpQVA0RHgvSWtKZFIxeVBHZmJ2SThDMkZDdExqbkUxcUFWNzlUNmpPeWRqZHBJWWNNV2YxQm5qcm9oZW5rWDVNVU9KR28yNGswdWROZTZtTE5GUmVhb3ZUWGRqMlJCU1ExNWI1b0ZGRWtpWnRGYm9pTUZwWUkyeC94WlpNQml6ejIvdmhLTDN4UlhEbFlqZ1VGR3ZXSVA3alRQc3NHdDBaMDNCdml6Q0ZUOHZLVW9kNFEycVFCRHZnaWExRlYvOHBnZUp1ZnFpMVVrbFVpRk5VMEd6VmdkNXl1TUtONUpDMFk1cG5UYXJPM3BBR2dDa1gzdytsQVZ2NDh0WElyRUh3aTJrU1U4M3lBVUN6MFhGZ2JjZEluMWVmVEU2TE41SWZNenZ4UkNJdG9WN0l3VG5UK0Q1Y0RyR1RYN3pycEZMK0x0aDVPVWpVeUVOL1NnVDZGQllDODBvWXZIMjhKWkMwaFpYalZiTFhIcUFHZ0JpVysxSUhpNEpmejREYmRmQ1hLUWlGd05tUnRvNmVvZGpuVGhXWWtZYUxvYTV5WUlZVWFGTlozbHN4S01Hc2pBN2hhZEtOY1lGNE1TQVRrTTRGK1BNazVFSzZmMEU3eHl0cUNHZFdhTjdKcDJuZmNmVGh3WUE2VU5lelpjUVEzWUVBc0xENllBRDEwU0I2bWJrUjNRa3pMbWM3U1RqUytZenVBYzRWN0JuZmtkU2hWT1lvbTNGS2lVNXVlZ3E2NitoVkVnMzRoNDcxS1BGVmZBUTBSbzE2VmpYWGNaZ05BRHNpdmhXUzdvR2VGYWZEeHVncDNhSUhJQlNpY0lCVUVUTko4Q3FuaFF2aHZrVTkwN1U5VTRBOHIxb3NTWjZrRmVJdkhRYkxNdU1sblF1WHJvYW00aUY5UkVyTEVlUzVDbkp5YTFqQ0hGT1dTYzlsUXBwcU9xR1VRM2QwY2N0SG5RUm8wa2I5UjA1SUEwQTBzS2Z4WFZxUjJMaE4xOE9rNEFpOXhyMU5UZ0Fzb28xc1lUb1dFTnhVQ0o1d1ZLaHVIZWlURDk0VU84QkNuUndTQWRFQ09rZ2lUOWxJVVZOd0NDdnEzU1FQaENDWkJIR3BjZlRaRkZHS2czU2FSNTdwTE5RcW5qUVJZMllkRWJicnJoUERRRFNUL0txdVBRY0l4TFMzb2NQZHlJR0hTMndoMS9BYTlGbmVHMTU3a2lSTWxPOWQ4SmMzQ3kwL3ZqWVU1NEwxUDd5UDNvc3pNWEtKZXU5NXB0QmxEN3hGWUQ3cmU5NVNsUVNsc3UvQ0dSMEpSV2w5dU5PTHVGUGViekVxbGd5MGlDZDVMRWZvQmxOR1NhRVRkclNyaXM2Z2dhQXRCdThPaUROa3dxa2VSWnQzZUQybXZMZ0d4NTZKOVFKRWVkTWhQU20wbERJS0pjb2ZkV0tickpiYlM0SnZidk0wN0Z6SXFRYnh0TWZ0V2haUlArUWFFeFVXa1lhcEpNODltMDBVMVlGQ2Q4dHlqUnBsZGVsQjZjQkZUVEZJTzNoR2w1TC9OR3N2U1FyWFl1NWtodmlvZEJVUXdYN1NzUkNpeHVhZzhZdDBUWHo2RFZEY1l0R2hSREM1N294ZGpOais1cVdrd2JwSkkrOXFRYzhLTVNqMzQ0bXJiWGtpSUZwQUpBK3o0VzFwTEVFREhSa3pIelQ4KzdUclRSdHBMdVpNRG1relNKNjNVQStybmlWTnhTZTk4VEV0S21ZL3huL3R5VWJ1ckVyS1NPRlFpTW5XTW1QMWNDdEkrWUlzUXBHUmkwZnBBOE1WVUFLSGxvaUJCb0tOU0ZzMGtiVGpoeVFCdkpCK21rL2h3dUdRM1U4Z2hldkV5YUh5WkFtaDdhcjlSbEJyM05SaGdycHlxSENWaGpTU1U1dVBSNXIwVHFpRW8xOGtONlBlK3dVOERpdmlzSURRNyt6VFZwamRzVEFOSkFMMGkvRWpPMHYvKzkxRTlJYnBpbVBlcFZrcFlFMXcrM0d3M3RkVkJEM3lyeG1aQXRET3NuSjlVM3phVkhlWGo1SU4rTGVPUlJwUEF0TXEyelNsbTY0b2lOb0lBZWtTN2lBd1Y0N0U5S0FLUVhiWWtlU0x3MHZSVm1ub1NwMStaeFdySFJkaTAxWUlaM2tTeWM0dVRRN1BCZnJZMHFHbncvU0NSNzdkdXllOVEycmJkSXBYWERaUjlSQURralhHUHVQUVNzbXBPRTBtLzV4d0pjVThVQTdJbGdZTUdFNSt6VHZ1NFQwS1psSmhWWklKMFU4RG1KOXBDK282NUVJM21yQ2VZNXZBNGpLVXFhSFNXRnBQMmE0VFFpYmRFTDdMbXNBR3NpR05INFlJbG9qTWVHU0ZoMUxndlNtT2RHN1c0a1ZDMGlYbW55VFNUaTB3cERlanp1NU1KK2E1YmNwN1ZRK1NDZDQ3S1NMTTdwbzgrRmcwanEzb3dhbGdVeEl6OEQ4YklXdG1aRGV2STJBY2pmZWs2VFZ3NXBoMEVzdEJUMEMwbmYxeXBvNEs2U1RWZzhiTVZ1SldKcmhBR2d0Nk1TRzBpa3FTYkhTQ1I0NzlIaW95MElZZjFmTE1XbXQwQkVEMDBBbXBLL0xGWE1EMGlWL04yWjdnMzdWNVJxNzZHZkxDSGc4cXBwT0R1bFo0OGUzN1k0SFlnelJ2U1phU1FoTEUveldKWU05cGQ1bnhKa0M2UVNQSGZlU3NYOEwzc2sxdFRXVFZzdGNlb0FheUlUMG52UjVEVWd2SDNheDN6UWhqTGN2SjM2OHA0allpYUFHNWNGSW4rWmxGUFVMQy9jMUhwUmJyVFFlLzIwcEkwZ2xPTG1WMkx6VXFLT1FjajB6eWt5QjlJRXhtdkJkc0tvaUNVbHo1NTFKNjl5T0dwZ0dzaUFOTFBaNFkrR0ZmQTRuNnpCTEFIek1VdUwxZmlPNEVieWxwSG5KMzZteFJKQmVNTDFSTzZUUnRTcnZTM1JPY0hMeGVOaVJYUFNSa24vVGxiU1dvdTBsbW1GTnM5TDdzVHNaZHR2Y2xJWDViMVVWYjlKcW1Vc1BVQU5aa0liaEVuWTRnUFFzZHhsWHlVYkNMZmxRckRjSHNjdExZWWNiQ3Q4Q095d3JaQVRwUm13YVo3WFNNTWs3aWhCS3hwMWM5Rjh4L2ZNK2U5ZUQ3SFlYckxPOUsvaitDTjJ1ODBoZDlNdmVWd1A5d1NFcnBGanBSc3hqeDYyOUMxSHFnZHRMdTl0Tld1VjE2UUZxSUF2U0c5SkhCSVJ3c1FXa053anFzSlRHQ2dveUU5NDlyR2p4Z0prbWU0czZoaERTeS9HNXBoWFNtSCtkVWFVZ0hYZHlPeXJXWmx2c1J6M3Yyd05YSHozSEVVQTZTSlhwSy83aGtRbHBZRis5UVlPZHM3SlMxQ2Z6WFVPVE5ycnV5RUZwSUF2U0ZYbjFBQUlWMHExcjFJZGFIRmNBVmd6bUhUVTJqTjlmL29EVy93RFNjSzlqbHM0TzZWWnNDZVVnNktJaUcyWmJ3ZG8rZXp1VmRRTHorZFQvMFdmc1g0UEVGMHJZTy84THpvODk1ck8zUElaRENFaTIwbkdQdlJIdmV1eU5jSFJGeUhXSlk5UkFGcVMzbWRoUEJqT2pRUG9VR1RqbHRWcWxqekMzQ2hVa3RSRFhTOE5IditRSklQMXNwdmc0VVprZDBudWlhMXpVdmlrQ3QxSnc1d1VNYzlGajRFUzA2dlBaYU9aYlllK0lCUGdLTjJVbFF6cm1zV1BSSjc2TWFuN054S1NqSnQxcDBCcklnblJOV21uZ1M0RjBMWHdacHVUSFkyVEFmbGZ2SjBBZ1BQS1pCanZjMG9zSjBuUHMzN1ZVVXg1dzJDRmRpNkFwaFRWa3hESEl4REtSYU5mek5sZzRSWjJOQUlqblFqQVJhQWc4NW9NMGVlenFDT0JIcWZHYnFEc24xVEFsOGt4YTl0cWxCcXFCTEVqRDd2RjRhNlZKRHNWcStDQVgyNHMyNHlzWjhGREtlaWN4U1hzeXl2bktKdXUxOWRJZ2lMZDlHNUVTYzY1cGgzVDh3NG00S1c0b3NyR2sxMU93MStTT0N2OHBtYnVENVpGWmFacnpRZHIwMkxjWmU2L1NhcFE4aUc0Z1htTFNQTitkQjZ5Qk5lbFllREM0WERxdVdvaU5EV25uTG02UVE3RVFoaVhxM0M3QlpBa2p4MnN6VnVYSjhId1ErWnFsci90cnVDQkdZUkNYWGtUMEFnZ003eGRSMlE3cDJJY1RhYy95T1ZHWnZsYXBUa05sRkswUmhVcHc3KzNpTTRDeS8va2dEWjJvazRWdlI3ZTdzbFdlMmhTMklNd3hhYzduemdQV0FNQW03Qm9BMFkzRUErbWhjWWFiR0dVdVB3R2NiM2tuQW9makc4U2pGckNJQUNKN3RpZnRYcGhaWit4MVAzbnZmVzhFTDd2VmxveFJDdWEvUTZIc2pwQWFGZGdodld6ZVRQQjRsTDZzN2pGdEdncGgzVkJ1aFFOL0h4SktMWGtYNUlOMFRRdEMvekVlQmUyb3YrcHAyL0QwVFZybGRla0JhZ0JnNDk2bUNnaGN0ZEIyemZpTXZadmFLKzN0d0NNKzcrMmZCd0hERk9ZRzgwTjJlNTA0NUZFM3J1Wkx3YzZQOXh1OFZLc1pPUWk0WjBJUG5ZdXlRM3JSbklidW81RnFWTGYwUjc0Y1dwQjNJTmdQK0cyTUllK2M0SUYyTU9XQ05NME94VnJTMy84Q3FOTlJtOXFwWTl6WEpxMHhPMkpBR3ZqNnMyL0NCV0cvZC9ZVjNzelpWL3RJOWw1L3R1dzluV2UvRXUxc1JrYm9wVmdkMjJPOVY4Tk5EajdoeTNvNzFJdlBVUzEyK1BwL1JRUS9Ldm96RjVNMGZoeitET2RSejAwV1J0ZmdPUFM2YW9FRzZkSS9WWXVRaGljaDc0OVAzdnR4aUdIc2cyZC9Fc2Q5Yi9DUmZxZFdZWnZkak9nMTRkazMyRC9zQlhkc1dKSUo2ZEx6N251RVd1bjkxYXZReXIwUFA0ajBZU0tpY1h0VXRlWk5XaXQweElBMFFGWXRPTDVJOElpT05xRTRQTWdXVWRTMjk2K2V0OWVyZXQ1bmtZMkpVRlM2UzczWWlBalZ1VVRzNndrcWl3NEtpb1JIN3k4bEJIa3BuWnNjeWVqUU9iVkFnL1FjUjZUZ1lLd3QwZzNlaURqM2pOc0hQMmIrQStGUkU3Y2M1cTA5cFUrWmtLWmdoM0g4N3Bib2c1cUFROWExMFdxWlN3OU1BL3U5NEh0R1YzMkM5TlhnRnlxdUFpV2JQRHQ0dk00QjB6aCttbHA5WWU5WDhaZStnblR4a3I5TE9SdkUrOERGcXhxa1QwVmVDekdFSHgwQWNxNjgvcDkzQXpyK2g0SjR3UUhFYUZzbE5FaEhFMU9sdXZvc1Y1MGJkTGQzNFdmTENpY2xPelNNNkRqUHk1clNoMEJXSnFRWGZDNGhQRjk1Ni9kd1NjWjVRWnRDMG9kTE5SVVozSTY4b3hvby9lRWovcnRlVXFSSnJHa1VZWWVWNWdhNHBVZDhOVWd2Y2FkZnlLNFlQcnNvU0V6SU45S1ZZampZUmF5MFVqTWp1YXpkS3pUbkNBeEVSaTFYUEtvYThMV2xpTXhlU2todjZLRnBEZEw4Yys1UzNFbGpOaWxMa2xJZFkrMGo0S2xwRFdaYTZTUzV5WGtId2w4UHkwMDZ1WmJMSFZVTjFJM1pma1kvSmFRUlRWQ2Z6eHFrMTJLZlRGclVISnlNUnZEK2JoakVVZmxXV1VOdE1JVDBiSm16SkMrSTgxTHJ1V2JzcVRKcGEyVlhPSElhRUZHeWZEMlRrUFlhQ0t2SlNocWtLM3daVTVSai81QklaeWUyVmZCRzdKdGZ3azIwSytxR2tONFVVOVFqUUxwbHJLQ2F0R2pUSmNaQ0E2ZTBrRWRtbHhWSUE4Ukt0RVNEZE9OR1RGQUhrOW5jaDR4TGl5b3ovaG12cHZnamc0UDBqSEgvbUxUb2drdU1od1lLWGtBRjBoVHhrL00xRmRLbGhMbmdoaDd6c3lzSEFidHl4REhURGhQWDRZcmdGY2JUVVhZVThSaUVsVjR5M0h5VDVpMjY4N2hvb0NIUWs2ZkhDcVM5aWhxYVZpRjlLZ0crUzBVK1NZcEk4VTdVbTVVbmcwU3B0WXR6UjhZaS9NQUpxVkJ1Y1BUdmVCd283Z3lKTXVsUXZ2czdQaG9vZGdWVlNNTm95dmUxVkVqWEVxYWNKUkg5eTZNYStYMlIvZEJiUG5IWVJUMDBzaFZWYndhM2pmeDhhZitRcmh2M3RFbm42YS9qR1NVTkxCWXhuNGhMSzJFT2VCNVZQaFNnTFFSZjhCdHJaM2kyUEJkQ3lxTTg1Rkh5MnlSaXBoWHNLTUcyYVI1TDZRU2JQK3FuZVFOOVE3ckVtNG9rbVRSdndKM0hSd090ZU1Bc3ZmTitzRzg1S204cW00S3dtenVDOUN5eUJkS2twSlVFMHkxTGpkU01IM2tleStIS3puYTBlMm1mOWRaRDFrb0FiaitpMHQ1cU1jUW1rWXRHVk5xa2srcTR2TkhXUUVVOHpMUDZXZm9FL2JERlgzeE5OMkFzZlIwSTlzdGZROFJqOU1NVy8vQTFlQm53SzJoYlhWSjBZODZZaFFVeVV2L2N4WUtYdzJlYWRKOTgwOHVqblhvekhTekQvNk11MVFwKzUzdUJMMlVlQWRJYjhrbERjckVWcGhxYzNaL3gxY0JTUW53aWVUVGhGaElXZWNWd05ZSmpKOXkyR2xIaHFad2dvTkZMeUV6TjZqRHNiVjN0RUdheHJ4UkhGNm13eVNCMGlCbmthNzJhakgvMzdYZzBGVStLZW1QU2xPZU9NZE5BUzA3eTdEM0hqOFFGdTZCQzIzZ0NlNkl1UEhESjMwbUFkRGRCMElxeFNKZkFvbVRONHY2NXlucHRaQzMwTGo1d0tZUTBmcGJ1Z2FzQnBMMjdHUE43WlZHalgwalBHMitjbWJSb3dDWEdTQU1ieHBUL21MbytJNloydVJvb3ZlQlM3NjFiRnRZL2ZmQXcySE1Zc3ZRTDZRUEQ3VEpwU3dkYzBjaHFZSlcvOW5MTVBkdy83QjVmQy8xQ2VzL1lOR2pTeDlkakova1lOVkF6M01samFtcUJ4MFNPUTM2ZmtGNHl2Q0dUUG82dU9wbkhyNEhGSXZHMUkzU25mdnNJbFRPcTlnbnBXamd2RU1KTldoUzR4SGhwb0s2OW9ISnNmYWZQSlJ6WDBSK2tWNDJiMmFTUHE3ZE83bkZyWU9FT3hXSnJ4L2U2eUZxMGhXb2xLU2FlcXI5Tkk5aGowcWtWWGNHb2EyQ2Zyek1mYjBkWGp5KzJzaEpFK1NpZVdNNC9ocEt4ekduUytTVTV6bEhUd013cjdreVBuaTRXc0FmZDN0ekhRb216ZjFsQWN1bWpPck5KNjZXT2NocHdHbkFhY0Jwd0duQWFjQnB3R25BYWNCcHdHbkFhY0Jwd0duQWFjQnB3R25BYWNCcHdHbkFhY0Jwd0duQWFjQnB3R25BYWNCcHdHbkFhY0Jwd0duQWFjQnB3R25BYWNCcHdHbkFhY0Jwd0duQWFjQnB3R25BYWNCcHdHbkFhY0Jwd0duQWFjQnB3R25BYWNCcHdHbkFhY0Jwd0duQWFjQnB3R25BYWNCcHdHbkFhY0Jwd0duQWFjQnB3R25BYWNCcHdHbkFhY0Jwd0duQWFjQnB3R25BYWNCcHdHbkFhY0Jwd0duQWFjQnB3R25BYWNCcHdHbkFhY0Jwd0duQWFjQnB3R25BYU9CWU5mTmI0bmMxamFjUUpQV1lObFB6M0gzTUxZeVMrYWZ6ZzFSaDEzWFZWYXFCMWpEOTNLVnNaaTlRSlp2eDA3RmowMm5YUzFNQW1PNzZmdXpUYkduRjZqNzE3eEh2b3VwZEhBL09NYmVYaG0zeWVKVmJrVnprblh4L2pPOElHdXpPL0ZEdnlHcXE1NTlYSVg2TjhIVHpCZXQxOG5KUE5OY2RjdkdOQ3J2Q016ODVQeUZDT05Jd05kdXRJOVYzbDBkRkF4VTMwY1RGS0xmYjUwYmttcmlkSDBzQWljM0U4ejF0bXJIb2tOYnJLSTZTQkp2dmlDUFZtU0YycHVXZlZrRFIvSE0xdXVBbWlOOHZZaDQ1RHQwN21VRFN3d05qdVVCb2VvVWF2TTlZZW9lNjRyaHhSQTAzMnBTTktHUHZxZSt6MjJJL0JEVUJxWUdQcTE4MndodXI4RGdtSThVL0I4NWp5QzRxYnVqMysxOUdOUUdxZ09lMlAzVDBYNzVCb21JalV0QnNwK0IxdW5XVWlrQ3dHZ2RXV3k0S1l3Z1RpSFR0VE9PeUpIckxQSHAvbzhXVU1yc042R1J5dWVOdzBzRDNWTVk5VnhwNFl0eXZtK3B1aGdST01uY3RnbWVCaStCMVRQUG9KdmJCWUQ1N2kxWllHWStzVGVtR25lRmdkeHJyVE92d1pOdDB6aVFtOTdnampYWnZRb1dVTzY1UUw0V1hxYUF3WkVNYWIyaDJtbSs0VnJURkViR2FYUzJ4NjMxTnFPbGM2RXg4andMRDZqbmduWnQ0WHp4TTU5YW45K0FGQ2VGTWRsQmNRR1BGRTR6MEpIV3p0Sm1SR1dRZHNXdCtxWFhHdWREb3NScWZrVk9KWFZoNjkxVTN0SWo3TU1xWExEVmhtT3BPcUZsY3dLaHJZUzV6cnpmanBYOGhDSk90d1ZIcC9aL3ZoTzFmNnppcThyOVpPcEx6dHZIbllUWldIeUhRMXRYQ0NDN0FMejczUWNqelhkeG5XUWpsNkYxN1Q3YnVoenBlVHE2NWFGbjRSeXJxY1hHdXljK0ZLSno3U0pudlVkMlIwbUo4WngyRzF6NFlYVTErUHJhY2JKSHpJWWlxL1liby90ZlBpUHRHVnY5cjh2USsvaVRCOTh5d2Q5ejJJWks5UFRGZU14ZTBYM3RxSytyR1MvbEZ3YlBPWXloMldUWmF1ay94WHozR21hS0FCV0hXanNxZEIxemM1a2NLZm5GM3lkWE9yTFBqT1dENVQycHJLOSs5d0p4c0dJRm1wTHJjL0RkVFVEWEdyUHV2dkc5NG5ESTk1VzVGYVN3OXJvUEZ6L1hWN25HdkIzMHAzeHNaNVlDUFM5NDRXOWI4YmNiVnVIejNiTnJaS05oVXYrV1Q2RzBsdzVxZndTOU1iVXpucVBsRFZaeFZmaXpwZ3BiYWZSWUNTdWI0TE1lSmwwZmwwMk1JL21jS0Y0WWFiSGZZSjFselZzTnloYmZGczltVkJUckVuOWRiMjFKZEZXNmxmVWNZM3c2ZlFxOFNncTdxNkhEVkFEU0RxcittMzFwZWZ0Mm1hOXJ1WkVxYmVULzhHaXorRmMzOVMrUUN2b0JObGFBQ1BmczBOM3U5TDMzc3hXL3Vjcm14b0pYMUJwVDZGejJDOGRPbG1oeElkQTArZE5FTERtNEEwanlqbmJtelc3aEV2cEw5a3VER0Y2MmpUT09iY1VCb0FJL1I3VXhWVFlib2pvcGFscHBmVEo0QlVwNVMrb0FLTHBUV2Yyc1FFRmVESmRHT0Noak55UTlsV0FzalV1WDFBK25UUlhoNWs3SHZ1cERyVDVGZXVGMjF1elBsOWZVSSs1cU1admU1M2pBaEhEUmdyRE9sYWV1UTVHSEVsZFVFRkwydGwxQjA5bFIyeFJ4VGxhUjlSaHF0dTBZQnZQQVU3L1NpOGxXRnAxMlNRMnV4S2Mrcm1oelFoTjdYZzZNRnBnTUxTdTZvNEh4bEZQWUZabGhwNERrVXZxeUU5dFRYUGcrTXpaZXVIQnk3Z29VTmd3QlQ1c3FxZlFSQlAzNUtSMHZoU09tTERHdlBwTWpkWVZ1V1VSc2MyR3pmeEUyUGIrVEhvT0QwRnkwby9DZUtGUCt1MWxyV2hIVGVLMm9qU25vZVFSK0ZiU0swL2Z1azl3OVVidnhHTWRvL3hmb1htMkFGaHhTTk1sY3dxTGUxUm9Lb0VQM0NSQ25lVmIzTFNHUER1NUl4bTlFWUN4MDZMQzI5QTRUdEZ1MWxQRFdod1NaM1VxMGllVHVFR3VkaHhQTlBHc1BZNGRueGMrcnh2K0JtTmZ2eUFwZ0hLUC9ZL3VLVXJZRHZkanJlMG5ZQjZ0VW1reU5YclR1TEFSbVZNZ0xENllpZUZpY1dtME54OU5Nek9ON0FyNWlhR3pmU3dSbjNLUWg1ci9SaU4zSmZDTVhxd2tUY1VOZUJqTWRxK1BLVW9QWW0xZzdKU09zZGVnZERjR1NYSDg5YlNYNXV0VE5tVzZXa2JyNGFETzBDUVZUNm50TE92dkl5aVpOdVQrQUtweXJDSkVOV2FZWlZYVExNdEs4QnFUZFVydFEwWHc1TVgveGhTTkZmWmtYTDdXNnRkMXNOd2Z0dnpWdlJKcDNjcUhiWVVZeW5MTGt4OHltZnN5WWtmNUJBSFNJNkdNcE9yTS9iZTRyMDVxZUYzaWQ2OFdqTWdqSGJTNU1MR3AwYjQwdXFNY1Q2OUhhNCtGOGQ0S0tQWmRUMHMvUjM5dWJWcjJtN3BUYkpCQjhhc0h0SG45UlFOMEpOaE42VnNBck1wRHI4emdlTWFtU0VCZW1KN1J1bEZtSXNySmp0M0p6ZTA5Y1k5dW1BVnd5ckR3VW1Wakd0OEkzZGJZOCtJRHg2a3EyTHNSemNDQTlpSFhYNUtjTnp6L0NaV1hWSnhaK3RyUlExbnpBYm11R000SG5qY1Z0TkVvRjAxanBqR05pSDVhNEQwaEF4bE5JZlJnSUxsOFZ2cmZmVnlXNFhrVXJBWWFheEplbGdqM0VtVFhaK3FqVXVieW5NeFRTTXUvd2dhYUVrOFAvVDZQK3RUVUYyTjJKMUVDTStEbjBFbjViQzh5RkdacW90Y202b2JXRUhBSFVwU1dQcm9mbXhEWFhEY0pIbHdHQTJ4bG1rK1BZcTdkMmpBdzIrbU9hSmRWamdBQUNBQVNVUkJWRlZ1MXAzWE40V2xkNC9jYkVjTnROYk9RTjVCN0pOTkZraFRZTHA5NUU2TWl3QU0xb1dsai9GaVVWajY5SkhsYTVCKzdqcmsxV0tySnl6OWhWc0tUTk45TUJVSGhTd3ZUOFZJaHpSSUNrdVhpN2M5cjM5WlpTOW1kMXI2ZWlKYThOTXZKRDBxemhmdnhIaldvTEQwYmtMWDhYbk5nc2VVdmQ2V29MUEVMRGdJL1VTVUZuUklOMDNIR2ZFTjg4MFlDNlJweC9UVVBJc3BMTDJUY0MwcXlDOTI2TmNnUWVSMFp1MmJ3Ylo4YWxqUzFSbURORndKYzRkcXk0UzkwaEl1cFJFZlVRb25MSW1QV3lWT0hIQWxpaDdkQ1ZQTllJYlRpSnZUUElLWE15Q042M2JPa0dPeDBsNXppdUphOUZ5azJZWjViQllGOUNBbVFXWW5Kb0Z1OWJmOS9xUU82Wmd2WFltdkZmb1dkN25SMzdOaUxDOEFXZU9ranRNY0dZZXVXSVh4c2FkOHhSLzg0S3R4dmVUaFpwbUtmbml5MzdCMFJkZThGdkVnMlozNFpiTkJlbnVLZGt6WDA5YVZtaUZXcS96YUpKLy85ZytEbjRzS2VLZkdXVXRXUlhKdXYySHBUZ2FrRTZ4TjNCV1JYZHJFRmVwS2NxSlRRRzd5eng1Y0R5RnR6a0hpeXZqN253ODU1WDZ6T00vMDV2UVpscDR4bm8vYTZpRzBpVytCeFBZaEpZZXVRdFd2NFJxMXArUXFZS2o2VDQveGNaTjV3WkhubXlhZmFvVzhaVjdYbllVRytneExtMjlkMVEwRVl6blE5UFBnNGx3VHpab0o2c2FPbVRtWk5BVXNVd0xLalJDblozSU1mUGJsQVcrNlJuUEltRkNXQTJpbWo2SHRHVlo2MzRqQmJjUVJpa3U1azlvU2ZRWmdON1Ywb2dySUZ0OUlIaEhkMkRqeWVjZ3ZKZGFwQ2VZbkt5d3hkejh0MVBCdEQvYmU5WkxFS3NqOGR0TlYzalNlcGJVd1R2VmRYU2tCNjhCVlNSa3BXbEc3Yk9STktFbUJqWlNoa2dHbll6M1gwT3ZnVkg0TkoxZWRhV0JxcElTbFg4d08zK0N6dnlFVmJGNjljUDlGbjY3Qzl0VUxEMXo2Z2pmei81TGU2ZGlsY2pvT0RPVkd5K0d0Y2xBYS9JRjEycEtVa1NMVGxUMHRNaXFOSjBtTGgrZFN1cjVOU2swdjFtdVZHbE1VSnRLSGJxVmF5WTdkTjdJdmRiMjVaZ0RDelVETkFhUXA5UVhhQ2gwZHUxeTIvdTZoaHpkWWFEbDh0c2ZMY1lZaFhsZElQVWx2bU9aNzN1cjF4cEFpNytKYVNyL0ovOEtSMC9iTytkTXpwMDVSV0VKMlNsaDZsUjBTL0U0Rms3NlplK0MyM1N5RC9neW00eitDeEdPUFhXYzNIOFBSUldad3JPanhKTVJSeU10YlZDTjlsamZFNmFkY1VwNFdrZndKT3ExaHFLZlR4Z01MUThkV1dybWUvOW04Qmwydk50a1VHZHpkK0JBcjdFTkJaak1NRnBlYTRSNmtPY2JmdFQxcFRBK1htV3FRdlpPaDFKTnFJTS80MUlmUktQcWg0dDhvblNTU0hucnR0QUdGVDhSSSsybE1NcitURmp1UkxGT1hvcmxLM0dSZ210SU9WTEVaUFNJZlpiMHVNcGJFRTlPRU5Md0tZdURIUmpnVnJGem1HVGlmVEZsZ0NGbWFhVXRxaW9USlNHNUQ1ZVcwb2RBMEdjZk50SElqZjNGYTdJQXhiaHRKamwwNXhuQ0N1eEVyMFp4dEpsek0zaFNHMUlRMGZHRlZUQ1ZFZUxPcWlENndPc3VkcVpucTFLSHlycUlYUGJtSFVoeHhNNk96Y2FwakVjVjVwdXg4QVBYRmh5dytZU0Ircm1LVERNZU1mNDN6bXBEMlFyUE1pL2NEUDJSVmMwWTJyU0VOKzRYbWNpZmhUS0JOSDBlMEtKNnlGaE9ydDJ5SjljZVkrOHo0eUZhODR0M1ZlTjZJNU5RUzExK2J3ZVFPWFp6ajVobys5elh2MFZ1aTF6Rkk3d21maEhpQ084QmIwV0lZMjJuUjJFRG9OaTUwT1VoTitwK1cxY1dpdDdod0JINWVIazIwVk44dVQ0WENQRXU5OVhpZGxieXVVYnpxTWVmUTdEQ3VQWVFmSWtVaEZmV2doc2hTODd6b1RnelNkVjRsWUZrTGZMekdydUJIb3FPQlhpMmhkQVU5YVp1WkUwbGpvTUovU3hnZ1BhNXdYRXNvU3NyYVNONHVrc1RhWjE0bjZZbFJhcjJ0VDNISFdhMzB2UHNlRHJSMzgrT3YrbEd0SWV3NTJvMHloTnVIRU53TERydUNMUWJwaXVaV0xKS2ZzcWp3bzZMUHFxSjZQTEdCcnV6RXN5Y3ZoOEtWdHJnenZTeVBJeTlTRi9Oc2NqcUtGcGVUSTRwMzZ4ZjNLQzBNcmk3dHdlT0hya0NFUWQ3NUErRWhsMGZnQXI1SE5oNkQ5Sm8rK2NNUGU4N3V2VnZ5WTlsRjNCMXFya2l2b1N0NUxaT29OSTRKV2xReTM4cFV4MUZzVVJ5V29xeldIbnk2cVdPRE56REx0S3ZMcy9PZlorNzVyL2MrY21td2wzeUI5YTVldkhELy9SY3ZYVFc2RjYxaEJYZ1hSZ0RXb3lvN0hJUDBLZjFwK2xsMnlHNTNKVDh0SGtwUFhNMlAwb2hrcHk0VEo3Q1BieGI1ZXRvY3d4ektmcUIzZHQ3TVQ2RnJDYWhZOWtNWjBkL2VoZGQwVTJwblpwOUtlM2J1V3k5bnB0ekEwN3h6Vmd5N0VIWmlmY0lEMDJhbDUvUzFGdThGNXM4UExkdWZwZlM4dlJGcmRBSXpLUEtzcmtERmhoZzlQWlBmRW9oeGUzTmI4YndERGRGRUhGYmpYTGx5Nm1uendNVWpQbFFyUVI4VDdzZGMzU3JLQkN0OUpsWUhsNkxYRmJreEt3MVhPVUczZ3A4Mk5qMnBVTEVrYmVheE1zUnFqR2tHSWRhK1Fhc1ZYT3lqVEpibjczMzRUU1RrNWxrNjduc1F5VjYxTDMzTkdSZGx2dmtyWEU3TDVqNXhwdlR6VjUxdG9sdDNDdEx3cGVOTjdUK3VlZ1lScEw5V2RybWVVRWVXMHRlWDRyZUpVcDU5cFJYbWNVNW0zN3NidU5RNDdMalBWRUZETVVGUGF3TGUzY3dxQ1F6WFZXOFQ1UjA1dWRwZzVZUUtCYkpLRUJiSFdRRUJCVmdSOFRobnNzK3kwL3NVeG9pT0VOS3ppajkxa09FM3RPd2F3RzFrZng3emxzZjlUT3UxTjZ5RGdQcnBVSFJyWlU4cHJLbXowRldmR2ZPbGxGcG1kbFB2QlhYdGRNU3prTnZkTjRWeUd2N1JuWUkwM09iTHZGbCt2dnR4MmgxNmhwTnhTSit5VDNwbU1pNFJ1WmpXV1JOdmVkelBheGhvVEx2Nm9EcGd3YkdqNXhha09wcWR4OGZKK29tNnpSdlBDcHJ4VkhsSGZGc3NralBaemdnSjNDbEllM3R5Zzljend6NlZmRFJlbDlHbk9LUXpNTHVVWVlNcEVIQTA1OHltdkJFcWcybUtQd1AxL2tXTDR0WkpwRjRqZ2ZLMU80ZlVLK3hSQW5kSzFvRlJpZTdIZGM2N2JYL3VjcmIwTXg1WWR3elNtM0l4b05VTnV2UW8rUnlZTmxZRGlyYlZVY2FjOUVROHIyRWQ0WUZZdllra0dDZGFDRDdxWFcrSUhFMXlBd1BkdFhlTlF0YzRsTm00blQrcGxNTGJLbDZheWE5NkpGVlY4anFzcTFEQlI4UGxSVnJKdWpXMXFna0ViTDdheFFTT3dXVUJ1OTFRMm1ya1N6V0R3SHBUbU5wd3I1NzIrVkk3YU90V3dHTkxGQzdCN2NHTllIUWxiUnBZUytwcERUdzRkcFBLY3VhUjExdFZlR3Y5cUhmVzNBK01IWms3UXVqcVVUM0ZPd25wVW92ZlB0ZWZDRVp3VnhpaGU1UnhZQUwwS0ZoVVhZVkY2YTJJVVl0RUtRdXZ0RTZzVDBWRTNjbEs3R09nT3hsRElwY1ZoNnJkakJxeFlsd2c2U0tnbEpxTk1XVmxMQnNoUER5WHYxdXAwK29wUkIvSk93bHA3Mjd1Qk96dFVsZHh5d2M5aGtjV0xiZkFUeWpEL2RBQ1RTMkxsVjJNS1NjUXFQeUJ5c1ZLcFpJOWNjbHREUFIweHFoS1BwaHdsRFA0TE1XWWVtbUFvNGZEbG9VL3NXalRjS1VOcGxybVFJd0tCbmxISVQzVENsOE9md1laenRrLzlLT3I4TlhReTQ5OVRkQ3h3STdYZHRWT1ZpdzYyOUNlZ21vdG5rWWJ4YzBJcnp4RzV4ckdXYzNxYndWTU9NNW44YVdYYnhpdnhsUWdycHJPbmx5eVo3K3BEckpDTjhsU1JlNGRoVFQ5NFBmTFBPOVBBM2V1Qm0yRVJyWkpLZGFtUG0yeXg3c0wycU1OcjNGZEZyMDFFMFo4MHl3RzNZTGtoT3lKeTJwd0RkcEdGaTJLV3g1N3R0cFVob2VCNXJmc285bXNoNE1wczVUeDNNeUkyNXJpWXZTZGhiVDNMRHk0ZlBZQjZrYnR5b1dML3BPVWFsNjllUDhsdjAxSjJQRWUrMjFLeWFPVnVpOWhQdnNGMFNaMHZpNWxUV3lxZzNGbWV3Q2tEUnpWdnRYUU1TSWNOVWdyQ3VrRjduNm05RUs4SUpKU25wVjloeUh0ZmZLTi9rTS9ZK25VNmlQK2IzYjE4bzNVNTlSQjlsWGNnODdMdXJ5SnBQS05jd1Bhd0tITlZRcXB3emZXS0R1UTFpNGt3ZlA0bTZlcDFZNW9oTzQwcEZQSGtWNndtcnJvdXFjOUJCTWxrTTZ6clZkaTFiSEtiR0djNWN3ZVV3d09SOThUWm9xSjdxcXQrTWdvK2hEY3pBbzg3MlhHYnRRdXhOSmpBR212UnJQSmhHUEpQbk1PYW5TZzgzWkMzVW5MeW9rdFVnZU9NMzBPbjI0SjFjOGdpQmUrUHhwWmlOMU9uc0NXdmovVzY2OXZ4N0k4Ynh3Z25iYUh0cWF1TWlhTWpiSWFVSG83cFd5U3NuMk1zNXM5SU5yZGhPT0piTTVFRGdwTGw1VVNnbmoyazFLcFFNbk14K1pHOGxMRUtiNnFJZVNaZTFURGduR0F0RmVYeTZWaU9QUno0dGNVS2lWWmg5S3JLV1dUbEkxaDVvbnNISEZSbk80SVZXdEFUOGIrUDVVN1RHUHRJWjZwNWF3azN5YkdHMDZvVW1GUGFoVkRZaXdndlpDSXlzM1VTSWd5emhxVXJqNHFsYUtKU21LWVdVZ0p4a3Y2d0hHdXY4RWZHR0hwRFlqYUtTaHFrYVg0a1VMT0taYjQrQzAxRFJ1R202TXFLc2xFRVVqUC9Zc0xyNUExNzJScVArRU4rVkl1cUc3M29mUmpHdGxUdi9VSFgvM0FCeUI4OWVmOUsvOWhLMnlGdnJmOVkxcURjejkxcWZldTc5T3ljaEFZWmk1STA2c0NPQklmZTluTjdCdCtScU1QVi9xRTBmanFtM3Avb2JjTWQwYlBpS2hIMlcwdFgzenFTTXMxZmVsUFB0SjY2SFZsbmVWcGIvUVBQOWJGK25VTFFXV2pUT2M4Tm1vbTRWWXFmVFJQY3dUcE0za1lqNTJITm1JR1h1eUN6NjRDQ20xcThVVVVwZy9qOUZFSEZuM1dnNkovSXlLOXBkNFZlam41YXVERDFoREJSenErUDVUMnNtZ3IxYnk2ZWVhTDR0RWRaUlpuMEEzOWhRcHE5Zk1aVldMRnhrdi9zMDBNOTVyR0JlK29yR1ZFaEdHbVU0eTBBZWtYUXRYUXpVK3JBckU2Z3VOMnQ5UjhmT3ZSZnA5WXFzQTdtb1pkTVJSMlI1dFhHdU9Rbm1tK3YreXR0Z0tMOHhuMnl1QzNEM1lGMzZwLyszLzJ2SytTTUk5Vy9NS3JYS05Mb2NNcXJKay85RkFKSkdTdlVZa2VxUW5jYXpjVW12cFdWZWhjeVlvKythczh2ajV2N3N4TGsvcFp6U05KTWRJNnBMK0QzWHFKVi9vdXpmdkVKUGZQdTMvYllWLzZ6c2U3V0E5TjhzZHpqV1JJVEhRRmQ0ZlV0dDdzekwyUG9DOVBlSGREajBHazZReStCdmhhNGxGL29hWWVsTkludDg5UUVieVUrOElmUjdpNUR1STdJSUd4aCtMUEo0SjBsb3NhaVBQbzFUVWNpZDVxeUpIK2w2enlPYVVZOWlMNWN4d0tUeXhaMSs2S1dZcEhtVmJaTk50Y0JzejBMay9qSzNRcHQ1UHFTNTlpaDJXcThibm9UR21zVU5QNk5NMlUyL1FDU3VIbkRBa1o0ckdKanU4T3NYMnQ2V2NBMGlXL1RYbEF4eGU5NnlFZ0RtUllhNTYwVEVkSFFlam5NSVpiM1NpYkhYNWZrTkwvMFBXNXBXZWxVVTJ3NGppZFZtN0pwd2ZOaml3SHFIaDNaV1ptYWsrTE9wOThBaFZheGlYcXBHM3JVYzIwK2ROVW9tRUYwdEpWMlJaNzhyM3JyRWZtQWZFUzBsam13bytRT3lvSmdyUnFXSWJhTHdEdmlST1JJOXpCR2tXekhYUUhEOExMVWI4MmJrV0FSYmpzak9oclRWakREZGFyaW13bFFlaWlDNVRqMkFBcmpvUUpkMlpsY2pTMkpGZWRzZmRLS20vSzEvRGJvRkhLOFlkQ0dwb2hWd1FyWmhxM1Yxc3BVWklLcE84SzNEc3FBM3MxNG1sRmp4YW8vUnFNOVU5RTJXTnpJa2lmUDhiZWx1NTVUdHF4SG04V2tONC9IV1pYR0h0YUZIZUF1am5BR3Z4Q0FhTmt2OElEVUlvQ2xoc3Btd01LUUpwTUxZNURMcnpBV1E5THd3dktFMFkxNWF2M0twNyszZUNKcGZ1enRWUm5RSnJwVkNPdCt0SXRlZTNGVDJqaURldkxRWjlnWU9MemJMTzNJMGdmTjZTamQxUkRtT2gvRTViVllHMnZSRW82WU96bDU4TTBuQkFlVlBQRmwzU2FxdFhkNDBqZmpod1FVOU9FMDd6dWNTUHNKaXhVMFFOOUZvK0Mwb3R3VzJ3VmxSQzhPaGZkMUZSM21RYU8rL0dHSm1nL0ZXdkNUR1BBYmEyT0pLU1ZoaDFlNS9rcnJOY04waGpFbVREVDcrdSs1Z0tIZHQ3QTlUdC9qSzFYUW53ay9VMkFHSlRJYmU4YXFyU2pqc2tYK0pBWlRiaHF5dVdBK3hmWnJWYktWeENMUUpwc0xZN2lFenQ2TGV2eHB3VEhQYzl2NGg3YTZrT3h3RzlWVnR1a3VSbVFkMWxtSVdYKzNLVlMrTm5vcGtvMzBvcVYzbFp1Y3dTN3p3Vnl0a1VIT3FxS2xUWkdQTG1CaTZmcmE3QWRQdVdqZ2VUakhmR1dmSGwvcWE4OCtjTDRRVkprM0RlRjVpRUd6OGpBVVRnbHJZNHV2QWlrS1RwQ3g3b3VJZ2ZWQ09yeFA3OVZYQURhQUxTMlpGT05YYVRYekJuOGhuaHFTYzRvQlROOURrbUxrWmFReHRPUEd4QlU0Y1NlTUNYMS9pYkpzVDdkNFl3TlhJRExkN2pOOU9aOEdUR0FyUlNlYVBRTHBhalhFdjdkZ1hnK2tyanRrTnBPYy82S1FKcUUwWEdlQkJjNjBEdCtQUFQ2UHl0VVZUQWppRmdXaE9lM2tkNFhJSXNLd2svalN5NDFGWDVFd0dLa0phVFIxQTFadFJOYUJWSnhkRS9WUm1YSlFuWXlUMm9EMTJDa0lCMnBFeHZocFFscHNsNDBGbHpkM1RDNXB1a2J6Mlk0Q3ZqY1dzcVlZZnZZN1pTeVdEYUUwU0h1cUJoRFNnYUZwVytrbE9YT3hsUjNYVERQQml2ZmUrWUMrSnA0YWdsT21TQXpiVFBTRXRJSDNOY0lLdGVpeHg0R1VRNmxiV3Zsc29VUlQyRllvd1hwYnFRd1FGckUrQ1drVjV1L0daV3ZDWEFIR1MyNkVOZFRVVmdJMGlVZlNzSEI3NjZveGN3VFBRcDJNN2t5R0hBL2RRWExBZzBJZDRveExpdWtZYWE3NmZOSHlCUFRRMEQyakdnS0Rucm9UR01RNVRBWDVlZGsrZGlrRGpDQ0d5UFRXMS9hSTBCYTlFdENXdlowVFlmUEJqa0t6ZFFyVUFqU2RIWHArSkJzTFZlS3d0S25jM0ZxVE5xWGhtZ3UyQlhGYzcrSUpLSnFQSVlaRmF4RlBvTGcweEpOOXF2VzIxRkFlaytkanVDenpleEprdE1TbFd2YWcxQnJReVZJVlVNNTFFNG9hUXhFUWtmSkgwN1NaOXpESU1lakNLU0IyZHVKUDBJVkRxUVlwT25qbHpoRVFDNm5NdEJsYnVCeTFnallGalNQQ0ZzQnUzcHRpRDJ2NTV5VWF0SUxBZ3FRVFEzeUVZT0FOUGlxUVkzZ3oxcms2ZTBKejcwdVp6YVNMWjZDbU9FYzhhN3dnVWpvcFBEY3VXd2xFb29MZVprMzNKVEdPOHg2NmgvYzI5R3RORmJJMlY3YTVEQ0lJNWhQYnk0ODZZekxTc2RXVWxsNjNnR3FwSmVtbGl4cGtBYmdETTZObU8yM1E5cHIybnZPSVUzTFQyM1pGa0pNUVVmMlJYT05mSGNveEF6bmtIM1hVbXZvamJDR1dza3dpRnlRbm5sK00xVGhydHBGTXBHbjFRd3RUVmJhY0VpMWNvT0lGb2phUm5ZR0NUQWt4Tm96S21FNUpRUFNkWFhDR0VqRFdHMVM2K3l3YXlubmtDYWRLRGN0aEFhUEpTQmlONnd0QTAwV2FSVDlHOUtSMHF2eGcvUjhrN0VQL3NpM1NNMkhJNk5vY3NvWWtWMFEwbVRBQ29SSW9uWWJJbWllM3BHRWtwTVprSlpSZVY3WmJxWEpiVXBaY1FvRWNFZ2pobWRBT29qdG8zcG80NkRSOU1jZTc4b0luc2NPMHY4ZHF5cTBkY21FTkVWdnI2VXFtQ0N0SVNlVk15eW9nNy93ZEw4Vm04ZGx0QklXVjdTT3hYeHAzRjdtUXVaSjYvU3d4bTVaelRTSE5NMW15N0tIOUpnTHFGYTBtb1Z5VmFIZjlpQzc4T09TZlhSVEJ4aEllRk9PUWgrekhRL1lrRnR0NnVxYWVENUdIY2VWTWk5OVZJSlRVVWhEbUJVV1VySk05UnVXN21pUTFpSWVKQndaNWdXeVFocS9RbGh1MnN3MGh6UUVKMEphMzF6S3gvZGljRFAyL2k2blIvYzhacENlYWZKWmVBelMyOUI0T1UzUkZETFdrSlBHR09XVEcvT2VEQjZ6dU0rdzlJemVzUmlrTVZEVldGS3IxcmgwRFJ2NFQ5anVSdzVwc3RKYmNoQmlCd0xHUVg0TFRtK1RwWGV4ZDM3TFYvenZOcXNoZVllY0dqTkk0OGRQSXYvT2hQUXMrMnRMSkxrb3BQRW1qWHE1YzEwa2dzanBYSndhMDRvT2FVaFoxOHEzNHoxWnMweER5VWpUaTBEcDNqU0hOUG5jYmRrVUZCcjQwdDdKMjR5OXpQdTdQWFVqeVN6N1Q4UlppOTllVXNDb3BBNHdyaHZIMlpsQys2V3pISStTTDY0dnJzQ3UydS9yTjdGM0tUWGdRSkJPTFZURlJHbE1uZEs5bUFSK3lpSm50SnhTWnNsV1gwTURHMXBXVENjeUV0YVpEdlM3UUJOZUQ5NnlXcmFZYVE1cGNzYmFzaTRVR21xb3RoTzlUcXZjV25mZjdCSW5WRnprV1NlRjM4blVCc1oxK1JnYmpNSmhhQ1YySk95WHpvSTA1azY4bGdscC9IUjZMZDFLRm9YMFB2ZHZDcWptQUNOTVpLY1BON3drc1FTWjMyNmdCRDF0cTd4d2dmaG1jWkZ0MlltM0dCaHBxNW5ta0FZK1dWWElwTWxKR09iMHU5NVh2cEZkK1ZoWGxvbDEyWXBXUldFWW9lUUd4bldja0lZTzBvNEVxNWtGNlUzWldWeUJYZXlPNXhadEVZOXJBRDR0NmtSUnVZVDIwaTVFWDlab1A2V0pGN1BETi9qaHQvQTNyMTY0LzZKUCt0NitldUdCUzEvd1pzSjNnZEU3RENZNDBIUTFTZ1ludUFlMDEyWHViNVRNU3ZvanBCNU5BU3htbWtQYTg3WDdkaVBTM214UGFTbEtyckp1bUlLbi8yUzhlTFJ5TUpCamhmUXA2QzNsU053dkhicHowQkVlNCtKV2EzTHp0eWZ0Y0FqcHpmT1JPdmV4OHhkdVNmUm1Sa3pIQlNFTmwvMWNURVpXUmtNK1FsVFdiMlJmNm5wenpjQ2QyQXhVRVVDYVVsK2dPVmgwN0VaMUVEZlpVYXRERCtkQnI2amJQTkozSmNGSXI0ZTEwNzFwQWVtR3ZKRlFaejlTK0lLNEJLRWcrcnZNbDZud3pPQ1BTVms2WXFrTmFGUkFaK2g5eTdEU0ZJZUlyaGp0c3RuRit4M253ejdQQkJNeklPWmM4aGdJMHNIYVdIS3hrWXZmZ1VxN053eE9sV3dsaHFWWDJTRjErVlR3QUptNTU2VXc1V1hRbjJIczhFZVFlT3l4Nit6bVl6aTZ5QXdPYlhzY3ZjRVNEazI5U0RXNVNaSFhpczdjU05NUHl4MTJqY0tJRkpDdWFKZStIazM5bGhLOHB3UDIvcWh5TTVwREpvc2VpVnhvYkh3Z1RjRGtXa1BIZHlXa1YyNVRQaDdTM0p4d3R1aGNETks0NlBTd0wzYWtoS1VyMFlhK1p2anNMalZETXpmSERyZEMrZEh2d292R1d2cHQyV0JCeGZvMXdVQ2ZtNzJoVUVwU0dtbUxOeTBnallUaVJUUWpjNUgwWmxCMFg2RWxBTCtyTkRpS1NZTDArWkhwV0lhVnhoeGRPSG8xRGRLZDBJanRHWE1yTVRDYUN1VzMwaDB6NmlEa1dCTGtRK3pHeXZGZ2FRZVptMUYwK2RId0FiQWtnczBtcFBkMEUrT0hjd0EvdWdFQ1dmcW5QcFEycFpFbU04MTlFSVdCa2dMU3VNK2xGNEdPaHVaQTlreldxNGpIMzdaOFRzcmkwVW9ScE0rTlRKY3lJQTByTEt4MFU0WDBRaFQ0UW53bDJieVN5NUxnSXlZUEhNMFVqdUFGMGJlRXNIVDQzaFRhNFQ5WE1lTUhKbVF6ZUt4USt5YWthNnJwcE45YXBiN01pVnVacXZqcTFuM0tpQTdWU0pPWlRsNHNFcEFHaHhTTDRHRm9zaGNZcGlYR3NTSHUxdjErN25aRDJqR1RCT25kWTI0anYvZ01TSk1oWEErbHpkMEtic1g5c08vYk44TmNHT05rNEpKWGtGeVMwRGxjdHAyRTdJeXM1TEMwQ0U0czhWamNKcG5kR2Y4YUYyZENlbFBiOEE5TFNrZzdvZDVqR0V5YjE5Yk9xcEZPTjlNUzByQUFWUzRBcUcwSGFkeEVMK09aL0l5eGhZWDBYbWFaNTQ3b3VZSnJ2VHN5ZlZNY2k1UEtFbEFyTXM1a2EwK0huVjE1ZXpBSHFKMGhjbEU4UUJ0cHkxdW9LUzJTZmJ5NEw2STd4TTVubEI2Z0NTTUxaSlBiWFBFN1dMZ3ZyM21QM2hLc0pxVFh0RWNFdUMrRGRaLys4QU1kWE9kcDlhd2JhZnJJV3FLWmhtYlBoZFVnU0R6VW12eVdRNWZabFl2NEd1eWJYL1g3WFByTUh2OVNiQzJsYmM0NUFtZFlKT0hWRGIwN1pFdDVKOWI0Z3hBWnlBNnZZVWRrN3JWYkZFTm9icUY0TnBweUlibVpzREFSU0lRSUlUcklTUC9UVndRdldDeU9Qd2N3b3N0aFMwaEZUZFlBbnVaNTBiNEo2V1VtZkJMd0FIVzdPTFhhK01PUCtaUzdVemZTRkdWSjlLYWgyZk9ScUgzeDZJTGZjUzNLaEE3NWNiTWQ1WW1UNnF1SXpLTW1Qa0pYMFRqdXJob1p1Y2x0OVA1TWJ1NWpab1JldVJYMmFoS2M1RUtIK2diYURydlVpYzk4R1hIVVEyK1ZRSVNZcndoWTdZSDFvOFJnSHNqbmtES0xETHEvQ0Y0UVlZNUgvakNoM1kza2kxQUJkbkc4SUJ4RlVHSkNHclpXN1ZFdzlDWHRzUkgvQll1Z0FuWjNyS3MxeVV4ZjFqTUNxaWJmdlovejJkdERqbzR3MHZ6YnJhUXgxdHN4QlBCSnBKRjlKREx4QmJzVmJjaEY1R044SXdMcDJiT3Y5a21KcnorNzdqMzk3SnVRWkw5MzlwWGVqTWd1QnpZcitINzZncjlEYTRXL3UvY0ZiNGsrNFl0ZGp6VG8wbDhINlhlZFBSMVRnWStTYml3M0tRTnkxV1dOSkJZenIvUzgreDRPV3I3NThWZjlxRmFJbS9TZFB4QWUvRWxEOHpiVkl6QWhEZTlaUldhZDdvbTZ0Z25wcE9hYWlQYVdWYWxCN2lucFYzQ3VTTE1mUFB2YUlPZXV5SVpnV2I3TldjaWFpT093TExJcEFlc2lYQld0NENoRUowbmZwZGJiK3BSSjNkL3BzKzVncTlIY0x6eTJ2QXBQUGtGUDN1aW9vajJzVUxEZi9mNmZZdThEZnB2QS94WnRUYUFqdUtkbndyVHdGWlVPdGxEVVZlajBaS1A0bko3MjRQRkRuY2NGbTUxNWdYakdVeFN0S3RzM0lRMDNxeTFMZzBqSnN4U2pqcUpON3A4cmJFak9YZWpxR1FoZ1h6TnpLcnc3RVRKZnpOaHJ2dm1aUDh6Q0JmdUErOU0rNTZHekRqZjQ0V2RNa1VlbGw2TndsU0huYm4zUVJxbUZyS1BYY1p0bXFYQnNSYXZzS242aTRvRkxWekhDU2kvOGhRcWZJTTJ6cTlUMGN3TjFmN21MNUh6em9TcjJEdU9ITFI2NGVEV0NOUEZldk9TZlE3RitORkZ2WGM5S3BtQ0hkRlFtczJtNWVPUmZwUW5WUlhSZXM2ZjBLTm5SV0ltQVcvMGVtUm1EZEVkNHRRRnprN1VVdkZGV2pVL3ZwSkRjS2FGWmJteUJaam8rS2lRc3NkNzNFZkhZSjc3MTUxQ2d6dysyZGE5SVZEcEtvcG1zNzFsRGxibWJhS0RYb3dIcG5GMysrLy9qd2NOLzA4M0pMTm53c0dkbFNhYW45Z2RxaDdETjUweXNMZHcxaXRjZGczUkY5NERuWXo4L3RLY2ErWmowb2hsZitZaC81ZlZib2hhbUVuOGppRS9pNGJZanFPQ3pxc3JOcUJTa0pwZDlLRjRldlF1djZScThwN1FXbE1KOUdSVlNjck9USFRUWHptWWJldzRhcDd4dTZjT0JueE1ZL0hTT1FpVktJRUhXMjM5Y2RZMGlTSCt0S0QrWnVwOHdaSUdSN3dybWdTZjBIL1NDUy9XazBnUmNwckpDNWtnZVFPLzZjVmpWcTlYVDlKMzJDN1Y2OVRqVlFYdDVMblc4NW5qbDBEamJPYnA4bllrSVZ3N3VUQlpFUE02WlRQaHkzNzV5MzRTUW5wVW1hVkdMNHBtMWFZcVdzcEVsenRwSFRrMGZmME56d3hvWmQxdTh2Zmw3SHc1bStqZlAwbkhmZzdnTXZhcktadjZDN256elYzaHhTeTdYODZ3ODU5d1A1RHpDUnBpbm5oUFNmZTNCU3grM2pFdExucnNmcDhEQkdaNFJnN1NNWUhNVy9ieGlUTm4wMGlOU2FMeXNpamlwM0h6b2RrOHJWQmt0NlliaWFEMnRpY2RnVjJHK2JuaFJIVG5uMmRDN29sU3lKdEZDdm1tVFZjcm9GOVl3em1wMk4vdUk0Tm1GN2tuOFBUUGtMUG5YYUVPYnNFQXhTQ09jM0xZSjNZZ2JmaHQ3c2JKVlkvNkh5YUlVc04zZmpBMjZGNlAxVm4zOUt5Tk4rWGlpaHZCWUUzTzdCZjJCSWZ0aFQ4SC96N2tFWVpjejZxWDdpcW9zZlcza2MwOHNFb3lpVGJtRTBlb0daWStTNzRocFl6V2dhTnNTWmN3cEhtVUdaaHZINlNrdXFsWVovUUxFb241U1d1bWt5TTFPZExSZ3RsZ3VDeXJPRzNGdWVPdENNNTRmZTBVdHV6SGExS1gwT1UrRk1lV3BZSnppV1o4NkJqZ0UwcDZrY2hVcEFIYTdJZjlxWkk2YVFaaXZLYnpTY0srZSt2blNKV25aRTVvcTlRbXNCRkVKV2ViS0pGWUxCTmQyV214Q2NDUW5nTEhMc29UV0grU1ZPRkRTeExPRzBuWE92TjJYNXdFSnlwT0Z5NXE4OHdZR2VpMXpXQlZWMjVuY2VSZ1FFNHVhdmY1RXdIOVhhR01mRlQ0clFJK0NSZVZXc29OMjBRcjRQSDJ5OFN3dzNSRllrSUhwZVhFWDJnVEV5MmdCVEZWOVUxMi82ZkE3UHFvSHowK2E1cFYrWEN6TUJvd3h4THMwRVRrSEdPaTVySkVNVEYrQWhRQUFJQUJKUkVGVU9JSVhOSGMzdjBSN3UwVHpCemxzVlJUaHhRSjRHZTdINTZrME91bzI2M1NnNFlOWEdkVFpXSTdIU3FjSXIyd2ZydmZWQ3JuSFZhVm1UWGtuZmxhS0R6bG1mT1ZSc01wQ002QlV6azdTSGRTZmc1UXRlNlE0NklGMlBxdEhpT0RwaTM5WkZYS1V6MFJMRjg4ZzZ6ZjdoMzQwKy9scTlPZkh2aWFvSDlqeDJxNGlhOFdHMnJwaDE1UjZnMGcyOWJZcnd0ZGRZRzhKNUQrL0tMRHhHSksrQkVUUXRJYjNkSms5eVpQUmVlNjdsWXhXSHg0RWJrcDJXNUV4c1VuYW9IOGphM1NJNE9XOVhwOCtuU1dNbDJPTEo3YlUveW5iUlVZTnZRZ3ZZcE5TckUxTW0reng3b0oyMGVjc2ovZ1pMVkJNOVFkNzZEOUFCNk41SnBKZmkzRFN5cXNpM2kvc0M5R1F1WW1CYjBXRm0wSTg1OWJPTlJIOTBMS3RCUG5xMG5leHNvNTNJYzJrYjJRTW9VZ0VUM3U5MVM3M1diaWtmckNCMEt0ZHVYRFJEK3hTRTV0WUx2bHRxZ2s3M2dzK2tTVEZORFFNeUh5a1RtVDdUeHAvVVFLSU9DM3JQRnM4d3hlNFF5QXNyT1N5cHpZTVI2Q0NTMUdOcXV5eHNxM3lnVHF2dERFcVpaamlIL05kcnpRMnpDUTkvY3hubk5tZlJ2NElYa25ZR1ZOSUF2M0pOL29QL1V4Q1BzOWFmY1QvelM0bmd2Tkt1dkhhN3Vtc1dyMUJFTnZzdG1nQjhMZ1d5YXhGbTR1VVpjNmNyVzBiWVNSeVBLSzdwaVFubjRuQ1R2WGhUTk9tKzdRdkZDVTJNcTZadFA5VDN5Y1pHd21tTVVyWUlWYXNaU3dlYXVTZ2lablV2cGFPL1hMTk5ObVgxOE1CWWRjU241L3hGNWE5eGNKK2FzZlFmQTJYSW9MMFFvYUxJTjV1SzZCZ01sN3FYTHRBMWZGaXBjZFJ4cjFia1NZcGMyd2J1Y0dmS1NxUllmK3dtNWlQM2FvUkdwS0xCNUc3Mm1TSC94S2cvcnNmVXI0blhZdmlNNlZLNFpIN2hzdlh3YVZvaHgzbHI4Mm5kbHVmV0theXFRVndIek5kVEpWL2JOTTBhVWplbDh1SGhPQVBCU1h5SGEwc0p5YWZtRlN1aFRTUHVTRmlhcWwxajF3dyt3dFFWZy8vMmNlNExOb1JUZ2Z5TWd3RHJ5SE9GRlRiRlJRU1BqS2l4OEJtMmpBNS94NzM0SGxHOXBsbVRaZXoyY2FmQXlIbkRMZWlTQVJ2U2I5SXg2Q2Vldkx6ZmVIWUd3N0c4c3lmdXVUM0x2enNsaGhZSGVxTGpxSVBkUXBMbnhhQ2dqM1h3b051WkNGMk96dnlxb2dPa2dpd1pOMG9acFV4cFRGUXU0RnI1by9nSVJqWFBtWTFMQ1pmN1Axa3BCOXpaN1EzYkc4VWJJeDgyN0pTaHlET25SY1p6Vk1ZMU9SRzZxUkM1ZExTYTVCL1RjdVpWTUkzUWtubU9LSDVqT21qcklHcklvbGpTdkVJZ3laK05qMFNvdkVObXRnRVRQaHh2cUJ3V2hGUXF5amhWS3lLcUNVSjZSV0Ivb1RDNUt3TnRMZVRYRFJodVUzek5UcGpmSGkwdG8yc1ZMS1dZZkJUS3hZb1dOVk1XMVR4Z0p1M0FvSUd3Ym9QbVBDanFBVThNR3pKQmdUdGhKMWF6Snk5bkJKeDhkekRxRUIrTlRmM09ETTJNRkpMLzJGNGN5ODVGVEhvbGlZemlwNitIbWY0WEVKZW5HdTBjbkE3YURjaUxnU1BnT292aGVFWGoyS3ZXZmJ4UE56R2hkNGFMUlVjVTI5cUdLa0ZFSlg4RHRoc2l4V2Z0QnpUcU1aQWJFTVBrdEJHT1Q3RFhCTmg3MkFjczgyZTJMY1lEUXl6K25MQk1kYlJRTGRnbmZGa2g3R3czTHhGSW5pa3M5UGpxWVJoOUJvRzRJYlNMcTE1VlNPNm9rOWZLbyt2ejVzdW5XUldaRmlUSFdOTGlaVjVyQXMzRkZYR0I0THR5M24zNEgwRWdxYkVETVQxVkR5SHJQSTVwUnBNaTFnZnFHdGduNlhKakdtVlRiT3RTRXBKNGhhYWlyMmw0ZXNTT3lsYUNINkp6ZUtWcU5VQ1JFK0p6dFJ4OTV1bU5hNGRXWm0yZnJZNXFYLzYvZVFUeUc4WmdmZE80V1VUTkdDUDF2TFd4LzVNRWZqZHRGRmd3cGR2VWF6MFVvaVJuMGxNaytmeWhRYkkwZGdTRlAwd3huc0Y1V3RYcEhFR0JlYktYME16NUtKbWVvS2VDdUl4a000MkNTVzA5SDgrYlNCUWREV3RUTTMvNUI2azRMaXNacnEwVFFONldQbzdOQk9xdlJZM1M5NGNBS2x2TmFpSnVhU3RFYVdNbG9sekx6QW85Y1l3U1hzT2I2VDBPMmNFNzVrL1QzQ21nK3lKTzNKcDRFRFpPbE42RVFKNFc2SWE1dVNuQmVFdFV4QVZmb2wra2RKL0QwL1cxRkxrNk9oM2hWWThTUVE1Y1dsRHJXUkg4RXIzL0s5TlNJaU84aVJwNW5qSHNnKzcvSlRndU9mNVRjemNKS0lKdjFYWitDYUY5dUFCWHBaWlNPa3YyV2hGeVFTWkxsMUVNdDhFNUpLUGxlSXZ6L2lzOTdWcHh6My8weC84c3g4TVBud1Z3UmtudmxRd0FXbzU5aUUwcE5xUStxMTFwVUU4SEJXQU4zWlJ0R1pPZURieXI0Q0ZrbkZUYUI2NjB0N0VKWDFqRlVzTzhGRk42emtJYlRWTXluR3BCQTIwcEQ0ZmV2MmZhUXd3cUdXWjRiZVJoazJua3p6VzJHMUo1RW1SNzM0NkQrTUU4T3lsdmpqY2xGclBsMHB6WUNaQVM0TWVBajBjYjZRSVJUQkVHdTNaWUxzQ0xwTE92SmE1RFVUbkQ3NXRvOWgrbzNTeXlGcWF3MENQcW1MSHRjblN6SEdPaG1acnV5a05RUEZkVWJSQXdXVGNBRVpNdVRDa045R2dsQ3JFVDJTaWdyRW1EcXlPZ21MSHRGaUJSSFVWeTZTdzlPbVVLaHFrNTM0UlhIaWR6Z2pBclJXZHVHeW5XYTZVVG94ejlnR1VXMDRZQU5tUllrY3ZRWXJMU3RZQXViYmw1Q0w2MVkrdVhnVHU4M3JPU1ZaUTI1MVUvMUlYUEFrVUxSOVdFd1pDVUM5MjVONkZtdERhdEdXUmR0UEdqSmNCaktLTm1Fa3ZET25XMUN3ZTB1OFBKeStSM0YwTXorRG1leU9ONitISUJBM3NXellSeFNGZFZ5ZU1nVFRZN1FTcGxpeGNIOE4zc1RDUGVSRjk5dURjbUk5aC9McmZTQTJkMG9lalRMajZzZmhHVVN0TjYrRTN4azlOL2ZWNHFnYmJuNHFPb1JiOGdGU2pHZk9sc1p4bzdqZzZXWEI2aU9XYktUSmNHS3h6R1k0QnRUYVJ0ckEwclg1M3RjcklNQzFzVVVoVGhHVkhFenJKeEY3Y0JrenljRWRpYkxhd2RCelNhL0c5TmtYajB2VCsrZFpJRFAxT2RHSjdpc0k3ZDBLZmVkcXdoYVU5YmZXUXBPRUttWEJjWXpmenRDTjRjRmVZRHJvb203ekV4dFM4bERZNjE4NFdscVlQM3VnSXh0ZUJ6SzRmRk56alViRkVXRXpaNDA5VFlIcDkvSWN4VmlNNHNCbE5lQ1Z0ZFRUWVB4MEwrUmZkaVZlM1JGalV0aVlqamNsSDRsckxaSXh1TkVleGJ6T2FpRUZWMVc0anpFcno5N20vVVRJcnNSaUlVcGlRYkZvaUxBbnNZNTVGVTVWcll6NkdjZXQrdzJZMEVRN1pVUWNVTFlldnFGRy9vbSsxNEJyZlVHVk9kcG9DU3BjbmU0Z2pON3FXMVdnYXk3bWI0WEw0cG5xUkNyNTdTTzh1N1k2Y0ZvNnZROUN2QzB3Zm4zb1RKRnZEMHZTRmczTnFKWmowTG1qdFozQWF4WXd1dmFaVlZXVk9lQm9xTXhlbkpuekV3eDZlTlN6dGVYdjZVOU1QQTNiK2x0SnQvVk1mU2tGeWtzTFMzZVNpaWN6RmcrMzJSQTVzWkFkRlJ2TjBldTlxMmd2T0NIaVF4Wm5UQW5sK3NiZnhENVQzMGRQYm5ad1NSUEUwZFUzT3lFWjFKTmF3TkwzK3JjNEU0UWZURzNBbjFDY3BQSmQya2NIdDI2YWpSUVNOQ1MvWmpQS1k5SFV5dWdtamFWdkxXOU1jUVhncE5ESGNwei84UUp4dm5hZnpuQnRUTmwyaXZYZzdlUlRqZUFha2dacjlyYWxselJIRTVkbEZ1NjIyMHZoOHdlZHFLL1phakNKc0VwUCt0QTE0eUJlUlpvZTlibm9uRm5YQUJzc0dTOXFlamxNYTZOTWxSU1hUWjdUcVUvWll5b1RBTVRLVW5uZmZ3MEEwVmc4Ly9xb2ZUV2tIM3JQcVZ0VEpTdGUxanlLZjFGeVRGREV5ZS9wY3k4MHBtenpJYTMzblU3UUhqeC9xaEUvcmlUNzVveC8yZk5aaFYrWFkxR0lpYWtsaUd0UFJLUXNBWU1TM0VsWGhNZ2V1QWZyeHo0c1g3ci8vNHFXcjZWK2o3Mmc3RkVwTjFtTHFCZzhQdjhaM3JralBOaEkyUGhXcFAzNjg5RnpxamwrM0o3ZkhGWDJ0WlQ3MjgwTjd4ZFlDcDgrenBObERkWElCTW40ak81bjI1YzFvS0FoTGQ0dU1DZ0dQUWxhOWlPd1I1Y1dRZC92cTJyTzVXNGp6bGRlVis1TGhLc1Uwc0pnUjBGZ3d2eWNXazZCbFlQMXg2a3hXTGZrYjA3UE50MmlxaVJQN0NxUXhCVGtkNTNBNWZXZ0FWdGhhYTBWYlhyU3lVaUY5MXlLVGFjSVlEcEkzTG0xa0dBdG80Uk5maDNEVU56K0c0Nm5mNjdOZWRjSVVNNnpoZE96cjNSdkYvQWhzV3JvOXJKRU1xMTFFbHBKQ0hvMXdDNWkxVjNpbzhaMnBxNjFpejBPcjNPa3V6TUJzdzNnNU1VTlpHNmxmeGMrb09NYkY1R3lWNC8zZnl4SFFqM1lnQkpVUk9kbU5TM0U1eFRXd1pQVXNTamxNamRwbWZScFhoNXZHaXhTaFFpbzVkakRDd0Y4VDZxczVNeTEwY2FTRUhiU0xWc0RIRy9hdFcxbmovQk9SZzJuZTVmaEFabjVmeTF1OTl3MFg2WGlybW90bG1xcWc4V1p1V3hBdWNRUU4xSk9lbWx6ZWdXSkZlSjdsVEZ0S3VwYnl5U3pDbHVrbnNrYjJBbWdtUExZVVZzd3Mxd1dKbWZwNVFiakVFVFN3WWtOdHZSaENNVHMwZmtQZ0NCMGJtNm9JODl6TTZPeUxPYURacmE3Q3VxL3RIcWpuOEw2VnlpNlpwb0U1eTJMTFRFRWxiOGdaZkZwekU1Z1A4Nm9ZMjZRQmZpTmpIL3dlYVk4RlMwT0xEMjB5OTBOeFFqVkhTalRTOXhtZEtCYkM4eHJUT1d2dlpMd0ZnSSs1L2tyaUpXcHBKbU10Njg1SWxPRXk0eHBZU1orYWI5djJXc2NsNGZmSGJZNTVRb1hKeU5wTW5CL0tzVFhZZjVLRWtvSjU1MkZweXRVbWl3cWJTeGJWd0V4cVZLTms4VW1TV29FMVNscDBTR0tkcUR4OHBqdDE5eTRHdXBRMndWREQwdUNEbURNVHBaZmhEV2Ivc0p2YytMTHQ1ZktFS3BnZFprNzlFNnFOZlJZMjQ5bTg0RzBsVXFlTlZRdExCNzkxdmF1Vk82SmZEU3lrZWN5Tmd1RUxQSURQOTl1SnNhNEhaN3F0RFdEdVRRK2Q1aGx6TE8yM2xBMVBBMWI2SEsva3prZlRRRDE1WDhaQzBSVmFYTm5xMFhveXByVTNqSHU1dEhlcmVjZ2pIQ3RzSjJWWVdsZzY4S1hQcDNDNjdJSWFXRXhXK240eTBsT0ZZN09EN2ZtYldtLzhDN0R3OTBWMUZJL2V4aTg3Y1l1N25hb1VQU3hOdjFUTjY2akNYTG9mRGRTU1pqZXpSU2NyNW9YdHB5ZmpXUWMzc3pZdjN0dkJuSkJQSzN3Tjdlb0E5YkMwQjF1L3F4YTc5QkUwc0pvVWV6dEljd0hUR3NJbG1WWXIwOUNpbC9Pd3k4djg0L1B6NlRqVnc5TGV2b3Q0cEVHcmoveW5jOGRQcWZ1NWhEeWxPSjdzYU5jMVhqN0JPZkNLZCtYd1ZoQnRQc2tqZDh2R3pGR3lHV0Zwcno2dFV4R3BraEZMNGVsYjBQa2VzUUVjb1R2WTdLeTRGOXU3SHJ5SXlKbGI2NlhKTmNMUytJeHN4cnA2bWlDWGYwd2FnQ3V0cm9VZFV5c2pLdFpYWjhiMEJiWTZWMFlsOVQ0M3d0SlllOVVjOGhFZDZUUjFDNjcwbVdrYXJ6WlcrTUZWbmxFaXUreHpUMlE3ZFVwaWhLVVRmaG1ZUzNUbjRXaGdqL1c2dzJsNUJGckZNc2xsM28yWmQrSWIzV0x4cGE1NEpKd2pQTU1CVjZjck1OcFA2Z3lPR3E0RzRCa21oUUtIMjZrNzFqcW1ldHJQNjhFTGk5ckdwRms5bFAzUzhiRDA3aDNycjJzb2h3Yndic2MwWDVHYWJuTGxENkJpMHFjZFcwS1hSbGg2VzVjZzJGeGlXQnFvVC9jVmdXTjhUVkg5dG9pQU5IckJPNGY4ejY5THBxYitXSE5mUFpDcUdZa1VRbmhUN0hkNEhuYmpxYjhSMGhTdWRhb3ZiWVNsNGJoOWFDU3VwT3RFcElHcDMwYldVTU40dU1GM0lzVnNhejYyZ2hmTUlNV01FdGx3M0twS3FVc09YUU9WNmZZN2duMTBPK0lxWU9tRkJ6TTIwMTYxQlkvcXF0VDVjcU1RNGhMRDFVQXJkVmZ3Y1B0MXgxclhQSStUOHAzeGsya3YyZU9GaWFyc0hXejJycVJjYXZnYVFGRDEzUEI3TWRRZTFCVFBvMEw3OEZiZlR2MVpTbnMxYUUxYWNyRGRyZFFlNmpCYzQ1RUdwdDd2Q0Y0ZDNPRjQ2SkNiVEx1WGFONklaTkpSWWJUS0dCMHpmdm92TlhBZWQ3NmpHdkRGOXVBNzJ1d29OVmJ5UmN3RHdZd3orSjNVODBIMzlsTG1oM1YyVzNiLzJkSlRrWmt1TlVRTndPL0FOWnp5b3lKOEJ3VGt5cDdYcVFZSzJhQjB3cUdHcFRGVjNFbGdjVm5EMDBERmJTTHpQSW5MNE9ja2c5MUx1Q1JMN0QxSkYwWU5TOCsxMkFlU2VGemUwRFNBWis3MDdpdVZXbTl5NzJ1Qjd2Qmx2dlRVN0hVbGowakJrbk1uKzFNdGZZT0k0SEdKb1drQW0zVGFRMnQ4ZEJxK3ptTVlzK1FaMTg1RlBYdVV2VGZXeDlKVGE0eTluWDdUNGhQZjlGTjRkNkliNDNBWlE5VkFiZHFEMHFIMkViWTRINmIyZXQ3U1lUZE1lOGplaVpMOEJCdWdIci9hNVFYdVBCb2F3RExCdGRIb3laQjdVZUZCakVmWnI3RzNpYzU4aHZWK1doQkJBdHNIeE5GNzYwdjBRa2NOWHdQWDNlUXd2QWp3ajZ0aDZvZXUvckp5WGJCTDhkK1dGZG9sUjEwRFRiZUhMTHBFTlJHYTFxN1pUQWMyT2R4a3F2MndoY2JraU5IUndCTHJyWTlPYjRiYUU2aWltOVNCbVY4UWZzWldVcm5MR3kwTjdDZWJwdEhxNUIzcXpWN2FrdFBYUGRJS1VIMnJlNGQ2NHBvNWdnWllzZDlHUEVKTG8xOTE4WmVxbzk5SjE4TXNEVHo4RjFrY3J0eHB3R25BYWNCcHdHbkFhY0Jwd0duQWFjQnB3R25BYWNCcHdHbkFhY0Jwd0duQWFjQnB3R25BYWNCcHdHbkFhY0Jwd0duQWFjQnB3R25BYWNCcHdHbkFhY0Jwd0duQWFjQnB3R25BYWNCcHdHbkFhY0Jwd0duQWFjQnB3R25BYWNCcHdHbkFhY0Jwd0duQWFjQnB3R25BYWNCcHdHbkFhY0Jwd0duQWFjQnB3R25BYWNCcHdHbkFhY0Jwd0duQWFjQnB3R25BYWNCcHdHbkFhY0Jwd0duQWFjQnB3R25BYWNCcHdHbkFhV0NBR3BpOTZuNlVZWURxZEtLR3I0R0sreEhLNFY4RTE0TUJhdUMvdTk5VkhhQTJuYWpoYStCVHZvUDA4SytDNjhIQU5ERHpBdnFSby9iQTVEbEJUZ1BEMU1EcTJUY0d2OXJsSUQzTXErRGFIcUFHbGdEbzNzdWF6a29QVUtkTzFGQTFzSFRsd3MrV1BRZnBvVjRFMS9qZ05lQWdQWGlkT29sRDFZQ0Q5RkRWN3hvZnZBWWNwQWV2VXlkeHFCcHdrQjZxK2wzamc5ZUFnL1RnZGVva0RsVUREdEpEVmI5cmZQQWFjSkFldkU2ZHhLRnF3RUY2cU9wM2pROWVBdzdTZzllcGt6aFVEVGhJRDFYOXJ2SEJhOEJCZXZBNmRSS0hxZ0VINmFHcTN6VStlQTA0U0E5ZXAwN2lVRFhnSUQxVTlidkdCNjhCQituQjY5UkpIS29HSEtTSHFuN1grT0ExNENBOWVKMDZpVVBWZ0lQMFVOWHZHaCs4Qmh5a0I2OVRKM0dvR25DUUhxcjZYZU9EMTRDRDlPQjE2aVFPVlFNTzBrTlZ2MnQ4OEJwd2tCNjhUcDNFb1dyQVFYcW82bmVORDE0RER0S0QxNm1UT0ZRTk9FZ1BWZjJ1OGNGcndFRjY4RHAxRW9lcUFRZnBvYXJmTlQ1NERUaElEMTZuVHVKUU5lQWdQVlQxdThZSHJ3RUg2Y0hyMUVrY3FnWWNwSWVxZnRmNDREWGdJRDE0blRxSlE5V0FnL1JRMWU4YUg3d0dIS1FIcjFNbmNhZ2FjSkFlcXZwZDQ0UFhnSVAwNEhYcUpBNVZBdzdTUTFXL2EzendHbkNRSHJ4T25jU2hhc0JCZXFqcWQ0MFBYZ09BZEhYd1VwMUVwNEdoYWFERjJPbWhOZTRhZGhvWXZBWVlZMmNHTDlWSmRCb1lsZ2FlQlVqL1EzZFlyYnQyblFZR3FZSFNUNTU5K0UxQU5HT0hiLzZyVjFVSEtkckptalFOek56elgrOTk1TksxRVI5V0tZQXovN003NHIxMTNSdXFCaW9CVGtZZjBsY3YzaDhlRDF6eUhhU0hDcGxSYjN3OElEM3FXblQ5RzZnR252MmVvNGo3cXJOTjJPbFJ0OUpIR2VFZHFmdkpWN2NlK3JmbEl6ZFZldjRiZTcvMnZ4eFp6SmdMbUdOUEhHMEVwWTZEOU5FMDZIa0l4aHppWC9XSWNtYjNHRVB3L1RlT0tHWThxbi9WNlpSK2xocEhoYlIzNENDZG90eTgyWjlqaHkveFNoOW10OHA1YXlUeXdiajhSdGY3K3liN3Z4S0xKeXZ6dVdtNExiMlVwUlhsMXNCSkIrbmN1a3BrblBIRFZjMC9ZZitRV0o0MzgyNzJKV0pkOWFkZzNmL0RXR05JMU12VDl1QUlIOUh4OEZZY3BCT1ZtenZ6MmRFbDRORE9YVkZublBWWk84aUpvSzJYVGhiMUl1QTJ3Zkg0bzFlM1VIQjBTSjl3a0Q0U1hrcVJrZmE4elNPWmwrdWhrZmE4V1JaaCswamRHdVhLOEMxNlA1M1F3UWJnL1A1bk9FZ25xR2JBV2ZPdnNBazh3VzVGeFF1TWxXMmN6MSszbFRiWnVhaTR4cjVnWTdSM3gxWnpOTXBLTHdlaUUyeTA1LzNDeGJkK2p3Y1RlMVRIdzFucHJDdTllZFBHVVdOZjVNVytRQ1hQVWMremJGY2xqVFR1aDYwbzY2UzRTUXlla0xSM0o3SEtLR1hPd0JiYmdrTU8wbmZnYXUwZjJocngyWGxlWExQYWwxWEp5Q3NvNTVOTXRBSjB0NVVTTTJudmpzazlhdlJNaDdGYmJVdXZIS1F0eWhsVTBYYlBJbWxSbWVoc01Cdm5QTHRza1ZQbnJyVG56VEFycDdVN2xoWkdvb2hpN3pmNTR5aXhSdzdTaVdvWmJLWVZRNGlCbG5sekNCNVpycFlkMHI3aVFMZWtMOE5GSzJkcmR4UytVVXpPTlJtN1hiYjJ6RUhhcXA3QkZGb3hWR0ZNdExKa0RSNVpJVDNIMkEwaHA4RnVpM1E4WWUxT25IMlVjbFlScEh0ODNkNGpCMm03ZmdaU2FzVlFSNW5Md1FtV3VJdzFiWVgwS2FaTUxXdktiUklUNDFtN0UyY2ZvWng1bjdFdmR6TTY1Q0Nkb2FCQkZGc3hoQWVwYUdNMWJVMHM0TEJDZWswMThQdldGNGV0M1JGOUdjSEVwNERvMzhuc2x3WFNwZStQMWY3NmRpekxvempndFlSc2x5VTBZTU1RVVB5NFlNUWlpY1MzeU9VSks2U0I0ak9jRVdzMnRrdGk2NDRRTVlLSlQ3TmNXN0lza0Q0VlU4c2NlekpocEE3U0NVclJzbXdZUXNEank0SVpiOTlZUWg1V1NOY1oyeEZ5RHF3aEQxdDNoSWpSU3p3ZGlQNlBPYnBsaGJScE1Tb08wamxVR21leFlRZ1hJTmhzRk5iQ1Zldkc2MGM1VmtnM2xWaWd0OFlTcjFRa3g5YWQxTWFIWHZDUG9adGZ5ZE1MQzZSTFRjTk1ZMUpkVFpCWnhFclAvWXNMMXNYaEJQRVRrR1hERU5DbkxOL2lzbTJsRHRnS2FkUnNpNW9RS2xZa1JhWkkyTG9qbUVZdDhWd004Ri9uNnBRRjB0NmpobU5YU2Q3UFowRDZrNCswSG5wZFdXLzhhVy8wRHovVzliejVGcDZzUnBuT09aR1VEVU1iR3ZwODFYMHdkV0dETkZaWGxKc0JzVzdwelpoaXhqTGk4V0dNNzZPeGtTUm0yQ0J0bU9rVUkyMU1EMThZdktDaDc1T2lMMmhnNHRNdE5SL2ZlbFNKTlNYMmFBSXpiWkN1TUdXSnhNTXRuejdWdGtFYUYwZXUyTkIrWDlOcFZOUnE2NDdDTmtwSjJrejYycHdkc2tIYSt5eFQ5OXVrR0drZDB0L0JidUVGamU5U0hUc1BJZE0vNy81dGgzM3BPeC92ZXRzMkx5OW5wOGVOellhaGJjWStMOGNEU085S3lralpJRDJQYTc0dStBRnA5Y3FKL0RCaDY0N0JPaUprMm1iU3hPNVpJUTB6dlN0cXBSbHBEZEtuMkdHWmF1RFZvK0JNNlprVysyMmNFS0FpYjYrdVhrRXFub0xEaHFHYUNlbnpxUXF4UVJxTE5EcWt4UjZtdURoYmQrTGN3ODhwMWRNMmt5YjJ6UXBwelV6dnE5TVlWUlpFOEllbGRGVzI1ZnprT3VzRjlxTVNMSk50T3NkRFZaN1hNQ0Y5V1N0V0NSdWtzWlN1UTdxbjF0VFRZd2Jwck0yayt1Q0NkUkpsd20yV0ttWWFTd0p0c3ppa0ZVamZKVnc0c0ZjajlsWTBxNFQvQWVqUC9rU3lsRW5PdFdHb28wRzZhVnNSdDBFYXlsVWdqVXNpTjQ3RU5HdnJUb3g1NkJtbFJzWm1Vck9IZGl1dG1PbFVJNjA2SGkyNW83Zk96VFFlaWFIaGdlZGhpU3laSFpzazJvYWh2Y0ZBZW5saUlVM3pncTBpYU1pQXRERFQ2VVphZ1RSTXhUcHZmSVgxdWtINlFLelUrbktUT3VlYWpuTWhTQ2N0MElacXNsbnBPS1M3cWJxMWRTZTEwdEFLMWhoN1I2SEdNeUFOTTMwcmtKZHVwQlZJYnl2emJFekJ6d1UxdDRVTDBsRVFYNmlUNDg1c3d4Q3N0QUxpcGtZWjQ4NkNkRmZ3aytNaEtaRWRKV3pkTVhtSFQrTWJEdXcvRitsR0ZxUmhwZ21aRmlNdElZMGRDb3BmemdsY3MzYllvN29XMml2U3l6SG50V0ZJQjdGT0djTzJRVm9Ic1U0WllzWnRxWVgyM3hYNWdGUVdwQUZZTXRNV0l5MGhqUjA0TjZUNk9wR2IwUkxMV2pVWkdwRnMwNUFxQkdrbFNtM29waGlraFF0b1NQSEdEZExCbXZQdmRHUERTTXZJaExSSFp0cG1wQ1drRDdpdkVUUUdBRmNwd2NTeTFyWldIakJOeDU4TVNDc2didmJyZUpCZGxpQ2VLQ3NOSHdGbThjdmR2RmpKaGpUTWRIZmZGcXVBaUd0QmM0RHNHZG51WmdSZ0IybXJXZHd6SXg2S1p5MlZHYVJzVm5xQTA4TVgzanB0TnR6ODkwYU9GMmN5T1FaSnowRkxXZTluaWZheUlRMHovYXZDZHhEMWxJU0FOTnF0eXZ5RHlPQzBST1VheDc1a21vNlV6VXBEYVlPdzBvT0ROTUpXNW1KNko3Wk1uOEIwckpkeUZsMjRYYzdYUkE1SWc4Vm1wS1hqQWI2cWJIVXRtaC9pbXJYRDNEcGpPN0k4TllXSzQzZmNNSVpUdXVjNThtajBaUG81ejFuWFdLRWVCZEl0YlRvQ3hyOVZhbjRiZTY5Q2ZZc21Sb2MwWXJuNlVrdnU3dEMwU2J1TWFBVnVwN2tITTg2azlXYndCQzBoM3RyS0pUY0hwR0dtbFgyTGNhbmNTczloNUcxWmpBMk90NG5DNktNSEdYcFZsdVdwcVRYSUdidkRoUFQxOUJFb08vNmhnNDRWMGlVL1hVNmsxVkNQTUp1S0x4MkRkTzd1ZU40ZUpPMXFGNGR1RjhOd3g1bTBHc2RBMEVhUHczWWV3WGtnWFdlSFhZc3NEbW5hREtiY1IxQXJ4VXJvRFl2ZHNIWXIzMUlMS296ZllVSzZrajRFSFIwTmMzT3BKb25NUk5vUmFUWFVMZTN4S0lkSi9JMUJ1cEltSkFaVzJ0OHExNEFEaVNUTjJBVVZaeEp0SDFlQ3ZodDlXTTBoUFFla2FaUFh1eTJpT0tRUnd6TWdIZWdCMWNPcmhGM3F1UmJFSndMU3AzeG9JL25RMThKcUpxVFBhNnIrNjJRWnlEMVV6SWZuMFVVcWk1b0FvWTdCM04wSkhodmNCa1h5NkFtZzM0ZjBiREdZUk52SGwzZ1JOdVQ5YUxiNEhKQ3VzVnRXTTgwaHJSc0thU2xhMGN0MUtMK21kR2p1NS96RC82QmRGcVZ3c3BLMjZlRzJDZWx6cVdPM1JUem9FVmtXTlFIcDRBa3BNclNFclR1ZVY0RWsvYkxRbzhJd1JuRW1yWVZqSWo2TWppUjlnMWR2TGh2U0M2eFhidHJNTkljMDNjeGxLWjBlVndHbGJ5N2xEUE0reXBPL0VzeFpKdVpzdzFCRmd3dVVvdDcydWdac2tDYllTU0R5ZVl4ZW4xTzI3Z1QyM256SnF4YWIxK09oWURKeDZjZDVwaGNRWDVIVlFEYWthOWpBZjhKbXBqbWt5VXBMclhwUWF5OW9IUk5tOGx0d2VwdnN6VXpyOEo4LzVaKzBtQm9qa2FVVGxySmhhSk52SEFqR0RCWHVwQTdlQnVub0JZdW83cG9WY2JidVFNRFh2MTY1aW9IQTJWZi9qTm1wT0pQSmNTejBQNGFDL2p4RGNpYWt5VWpUTkRqZG0rYVFKbmV1TFp1RFdrTi83dVJ0eGw3bS9kMmVkbDl2SGtJcWVZQkJWRVRXbXNpVURVTlFrL0tqSTdvS0RXWFlJRTJMdEZYQkQ2RlBDQ0tXc0hVbnhqeGlHZlF4ajEreDl5a1QwdlhnTGF0bGk1bm1rQ1ozcmkxYmcxckRPVVZ0NTFrb0FYalhaZUdNLzVhQTJMUTlhQ1g3bUtkc0dJTDJaRlFQRzcrVVVKdzVhaXVrbXlKV2ltb0hXbVRRbEdQcmpzazdjdlNub1NMN3hyd3NTQzhHUnRwcXBqbWs2ZGxYbFNvQXBNTXZZL2xkN3l2ZnlLNThyQ3ZMdkJQUjdBVXVvR0tqRklhSlN0b3doRGlSOUVwSmhla2p0MEs2cnJvc3NCUTMwdVhZdXBOZWExUktQdVZuYk16TGduU2R2U2NZaThWTWMwaDdhR3RIRG53am12Zk1oaDYxTEtEVS9wTVIzV0dzR3lVbjkyVERFS1lZMHZjQ1lZbFVXQ0c5cno3dlFKeExWNmV0TyttMVJxYUVQZ1pqMjVpWEFXa1k2Y2hkU1BlbUJhUWJXcXdTYXIxTWFsalFJNlNoWnZiT1JCb0M4RTlIeWNrOTJUQUVYME9pR0hNTDZZWEU5R0dGOUlHSzRwcFZxN2J1eEJvZHdZelZwblZqWGdha3VaSDJ2SFF6TFNCZDRXOFpCbXFvUjJaaktlRlJXbUs5blZCWHFIdytURTN3WHl1R21sRmdpTWFQb0pHeTRjUFVpQlhTVUdSZ1FZSktEWnRMYnQwWWFMWTVrclI5WTU0ZDB0SklXN3hwQVdra3VEOEJUZUJXV2llRm5FcVk4TUJuakt3UlhFbWx6a2dxOE9pZHNrSzZwcmhlaU9XZlMyL09DbWtZZUtuSWxtTGJYQWIzQUFBZ0FFbEVRVlQ1NC9LczNZbXpqMkRPYkFleGh3QmRDWjJ6UTFvYWFUTFQzQWN4eEFoSVk2NG5INXRZL2c1bmgwc0ppd2Znako2MkNKTlk3SkxSMHJpU1ZnekJZMmp6Z2ExcEUyeWV5ODlXU0d0dnlka24zZGJ1OE1aRyt6eUQ1OUFYVXJwb2hiUnFwTWxNaHpORlU1S0FORGprVkZDWTM0V0VFQ253SGdiNGFBSEdXR3MxeFU4QWJjV1F1aytnb2xqcytMaXRrUFlhY3BvSml5RXRkbHlPdFR0eDlwSE13Y1k4YVQ3MUhnS1A2VkUwMVVpbm0ya0phV3hockhMeEc5ejRBTDR2NDVuaTNPSTRoNVZPdTlzRTg5Z25yQmlDZm03d0VYWlNyeE54MkNFTmhYTXgySnB3bXFjVHp0YnVKUENQWnRZUHZ5MmxYL0RlMHREdTZVYWE5bWdsbW1tc2ZFY09JRnhrNFVVMFJiaTF5ZGlWaXhmdXYvL05yL3A5MFluLzRiQWFwdUVDaWlxaWROSVNkZ3pWaFZHQjgzRGVNblk3cFBGWXJFYVZENkoxMnhSWjl1NmtWQnFmYkhodjhxZENqRzdyUnBvbWVvbmVORVNjajJydUMxMUN3ZGVpekUwbWpwdnRLRStjc0wzOHNpQ09LL0dScldLU1YvWDluMEhsbWZmcE1reGFMOVVwTzRiRVIzem9FNisybnRvaGpZM09INHFhN2RpZE9YdDM5SzZQSHpXN0I3aTlKTG5mMk4yeHJwZDBFdUZYa3hzSzVuejI5ckJLUnhocEdIdDU4Tmlka0l2NzRZd2dqaW14Wkk0anE1MUcwdE9vdGF0WE0ybTlWS1BzR0pyeCtkMWZTWDlpa3J3TVNOL05uV200MHFlMTlnM0MzaDJEZWF6SVQ5OTczeS81QWRyZTlmR3ovMXU4NjhzeFArTlUzRWw0K3RrM2tZZ1BubjF0SU9DdVNKdmZ6ajFweXEwRmpZUi9ndDFLU2xzb00rNGJwWEJBeVU1QmIvMFVLeWUwL09pdHJwWnIwbHFoVG1SZ2FETzYvZUczV1cvdkRFaWorazdRN21iNmd6Y296K2lPM3ZleG9nNFVwUEVBaERxQXVRdGRsYVIwNDVxWlUrRkNJby80eFl5OTVwdWYrY09NL1kzZy9MVFBlZWhzd012UFVMK1EwbjlpMmZvMFQ1QzdseGlEbWZIMXpZZ21uU0NJWjJWZ2FOWVBvYnd2bjJ5OHBuYk9nTFQzN0ZDWENDTHRhUFZNSXFNN0p2c1kwUWU5SzVpMEJjZkZxMUZNclhEM0s3MnJGKysvLytKVm4wL3lnR1k2UGlva0xiSGU5eEh4MkNlKzllZFFvQytQSStCeFdYQWVVNktaSHRKSmJQR0VtR2JweFp1SFhTM0RwTFZDamNqQzBPY0NGWDJZOWJhMGFpYVJCZWxTaC8zT3VyZmFaTzgxYStwMFZuZDBia2Q1WC9tSWYwWFpSRjVxS1FiN2t5M0RnbXpFL1BXQmEvQ1Vick1DUHltNDY0SS9WOTc2WjJhTEhia3pUaXRhNVlHZEtOZWtOV2FOeU1RUTN0WTQ5Rm52dEZZclJtUkIycU9GNGt2WlArQ2EyWjFZeXk1RDFjQUo3V21LZFlVbjFkS202WWlvaFlOSjE3VUhFTzFJTmc3akU0S0xiRGVsNGZwdHZjQ2s5VktGeXNiUTB4N3hIM3FkM1VablRnL1I0TXozUHRqN3RSOVhXazVNWm5jbnNackxqRFJRRXhHK0lLTWhnckJFQXVGWjF6RVNFejk5K0hBbm5oblBNWDlSOTNuUm5QajFaK2w0eEFlKzlmQmNoWFUxS1MrOHhidTRZZ1FTVEZxcnBoSUR3bENtbFZiYnRLUUgxQjFMQ3hOZEJLdFlWZ2Q0VXB1STBudU5mUjY0RzNTM1BFWE85YmhuaktvaWhEdnpRaEJ2VWVxV2ZOMzFScXlZVHhObWpFZUtTU3RTOU9TQU1PUWdyYXQxU05TcXN1MkR1b0RKb3V6SlBETm1YTElvTTFVQkZIY3l1YkFoVU81RzV0eFlzVlRzN1ovZzN1anlJdnJ4bW5PU1FHcGJXVjZ0R1RlUlNXc1ZGV0xicUtjVUZVbk82dys4SWxVMTNnRjFSNU01UmNTaVpwWEpIeFE3RVFndXUzMnJvZ0ZjbnMrdVBTOXNyT1NGNFZXQzRWanBVTjhWM2xhS3FFcFQyUVJ6MHJpSlRGbzJvYWNxOGR0S1o4aEh6UmwzVzc1YWNhNEJkU2N1ZURweVR2RWxyV2k0Q0pxS2djOXJNMGVSblMrQnliM2M3cE5lNVNCaDllSWsveHhEV0cxZjNSTlFNdVBrYUlZN0hyZ2Y5YWk2U2FkMTQ4UUgwa3FLNVQvWUxzYWZ3ajJvN3FTSW4vVHNCYVpicUFYRkE5N3VmMjZJVlI5Z1RYY1JFbFhaTVNaN3hMU2h2dTRYL0U2ZTlQZFA2UkVaMmxLcm1PYVdQaGpQcEJPNzRES1BwSUdGRnE1MHd0RlRaMEJIYXFGZ1pldzNXRmVybkpCV2NKN3ZCMUhMYzZjM01NcHFKdmVzYkU3eWJpdStCSExKdGI3R1N6ZE5xMzYzK2lqWloyM09HSnhOV2l0MHhFQTBzSllBNXlBcmRRZnBRSnExQ0dsS3VCQlhSVDdHYXplN2xEUC9DdnBiK0lCVGZqdTcwckpwZEtsS1IvRWxRTUlYa2k3TVhzeXFQNmRMZGNKanhWanJOR25PNTg2RDB3QjlpQzd4U055Mk1MaDIweVZ0YW9Gb3pNWE9STHdMRWRaWGhLdWFMaVNwNU92ZjNFN0sxdk5pUnBlS2ZYMFZIdHQ5eEdiTVJLc3VSUzRZVytWTVduSzYxTUEwY005L1N6eitTM2RnTFJRVUJCdDRXbFo1dGd5QTFLSjE1N1Vic25qZ3FUM3BKUXZaZUkxRWk3VEFOeEszM2JJeEFSU1Z3Z1RlYk5keVRGb3JkTVNrYW1DYjNlN3lzY0Z0NVY3ckF2ZUVOOC94MHNHZlM4cGtWRWlIeTZMZVpZSGp3ZjJ5ZzR6QVlNZHdwazFhTk9JU0U2eUJHYnl5dFI2T0Q3dVdudUFqclhGWHFNNUJ6a3NHZUY1UTUzWmNMb1dseTV6QW1hYUhITkkxSmJ5aHNJaGt4WWl5bUxSZ2RJbEoxc0Jxa3gzK1M0RDY3MzZJc2ZkM281RXU5Q0tZLzUxbU1RZXNoeFU1R1pXU0VaYVdzWEZrRThUNW5kYlM0ek95VXBSYU13U2FkS3lDeTVoSURjeitBa0RUdzMvMk1URytHcnRLaDQvTUxaRTU4TVNtWVZTREJqYkVGeGZDOWdqaTBSUjExb2lpeHpxMGJKaDlrNDVWY0JrVHFvRm4vdFFsdjNmaFp5VjQxZmNSSTNOOUhFTnZKUGtSQ0V0elB5Tm9FeERuSHZTU2dkaFluN0FyUmNzemFhM1FFZE9rZ1RwZ3hJOWpISGZpSTZCanZDMEdpSFBuWjAxRTgxSTZoV2hKV1MweWFiWE1wYWRKQXhRSzVvZHU5Z2FxQllUbkV1UzFsSlVWS202aUp4RmJSYTY1SkZTa3JCWkhmMVJ1MGluVlhQYWthNEFXN1BpUll3MndYM1VzSnJuRzlGN0xyaUtSd3RUODFheDZrdSt0OE5MS28xbzNUbXZNam5BYWlEVHcxRy85d1ZjLzhBRVFxei92WCtFL0pQZHREL2JlOVdOY1JhVjcvdURlaHk5ZEMwaU4rM1Zsem9Lei9wSllWRUMzMDJtRmlWNElPQi9SVGNQMy9tUC9nOUwvRDNpMkRUdHUwb3BnbDNRYTRCb0liVGppYWdzK3U0b04rbTBxZUJIcitZd1J6dW1nS0VXMGJKUElIWEt0aWVCY1NBZC9DY0lxVGc5QXIwZmxURjlKK1FaMnhkeElzbWtzTDVxMDBwQkxPZzF3RFhDUXpqVGZYL1pXV3dHcVBzTmU2WG40NE0xdXlKUUFhWlU3a2xReDhCZGswemFZcUR3NE5lUnlPSHp2c2xJMGg5L1kyeFo3VXNLQ05iRjJua3dyMVYzU2FZQnJZT2JlUndDN0o3eTdIKzhpQ3g5R1BlUE4rSytsMGoxdU5CZnUzUVBMTmNwTDRLWnNPdXFHbHhCa3dpcXJ1NTdwL3FrR0JSNTk2aXhLQmFkTlBDaldqTHRpaGZjZ1lqUnB0YjVMT3cxSURUd0RrQzc1YmNyQWRPNkwzdlh3SFZmQWtmc01wWTdjTDZKenl6ZFA5b1NUTENWNyszSTJTTGtWdVhSSVA5NmhNSHJVL29yY1p4VVU0Vk9YS2d0OStsS2pIZUUwa0t3QlJQbWVPQkh0QXVrQWFNMTJ3SWUxNjh1OEF1QWRXR25RSmpkbjhibWZ3alBvM0pCYlNVSEJNTXR2SE9tdnJ5L1JKMTNYRE1qQ0V5Y2g0akJwVWVBU1RnTzZCZ0RwL2ROaEZ1em8wNklvRzd3RVlZUGhUbk5JNDZkWlZlNTFMaXJ4czRrdE5TdzlCK29NWndkKzFROFRiejZKQXR3NFhWR09CUFk0Q2ZHVWI5SXFyMHM3RFNnYXdKenRTa1FDVlM4L0g2YmhoUEFRTWx3Q0ZkSXE5K21vSWlMT1BCbmw0RVJoNlhPY3BBK2FLZCtTM3RCV3l2ZDJ3SWI3aVRNSFo5eFVXMnFHU2F0bEx1MDBvR2pBWjRlWW5BWEhHa0RZanRMSzIxbnk5elRvUFJXViswekVqQUJHTlVyS0UwMEhYL0VVT3A0YWZIYnkvNVJGd0sveVdaclp3QngzRE1jRFBvNG0wNlFWYVM3cE5LQnF3SmZySC9Bd3hCVE1sOUVLSGRKaUlnanUzVWdROXZwckZqWElwckMwUEE2MUZ4KzMxUzBlU3plSjM5aTE1OEh5N3dSeW9qOG1yWmE1dE5PQW9nRmZRZ2NlaG5CeFd6SW1ZVUI2SjZvTWJ1NVhZT3BYVmtTR1NRcExSMGZ2MTE3VDFjcnIwbFBIYWc0OUpXRFQrY01pNGxUY25TREhwRFdCam5BYUVCcndwWVVGQ0FXc210SmdHNURtOWhqYzV5TXBNTWpyUWlCUHdEUFh2V05lZ0hPRDc1dW12TTBiK0lPZmtxR1Rjc2c3SnN3MGFZWFZKWjBHRkEwQTB0MklCRWpGUytUcGtGYTR6MGNWRWZManVWRU9UdnVtS3lHTHNDZUpnaHpSVVR1REJHNEFPaW1IQ1dHVFZsaGQwbWxBMFFBZ3pTbEFXbGpLZEVncjNPZWpkQ0trRzhZTEFMd2VuVFZJUDNjZE9iV1k3eUlmQW1GTmt3NXozVituQVZNRHZ2UXdja0ZhVENBVnh3TmVROWVVaXczUHFzT3NGKytwVmpvb1VuejNpTldYaXoxQmprbnJFaDNsTk1BMWdMQWNUd0trbDNtNktZMjM3a3NuY1lPRDF4Tm5Da3NMbXk5eW8wVFRMRUk4UTN1bkMzd21oRTNhbE9sb3A0RlFBOGNGYVFwTDc2WXBPUVpweEV5RUd4OVZhaG13TitrMDJTNS8yalZ3WEpDbXNQVHBOT1hHSUkwZzl6bUQyYlRLSm0yd085SnBJTkxBSUNDZDVFdkRpMGtJVmtlTnhuenBpckZXQ0Q1ZnhBakRTaVlkaVhJbnB3RkRBNE9BZEZMRXd4YVcxaU1lMUtGTzNCczNJV3pTeGpnYzZUUVFhZUM0SUcwTFM4Y2hyV3dwNFZmR2RFVk1tdk81czlPQXJvRkJRRHBwOWJBUmoySEloclhWUTJSamt3ai9jcDlnTW1lWEppMFlYY0pwUU5QQUlDQ05lTVdXSmhTRUxTeU5GN3QwQkNNS2VOa1FnQ0RnTlRYTHBOVXlsM1lhVURRd0NFZ2pZTmRXUkZMU0dwYkdZcm5ZVEJMVTI1QjdwN2djUktwM2VKck9KcTJXdWJUVGdLS0JRVUE2WVMrek5TenQ2YjlZRUN5SHI2TlAzOVdWSFRQM1lKdTA1SFFwcHdGTkE0T0FORXp5amlZMCtJWG45TEEwTmltSmQyYUNldEZ5ZUtzc3BlQ2UwSndaazVhY0x1VTBvR2xnRUpERy92MHptbEI2NGRzU2xqYmVQYVMzZEdrNWZGYnNId0Zodm10bzBrWjdqblFhNEJvWUNLUmJzYlUvYTFnYWdML0YyNmN6SWlhMDJYUlIvV29mOGxRVzR0Rm9SemdOcEdoZ0lKRGVpd1VzckdGcGJQaFhEVEo5cFd3WDNUdXBoa0dNVDMyWW4vNUlHWTNMZGhyQXVuUFMzanF2S1kxaTlrNDg3SFpXdHZRSFNxM2J3dExrVlhRVjNTUGdVUVZadWF6a25aUXZqUVc1SnEyd3VxVFRnS3FCZ1VBNi9nMUdhMWlhbk9leTBvbEtpUEJtVmNrN01PSjhKcTJ3dXFUVGdLb0JKbjBBUFA5djhDSkFraWVWVjhFeER4UWVBN0tGVlRXL3laZ1JscWIzd2F0Y1BNNzdnZFJWSVpxS05vM2RwaWF0VkhkSnB3RkZBN1Frd3NtMWNKWVdrTWhlai9LUmZTNUtwbkV2TTNWbUIyWjRGc1pHdWtoQ2ROclRsZ1kzMlUza3IyakxMOXZ5aGducW1MUXV6MUZPQTF3RFdNc1c4ZU9hL01RU1FmSmF4SU5zUG04enVNVW5FaGFsOFE0cjdhUCtoM2diQ2VlNkJ0aTE0STVvN0txTUhkRittR3ZTS3E5TE93MUVHcGc5KzJvZjJPdTkvdXk2OS9TemIwS1MvZDdaVjNveklydk1zei80VjF0ZUNqZkp3dElldCttZTk4bDdQNzVIb3RpYi8rb251bEZMNXFtaXVSV0xaS1VYRHpWbVgzTk5hUHQwMVJUaWFLY0JVd08wYWgwZVcxNkZKNStneVZ0MFZHWDI2ZUQza3NOOGpUc1FxbTd5YVBEYU9GZk5KaVBhK05rQS9MRG43TjY3VlY3MG9XdWoxVEtYZGhyZ0dsaGxWNjljdVArQlMxZXg5bHpwWGIxNC8vMFhyL29FYVo0TlNGUDJBeGV2d2p0SjRRNkVxVzRCZmp6MENrU2hrcThiWHQ0c3pxZlliWVh5UHNzTzJlMnVtck9nTDhiQU9kY1daMVJXbDNZYU9BWU5WRFRmT0x1Qk9jUDVmb0g1ODBQTDZvY2dJYytrczV0d0hFNERSOUhBU1RHRHpDbkYxemNseFdvZEdJczNKaDJyNERLY0JnYXFnVVhka2NpV1hUY0NHbWFObXJFUnlxUk5ma2M3RFF4V0F3aFlGeE40SUZkMUVpdTJ0T1ZGZWttbW5Nam5NcDBHamtrRG5kaDdMZmFHVGhucjNRYjNqREViTkdtRDNaRk9Bd1BYd0laWVljd25PZ09qUzRadmJ0TDVHbkZjVGdQOWEyQXAvWnVPeVVJYlZrL2lJTmh0S211YXRDeHhLYWVCNDlGQUtkaW1VVUMySGFSMUEvQW1YYUFoeCtvMDBKOEdpb0p1MFdiV1MwWUF4YVQ3NjZLcjVUUlFSQU1yR1ZHNW1LeVd0bjZvRnk4YVVXbVQxcmtkNVRSd0hCcVlNeVowbVcxVUxJc3RHOGJtRUpQT0ZPNFluQWFPcm9HR3RvTS9XOTZTWlEyOWFXem9NT2xzNlk3RGFlRElHbGd4MXZzeUJiYkVkbXVUZGQ3WWEyM1NKcitqblFhT1F3TXp0dmxlVW9NYlJsUkQ4aHdZUG9sSlMwNlhjaG80Umczc3AyNGxUVzUwbFdrN3BCV21QZU4zVzB4YVlYVkpwNEhqMDhCQ3dRVkVyMlo0ekx4clM0WUxZOUtjejUyZEJvNVpBM1ZMV0M2cDZjV1V1RitOWHE1VkRwTldpbHpTYWVBNE5iQVkrOWhqUm10MS9XT1BFZmVxZ1hTVHpoRHFpcDBHQnFlQjJqOFVrN1ZnaEovRDJwdEdKTVNraTdYaHVKMEdqcUNCMWRRWVJvclEvUy9FQzByaUl3eGhtVW5IYTdnY3A0RmowOERUNWFjUGNyVXg4NG80VyttamVwNUo2NldPY2hwd0duQWFjQnB3R25BYWNCcHdHbkFhY0Jwd0duQWFjQnB3R25BYWNCcHdHbkFhY0Jwd0duQWFjQnB3R25BYWNCcHdHbkFhY0Jwd0duQWFjQnB3R25BYWNCcHdHbkFhY0Jwd0duQWFjQnB3R25BYWNCcHdHbkFhY0Jwd0duQWFjQnB3R25BYWNCcHdHbkFhY0Jwd0duQWFjQnB3R25BYWNCcHdHbkFhY0Jwd0duQWFjQnB3R25BYWNCcHdHbkFhY0Jwd0duQWFjQnB3R25BYWNCcHdHbkFhY0Jwd0duQWFjQnB3R25BYWNCcHdHbkFhY0Jwd0duQWF1RE1hV0gzSGNiVHprYTFpVXBONk1mTStYVVlXclhNN2FtbzE4UCszZDNVaGtoMVYrUGJNenMvT3p2U3NQMGt3RWJZaER5cENaa1RCMzlEellqUUVuUFZGUkI5NlZDUXE0dXlxdUJHTnN5QVlqV2puVFRlQ3ZZcUtteFY3OVVGMGwzakhCMUZVbklrRUpLQk9hNEpnRnUwTi9pUzc3YWI4cW03OW5GTjl1NnM3YzhlZHU2bjdNRlduNnRTcFUyZStXL2ZVcWJxM04zNndCME9mNlkzNTR4VzVXclJQY3RWQ05PZU8xUFBVQWd2ai9oalFTSGJheWZuRm9HRU44N1Y0OG5LSE5RclJqRGtTejFjTE5QKzVCeU9mOVg3ZU85aEZ2aGFWbFAvWWNvZ09kaE1aOXA4RktyZisvTzdIem00WHA5akIzQjhWM0szODFwZy9iVGhJaXlYdkI4ZEQ5RzcxanUzLy94YW9DM2tWQ09tZDNKOSszZVhBRnZnUDBINVJLVzMvblAvS2IzMzVnN1NZOTM1d1BFVDdjaU85L3kxUVY4QW9EdExUNHVRZURIcWQvYngzMVlMWlpyN0ZPeDJzaGYrRDR5R2F5NDFVQ1N4dzQ0a1djRkVjcE91aU0vcW81MXZmR1lsNVVqekwrTzY0OS9PcFJQTjlKK1QxbU16ejhKeXZ4WjJYbDdXQU9lOUhhRU0wNnpjUzViQkFkYWRBU0ZmVGNaemVEU0ZPajJLa2kvMysrUXhnL0ZQZHRuSW5pQzhUUWI0V0MwSThaWGdGRDUxVUFqU1JHck9sc1VDM1FFZ2Y5SHpWb1VhWUJCSkg4cnhibC92a1RLSHRVVnY2YXlIb3VzL1hZbFdJZnh2ZXhoV1R5OUlRemJralZRb0xIQ29RMHF2aThPaGpsak90QjdEY3hnZnNIT3VxTWZHU3JpcXBFQ1E4NTJ2UkVzSStQQTd4bFdZU29sMlhNVmNhQzh3VkIrbXFlSHFNWWM4Q2xtSUUvcTQ0MXNlRis3QkhDcmNFNmJsUEMzUmpISS9rZ09kcGhHalNTY3lXeFFJSGk0UDBncmVPRzI0Q09VdjN1eFQ5YlhaeWxweEhoTGhLT0RFR3QyblpwMFZUa0ttNTdYVVpva2t2TVZzU0N4UUk2YVdjK1hTd0ZTckFvWFVJQnJOTmtBblljc0U5cGsybGE3MXRLdnUwdUlXNjdGdGkwekNxTkVRejVraVV3Z0lGUXJxWk01OE9zUUZ3YVhFNG1HMDJiK3JmSWI0RW1zNEQwcGVNaUg0dFh0MHhkVWt5Sjg0NUFya1F6WmdqVVFvTEZBZnAzUGwwaUEwbTd2bkRrRnBUMVRmcHlvcFVNR1JPQU5MbWJFbEFpeWtYL1ZBOWhHaWpSa3pMWTRIaUlEM3JMYjJLc1VIVGVjbFdvUFJaVGxvcVNXUTgwRGdpQVMycWJGMlpKQ0dhOUJLekpiRkFjWkR1anJaek1wNWRxbm1CdmdPQThGRWlSem9lSnZRYzBtTEhjNlpETk9rbVpzdGhnZUlnM1NDQmhjTEdQa1hYZGthcURFdlhESUZVTGc4TnBFTmExTDN0b0JCTnVvblpjbGlnT0VpM3llNUhZV09mY3pGbEp4TmhhUmJSbGhEL3I2NE9hYkhvQ1F6UnJ0ZVlLNGtGQ29QMHhFaFI1bkd0c3VSTnFxcjlFU0hZNFR3SmNiMmJFdFJpMXB2MlEvUzRDa2YrYTI2QndpQTk0MkdsbUpGdDVIa3pDUDhaUDBQMUFvZ2JQejZveFFIUE9RL1J4UXdqU3ZrL1dxQXdTQy9hT0ZxUjJvdThkN1IyQkErdUFPSm11UmpVQXRHU0dsVXdSRlBlbUMrRkJRcURkTjN0ZGhRM2NJVG5jb1MxeWM2S3JHNEIwcG90ckVYYm9GKzNDTkdhTFNhbHNjQTRrSjc4NEpuakF3ZTJudWYxRHVRZXNXSTZ6MEdYNzdXY0pBSmttTm9jVXcxcnNjUGFKa21JSmgzRmJDa3M0RUg2aWNmYVAvbGNqV3YrNHZ2VEs0OTJrdVFBWnNlZVYrYzRXOFRycmR6NjVydS9jSFlUbGI4NDJ6dnp2b3hwOHBQcGVTZjZMMis2NDk3N0gxWTFqUHU3NzgyNHM3OEhMVlpKcVF4RDA3QzBQQUIxV3RkVExXVFJMOU9IbDNXVlRsYTlwMG1JNXEwanRmOHR3Q0Y5Sjg0d0E3Y2ZvWHEvSElqQnliZE90ZlgwOHBPRHAySkI5akMyVkpQTkpIbTM2S1ZDZkUrS3d3MXhBYUpScUM0VW0rTjBlZHlhYTlFRzUzU0JUQ1NFS1U2N29BL3JlcW9GaWw0aHpyTXpleWhhNG41NGtOYUNZMUlhQ3pCSXYwRmNmbHRTdloxTmdnajYvcTd6bHgzeDd6YyszVWxXOHc0UnFiSEM2NjNaUVJ1UXZxU0hPZmRYNm5oU3RmbDBMWmxzMmVoYkNoeHF0T1Z3RzBsMUQzK3FIRWU4amV1czZBMjNIYzYwa0R2bHg2SHlNU05OcFl0Mjd6d3JEdEdzY1NSS1lBRUs2UVZ4cFNaVi9ydE9aYjdTRmo5RUlrOEdiU2JKdW9uL3lpcDJUVk9ZM1hodlMvSlgwczlJbnBZOEgzb0xib2drd2JuL2JWbVVKTys0Qnh6Wm9lY2M3b3hIOW5mSlpGMktXZm15bzlRNXZCVk5NeTB3STJNRFp0RzdLK2E4YVR0RWs1NWl0aFFXSUpDdXRnemVWbDFBN3FMb0haWURxU3NZNWU1OHFISE84bmh2QlpqZXZKaHQ2UUdDeTlWMFJiSmhaV2VPek9IR3NlRHl1R3VTVlYxTjZ5U2JFcVNZMWMxcVVKYlczZFloYnBrcmhERkpOK1h4VWJZdGt5eUlIbVVKMG93NUVpV3dBSUgwelJaaVdJQ3RhTjNiK2prTi93UHo2OFQ3QnczcGtJZWNKVUM2dGF5NDBmVDB3UXpkaUM5WVFBSGUyU3dOSm8vYmRwSjY0UWxWc1VIdWl5VEJ4TnpMK2tFbDEySkd2amkyNkhwVXJlR0pxOVQ4Q2RHR0w2WjdZSUhxcmE4ZWRLbUo5RGwxU1NEZGRsUGl1cGxNY1NMb25KSUx6OFBPcjNrZExYcHZueXdLOFJ1OXhRY0g5Nm5WdGF3Ulp0aWFhWjQ2U0h2Y2hpTVJuaU9zS3RvMExEMEo2cGpsNTFvc1BZdUtydUJ2Sm1CRXpGb2gyc3FPbWVJdGNCSGU1NENMN1ErUDFiT0ROQ1pUKzcrZUU3Mk9FZ05BYU1Day9KbnVkM0tFNzFGamNoUjNuYzZZTUIzLzU3em1oN3cxblUzYUROS0UyNDRHRWVlamh0dW1NaXo5Z0tHZWFBdEJ2bWpOdFdpdWdhM3V6Y3A0QWkyYjFqSU4wWlEzNWd1MkFQNDVneTd1TG83VHI0UDBLbkVkY0NJNVE4MnFkVUYyQ09Kek9xaDdnUVFjSldwdmFqNW9yZjBPaWZSdDA3cmxJTTI1N1l2bW1OOVhETGROWlZqNitBdms5Y0xYZkJMNXo5b2FpVi96S2dBS0o5UXRTbHdkeFlqSHpRcHBJUmUrUTJuS0cvTUZXMkFoeFQ4dy95SVQxWmlkV2toajhqTzRnd2hETk9FU1p4TFg4MlpNMXhsWlVhcENnTlN1MUZManZVaG4xODJ3SE5LRTI5Nmd1TFBZaktva3k3QzB1NjZ3L1V5bXhZeVM0NTNhU3pEenJ6bTFFZElKMEpRMzVzdGdBUXRwTExNdU9ZVjNOQ0RiRmxRTk1yODZQcHRiOTJKbHdLNE5TMERJTWMySW1QSnAwNFpEbW5EYkVCMTBxaGx1bThxd3RMNTZYLzEweDViTEROUGlrTHhGTWFlVE8xWHkrT01JMGJKTnZFcGtBUXZwTHBrL2s2U2hIOGZBVGkwYnpTcXI3eHZoaGhleEJxVHRjaEtRM3RRTjBOMDUwNVpEbW5EYkNSc1Q4bUhEYlZNb3ltTVd0aVpKbUJaTDhoWkZKRndtNVBMSEVhSkowNWd0Z3dVc3BBSFpZMDdoSmYyUEhoblNPMEtHRjl3RlNOc0NRTm9nY3pDa0NiZUZORmFzSFNkUzU3WjhWNEp3TUMwYWNqeGROaXpKR29Ld1gwL0V4MndaTEdBaDNXVExKQ0JCWWF3OXF1UEJ3SVNCQTlKMmRvUVFZNHJCa0NiY3d5Rzk0YjBBWUVUTGxHbnhPbmtmTmV4anh2QVIxMGNWaFdqVExxYlgyQUtWQVNIczJ6eTlMS1F4SDYrNHVrWHRnamF0ejdEdUxhTWNyOG8xM2FTc2FFRDZuR0VaQ2RLRTIwSWFYa1BIQ0xFcHBQRlA2dHFhSlBHMVNCQXB0TkkwWCtvVVV5VWhtb2lQMld0cEFmemo4NjlscnBXQk5PSmwxdUVGQnhCNVZUSnUyVGpIUnQ5MHh3UzEzS1NzeWlIZ3RHRm91dzA4ZEhmSkZITmZlZ0MzWWJhcERFdGJFYlpVWjN3dFpEekRScmsxVHdqQ2ZyM2ZSNlN2a1FYeThZelNvMXdoQTJuNWJReUNkb1FWVk54aFVaZ3Q2ZjdwamdueXdiUm5rSlpoNlpPc2EwTDRXc2p0Y3Z2WlVzM1g5dTZJRUUzRXgreTF0TUNIQm1ENko0ZTVWZ2JTK045N2tGWVBiR3dYWjFNaXBqc2JrK0FTTXNvSDA1NUJXb2FsdmR2UzZlTnJ3ZUxnbXMyZmhVTzBreDV6cGJDQWdiUkVTczFwTElPL2ltcnJCemZxdDExMTh0cXZDZk8yU2xicWU3R0ZRRHJQbDVhYTFZZ21MT3Rya2RUWkNrSHhwczRqR29sbUhVUmkvMXZBUUJyeE1vb1VDMmwrdU5TTTV5NXdDL0dqanFHOVdBT0tDNEYwWGhDdmk0NWR0MTZPUlR4azNVNC9jNFMwWjdUcmpUU1FsclAwc2hzY0VObFRGRnpYN3lPRDVPdXU5bWJ4N1ZlOUNLNE5PVkRoZzJuUElJMEZxOTB3ZHhycG5LOEZndEJxbFVzWi9iaHppS1p0WTc0RUZqQ1FodE5NSXg1WUZtYkJyME5YaFhoUDhualRiVy9MODBEZmxDTnJVRitFN2R1aHNoQkk0ejQ3N050d296K0c0Vmg4TGJEbzdWc0IrS3ZMRU8ya3gxemhGdGpMODlJeTRySHBOQWFrczdtd3NmWnkxR0N5STlpNjVabU81TVFaTmpjRjJoUFdXa1loa01hYWxUdzVNc250SVdGcG5QSGdDTVlOZTA0clpCSUVBYmROWHFZaG12TEdmTUVXdUtpd2xmdkhqNzJPM3JPWnBZRlBiNnNsTytLWmRwSWI3aGZuSCswUWthMEhNcUpPbW14NXA0TUtnVFRjblUzU3I4d09EVXNqak03UEtCM3AzeDlDNkdhTnlnelJsRGZtQzdZQUVEVG9HdXhkaG5Rd2tFNVM5cTgrb3AvWUU1bEh6YVRNaTA1R1kvWDJyS2xab280MUNndUJ0SCtXR1hLSGhxWHh3aGR4NzhIZHlEeVgyenZJNjhzL2d4MmlUYnVZN29FRkZvQzZBVmNCNTZVM21FKzVwWi9ZVTVsSHpVWXphNDdvWTRLemo0Y3VkYmJCWGdpa01TV3ZzYTZ6ajNnYzljb2M2V3VoOTRmYU5jZUNlMkxaVWZHdEZtcUw2eU52WitrNmN6dlh0Y2M1a3hNdzY0b2Y2YkczOUJvU0pIL3JyeUJJSTJCeHpEUHowTEMwcndWbWVYblBzVWNOMXNHSHFjd1FUWGxqdmd3V3NKQkd4bm9SNnN1SjZoKy93UC8vYWtSTGR2c093Ty9vUWM1bEcraDJ5SVhNMGpoMDlJQ1ZtR1c2ZUU1NVJZVDB0RURFUkk1cDJxMWkxVFJQR29ScHhoeUpFbGpBUWhvK3BmVWk1R21mekx1WTRlRUJOU0RNNXhwb3EyN0dtOVZ4YkRQa1lpRGQ3QXRZYkpsUWpPbUlwWjRXVU9JazZnL1JNSWozcVEvLzB4OTlOSk1maVJKWXdFSWFCelBkVWhEUnMyektuaEk4aENCSGRNUjYzY0RYc2g0am50OGRuVlZKTVpCdTBDZUhrcnRPN3p6YW9jcDdXa0RURlpUWHp4SEdROTdYR1VJMGFScXpwYkNBZy9SRkVwSURGamFWK3BpdTMrT1BBKzVzVm9udnpZbWFyb1hiYXM1TXF1Y0FBQVcvU1VSQlZMS3FwQmhJKzk5a2xPZWZCNStXVnFGeXFnV2VKeDFvMDFyQkgzTjF2WnMwUkp0Mk1TMkxCUUE5N1VVQWxQWWNac3ZHTDFwQ25IL296S2xUWC9yRXo4eVFLczF2Nld6RE9SNVl5YTBZQnBrdWt0Vm02dHhmM0E2WERGdXFkM1A2dU4zVHd2OEdZeUFzTGQvQ1dqSGlrVzZwQjgrOGs0ZXlKVGRLeFJtaWliaVlMWVVGQUwzVFd0RXRHNytBMzdHdEM1ZUV2WjdaMUdVMm9iNUswelpSMVYyQ1hVam82RGJvenQ0MzVHdU5BN2poMkY2MW5ha01QQXVyTDYvSktLN0ZrcnBwNXBqdnRPcTU1eUU2cjVkWXRwOHQwSEFmQlpoTXhUY3lWWGZzSkMzUDBOdXJ0K2FOeEN3aVpmRTZoOHE2ODNrbERFM0xodHRFbDhYTFdxREhmVXdYbzNjMnc2cTNiTVJQVFcxT3lyVllWSGZFeGtuS3VNTnZ2U1JFMDdZeHYrOHRjTk9KTDBxOFBuemlNMHJWbTNWMDd2WFdXVVl4UUdpdkt6VTJKSURTVHJsSm5lUmZsc245OFlualNlWEVQU25hOSs0N1VVdDBkejgrOFZGYi9NZVBKY2tBYnRrVndqQ0hiWmRQM1AzSHBsTGxTNzkvZjhlVzhnelZRbjRDOGhuOHVjS1lVK2FhSkVtSTV2SWp0Yzh0VUZjSXdSK056THVFK1BSdEwzMlhFSCt5aXY4MU5Ud3k1ZSt4d2crMzh5bWNaL2Q4M3pKdC9pbEJxYTlOK1gzUzdQcVhLMGJnY0FDM1VvSGVYQnVtT2RJVnF5RFBVQzFRZ3gvMm5Hakt3N0gyd29xaFl3bGtRalRsamZuOWI0RjY3OEpEcDA0OWRDRTFreTNRTEs5SHJPb3pvdmQyU2Z6anorcjdjM3g3ZkpXNkJRdnFJWjgxM0RKeUphUXZuRDl6NnNHekZ4QWxXVExGRXRLeStLR3pxWVMwS2ViY1NoUjFDeHBvQTNVZmhMNTg0czA2VlgrcEZpajRHMzZuNDJxSDFDZFQ0aklsZ3pSamprUUpMWEREWStuNSs0eUhpM052YlRKaHk2K0VycEV4SWNEM0EwZE9Vbnk3NGwzbTZ0eEREMHJ6dFhpci8vTkRzOTdCcGhBZDdERXlsTXNDL0JldDlQNnlHUUpDMmpXVFI1cmF4UjRwM0czMmtIY0FPaWd2cEVYWDI3d0owY0VPSTBPNUxORGdFYk1OTnNWdGNMaXRlNkdFUWtZNlRkeVprUVNHdEdnUTkxOEtETkVqZFJxWlNtTUJITzZzVVdYWjcwWk1pUjZyN0xwTkZOcG1kM2xvTUo2QWtCWnRQaUlzSU5rZyt1anhlby9jKzkwQzg1NS9qTVdpVTNsVnZXZnI2QVVTOG5DbHU4M3RtTTMzRVFVRnRLaDRxOE1RUFdLdmthMHNGbEJ4WGFJc1hsQzAxQUcxTTJkSitlMXhIa3NnVmJ2SUhqSDc5U1BLQ0dneHc1MGwvQ3dvUGFVbmo1cHllc1JlSTF0WkxPQ0Z4T1JiVWxiMVZSYjlrTVViM2pQY3N1NG1NK1BGd29PeWhtdlJGU2VaaEJETm1DTlJmZ3YwQjNGdFlQcEEvM1RtdzZPUThWZjloMEZJNm5BdDFyM2JMa1NIZW92MUpiTUEyNCtHN2dmZFdlUFZLMjZuV285cWV0d0pkU1JyK0tBTE5ScXFSZFVMb0lUb1VHZXh2blFXYVBIQW5EdEJNU1crckFiekZncnM5dFU5R09BY1Z5SGN3ekF0cHIyb2RJZ085eFk1U21ZQi9oR0JTbXFEdWcyTjNqYUZkSDB2TmxzbSt6MmM0VVljcHNVUjczQklpQjdlVTZ3dG9RV3dIanpxMUg2bDlXdW56TnJRTFJmQk5qUG03cldUUEN5M1FRS0h3L2hNM1RBdFdsNVFKa1FibVRHOWZpeXdTazc5NEN6cHRoNVpRMzhCWm9KRHBHMis4RkdrQWVic28yRkVxWU8xT09DZHRRN1JJM1lZMmNwa2dRcGUyZEsrQlU0dG1lT2pVOGJEWUo4VGtDL2Exb29mWEdYY1ZlZGdMYnBHYjYxbGlDNStNRkhpdGJmQVBENC84MkdBK3ZGM2t1OUpOL1FKdkdyZGZTZEJxanJ2YlNnV28vN1d3S09rK2ZJSGE5SGs2aVloT2w5K0xDMjVCU1kraFFQVVBYbUsrbEV6RXB6dXVDQXZsSGw3YlEzdWlKZ0d1MHVueHR4QVRBWnBNZU81TUNGNmQyckgxdnZYQWkvOXdObTBkK2JqeTFiRGRRbnc3SHJLRnFyTXRQVzJlZm51cVBVeGc0T0R0R2pndFMxNmhXaktHL1BYc3dYb0c3YVh2SUd1MjU4Qzl5cDJRMDZiK01xb1F2SzFtUGZ1dHhBOWFtK1JyL1FXV0RKVE5OTFQzbWltdk1DdlYvMGNTUk5nR2JWNXZoWkxYandtUkkvYVcrUXJ2UVcyQ0tTMy9kRnM4VGR1L2VyblJzK1BHMG5KMDZKS1ErelFJMFEvTjFWanErdk9BcFhqZXpHa214QnpHZWZLMDZMNkNKY1Fvam4zODVqNkgrSFU0S0RPWDBHeUFBQUFBRWxGVGtTdVFtQ0MiCn0K"/>
    </extobj>
    <extobj name="334E55B0-647D-440b-865C-3EC943EB4CBC-14">
      <extobjdata type="334E55B0-647D-440b-865C-3EC943EB4CBC" data="ewoJIkltZ1NldHRpbmdKc29uIiA6ICJ7XCJkcGlcIjpcIjYwMFwiLFwiZm9ybWF0XCI6XCJQTkdcIixcInRyYW5zcGFyZW50XCI6dHJ1ZSxcImF1dG9cIjpmYWxzZX0iLAoJIkxhdGV4IiA6ICJYRnNnUkY5N1MweDlLRVJmZTJWNGRIMThmRVFwSUZ4ZCIsCgkiTGF0ZXhJbWdCYXNlNjQiIDogImlWQk9SdzBLR2dvQUFBQU5TVWhFVWdBQUFnUUFBQUJUQkFNQUFBQVNPQUxEQUFBQU1GQk1WRVgvLy84QUFBQUFBQUFBQUFBQUFBQUFBQUFBQUFBQUFBQUFBQUFBQUFBQUFBQUFBQUFBQUFBQUFBQUFBQUFBQUFBdjNhQjdBQUFBRDNSU1RsTUF1Ky9kemF1SlJCQm1tU0oyVkRKK1JpaE1BQUFBQ1hCSVdYTUFBQTdFQUFBT3hBR1ZLdzRiQUFBTStFbEVRVlI0QWIxY1hZaGNTUlcrODlmVE16MHpIWU1QS21ySHJPdS9kallKdUxCQ0QyNFVJZUFZM0dWRmtCNUZGUFNoaHhWQjlHRTZpNUhSQkh1ZWZPMTVXY1VGNlNINnNQcGdqL3EwTDNaQUJQR2xHeGRsUVplWjdaNW9YTE9XNTlTdC82cGJWZDMzanZkaGJsV2RxdnBPZlZWMXpxbnFteVRKLytINXc4N1pnWlErSVB2KzBvRk1oMUozOTBNMWlwU3ZqZytMN0U3dnEwcGtucHpJZENpMThGcW9ScEh5NW4rTDdNM29xMFBhdktSTUh2QmsrRjF1ZkNwY3FhZ2FjK1FNOTBIU0oyS0pWY2gvcHRENTdxUTlSZTE4VmJmK25hKzl2L1hNRkd5UXgvV2V6eFB0bVh6aXE3cDg5dHdTMlZZYkZ3M2tvU0FBTlR4VjlVcktHZ0UwYzcrZzVkdlM3RTdoUU5rVWhLQks1RE1hQno5Ni9rMTFIUG5iWHNEblJnT1NwMktUYVRXbnpDd2JOcXBvb0d3S2toQlU0NkU1bGxVWTl2dDQ0YmNoOHpyUDVIay9SL2JONW9VQ2VTZ0FYQzlVbjR3TTFkWmcxRWVpREhPYklqZDdZa3ZmY2RoUm9VQitDcnhRYStTU01hNGxHTFN5OW44Qlc2RnRWSmsrdStKd1ZJVUMrU253UTlYL2FReG9ucEN4V2xRcllobDB5SUhhSjAwWEN1U253QS9WTlhkQ241RDdxcnFMaEpnc3FlSzRkRk1HYjZKQm9VQitDdnhRQytaVzd4S2lCVEhvVkhhRTNyTWxObHcydFZBZ1B3VitxSFh5aGo2c0pqSDJiWXRZOWtKdkVjN05HUzZSdGlnVXlFOUJBS3FoN2Z3a2diamdnamFvNTRqSmtpYU95Unc3VEVHeFFINEtBbU1hS0M0UWhsTWh4QWlYd0tuYUhpMW00TEpPelRRNGhRTjVLUWlOcWFOUCtncFFzQytWaDlRNmxJeTBrbWt6WlRLeG14UUw1S1VnQkxXa0wzUERoWUxxYUErMzdTRk1VYkxtOGluRkFua3BDRUV0Njh2Y2RLRXcwa2JleUdEQk1MQ1V2V0tCdkJRRW9ZZ2FEQ1o5SXl3QWRiZklORmRSanRWeGJEcGVyRk1za0plQ0lGUk5XK1pkSXl3QVpadUUvTXN4c1BpaW5vYkEyaFVMNUtVZ0NOWFYzRDZNMTd4MzZ0bXN4QThmYXpwanEyS0J2QlFFb2ZwRXZkZTBYR2lTQUFYV2tYb2FEcGFKY3IwckdoWUw1S1VnQ0xXZ0R0QjJvWFFqNURvbGxIU0RtNUpRTUpDUGdqRFVFbEh1dEd3WG1pUzFuTmNtaXk2ZldEQ1FqNEl3Rk5RUXF6TkJGenFTV1pwcTJFN0NxT0hQVnZYSUk2MWNNSkNQZ2pEVWhqcG9od3ZGWUQ3WDVkbXVabXdZWFFVRCtTaUlnRklqNGo1UnR3VlZGNlBEWExhZzVRb3JDZ2J5VVJBQjFWRE9SVjNiK29OQlZ3Mm1mOUc3cERYTjY3SWFCUVA1S0lpQWFpb0hKWENBcW90RWZmSHUwYmhUY0EwMHU2eE96dG5DZ29GOEZFUkE5WlNGMnJDRFliUW1aclJrRDhsVFFseTNCUVVEK1NpSWdCcklFZUsrTjZkc0FjcE9QQ01NaWNBdEgxbDFpZ2J5VUJBRE5aUkhBTHdiTVBXdFF0bW1OWWI0QXJBbCtnVUVOaTBheUVOQkROU3h2Qy9GbjExR3h1aU9vV3piS0pzbUMzSEhqbFcvYUNBUEJURlFmZW56Y05HYjZyWVVXdGJKSTlldVhidHlrZS91eHZpUnEwOWVQbUJOWUxBWHIxeTVmRkduc2FSbjA3b2hJRk9KVU41RFFReFVWZjV3MExIREFyd3hFVGVzNkIzb2MwQjF3bTBHVDVwSkVveEU2VE01VkZTR1dWQ3pxU1FFcExTUFNub29pSUdxeW1QTTBBNEJjSmd5T0N6L3VrZkloLzdlWm5waHpQREpQMGtsYjdlZ2cxZGtIbFBnVWRwNkNlU0NRRllMZjRHSGdoZ29oUUlZbnhrVzROU3FaYnVFM0JQcUFEL3ZGQmxNYU5KVTRxUWdBa2pyMTVVcEs0VWVDbUtncXZLQ3QySDdQL2hCVFhNSUE5VmFMSkpQSzNwQVVwT21vam5YS29nQTBqdTJjMnRpQTRMTVEwRU0xTHpZNnk0WDJnY0s1TFRqMFZtZXJTc043YmMzVUVXVk1xMkJRMHYvR0NDcmtWRndUQjdJa213S29xQWtCUzRYMmlKeWtTQ2thaTI2cjdXbEZqU2xTcG5JUlVFTWtOR3psVldEV3M4cWlJSUNyOEg2ZDduUXVuNUNnS08xdUV1OWFjVThJRlh0QnUzV1JVRUVrRFZrczBBN2VtU3ZnaWdvdVFvY0xoU3Q0YWFDRG03eGhHV1g2OWNWQVUwcVVpRnkyWUlJSU5FK0k2SEgzZGtVUkVITmk1WGVzY01DdUcvUTRrVVkwQ1pUcW1mZklvRDBuS215eXlORUFKbmRtSG1ZbTVFc3k2WWdDa3BTTUxTM2NsZU5DZ0N5S3FMbG4wOFVGWmd5SUQxaVNmRnlVUkFCSk5wbkpKYUVFY2NLMlJSRVFjbTRvR2R2NWJyeGRjRXhqL2hYbElzV29TVklSeUxERXE3b01BTEk3TWJNejh1WUZrVFpGRVJCVllXYmE4aU5MdlhYdzlzQnM1M2wyb2ROcFNEUHBhb0l6Z2c3YWg3VEVVQm1FelBmbDRjN0VHVlRFQVhWNFh3NlhPaXUrVXRTalVYVHoxcitFSFYwaEFWNExsYmpDcXdXQTRUMWZFOVgzbkpBdFV3SzRxREVTZEhoUW9IRGJVMlJlbnFzWExYM1BGYXpiVW1TZ0tQYzE3cHczaGFZUUpYZlhKNjhYVFM3YzM3eURHUyt0L1h1ci9PeUpybkFrL0RPcENCbVRCalhzeGpQZHFGZzRXVXNpSWdzTE5ob2lPQkEwUU9sVmxpQVU3NnRWb0owR0dpbFFSNTdpanhrN2RiSTZYbnlSTEpjZjFlTlV2OHNZWS80ZENPVGdqQVVZb2hiSTl1Rk5rMG54eHovd0RGVTZNa1ZGdURTT0VBWTVRa0NyZGZITU4wLzROelYzZysvYkk0UGh6QlZUZVFlVEU3NmhDa0lRbEcxeE4xaHg1eHpvRkJmQkVrYUZ0ek0rUHdJcEZaWWdMWnZVeGsrSmtOQTVScjVITlpyUHNDL3lTTGFuUVZ5SGJ6TmFxclEzdDRkUWw3WjI2TmkvSk81Q2tKUWFROGkyQjZhVzdscGZucVZ6T09xWHEvREhGaFdIanFyRXBlSnFHbTdGakZEUUhmWlBkWnh1a043bTlDbVJNYXdMNGI4YmtNUEM3SXBDRUdoT21qR0w2V0puaEwvWXdsOGY4eDNZMW9CMllheDl4N3V5aGlSUy9COTdHUm1RTkxKbERVRFFKVTYyem9kU3NIeXBBMU5JUnE4QU91Q2V5ODlMTWltSUFERmRPS0FwcmNHMExFNTExMElDMTZlSE1LS2Q5bkRnVGh3c2E3cDY5Z3lIQTA5L2pDQlJMZzZwQ0FMYjJBM1lHZU84RnNIWm0vNyt1eGtib1FBRkZVUUxmWTltc0xmNFRmVE12eTd2RVhJVzJRMlRUWEpLVjVWZ09sM2ZZdFljNVpXU2JxZVJWOGhJREhPMmdWc002U0xOSTJ6YjU2eVNlbHlMdEplc3lnSVFhV3RZVGlITkFVOGN4TU0rZlVhSVhZQVdDZjN0OTRMVWhBeVhkSk8wcjhzYUZDTElEM0hGeTh2RHdBdGM2TzZtZ1lVelgxc3VDZ09jN1NicG01Z3NpZ0lRREdOVnZoNVl3Z1VVRFFRbFA5Y3R3MUIrbTBxRFF1UHRRWERlZ0xLWGRzRERCbXJ3RjRCSUxoZ3VJYzExeHVwSlhxS05xc3FsN2hRb04wV1pIdUVBQlR0R1c5NDd5Zko5Ny8yTkt4N1FoNTk0U3Z3UFA5bUlJQjhqRlZRWHJCclU1YWN4Z0NrSjdMeWQzZ1NadldRcDJPQU9taFJ5cTkra2ZCRlR4dnZFbW9TV0VmQTlwSG9FeEt1VlJBNUptZzlqMXUxaCtQWG52RlBWQWlXaGczNVFacDBHZ09RYm9wR0ZXa3N1TEZCV1FUUWdPbnhLRjBMdkVQZHJ3RGJJeTdCdDR1Q0NDaldCYjJHL0swMmZESysrdE1SRTJ1dmVXRXRtdXE0V0IwcGhZSlY2VStieXJrNkFnaU02dE9mLy9GTDM5S1FwZXVteFJDMGFXSVhCUkZRckkrQk1uVmF0NDVNWDFoQlNGMHlLMGdwU0tveUdOalZUWmZaek13M2RHUFB4SHFZdldDRXJTNEt6SDZ6OHpWaEE3UHJjRWxYL0NZQWkxN2RtN1FDU0hsRmlPUFBpZlM4MDBvS3NablFMQW9Yd3M1VDkwVkhEd3VTWEJSQVdORG1PTUYzVTNnbXNFZmlqTUtiUWREQWszQXlrQnFYVEs4b2F6bFNvSkMxdm1oa2RLaFVIaG9ySlJjRmE3cXpVV0FjeWJxczNOU25CU3VyWWNHS3NpQmdVSTYrTW90NFdLQlZtTk05cXpqWHNFcTVLRmd3K05TQWpReE12Vmo5c1BHTnlkTENndm5YbGJaTmJSRXJBbWZTT3B0aHJYbTIrVjlPRjFjalBaSytsWGVRaTRMK0ZOWVFYSkV3Y21DVEJSMnBJbHBZMEdTeFBCVk5nNEVmLzUvakk1TnZmclZWU3lsSXc0S1N1TWJQUlVIUEZlbEthQzBGTmxETVBLeHV3eGlvWWNHYTVnUldwMWhwU2RLU0lMZDJBUDkzNzRFLzNaVHdTcnFsd0RpT29MQWpQZ1BMUTBIWjhDN1FjZllEanY5QVNDSHkyQmNaVElCMG14Y01aQktLcGdLQkkvY0o3MllMT2l4UlIxeExiMHRYMDNtSEJZZFZlaUJPbnp3VWxLYVpJTmovOXpnb1h2MWNFaGxNZ0hTSEZkd2lTa3dNWlMwNmFVd1llaTJLdStIdjRqcXJZcmRnWnlndnV5bmtLaldPeTNJWjVxR2dvMFJ1SWQzd3pxNHRLc0d0bk5pS3RMQWxwSGZNcy9UQ05DamkzN1l1MTUrQWpvSFpkakkzcHJ4VUdNbHduNG9TZVNqTFEwRkxHWlFZblR0eCt4K0VrTisveUlRL2hCR1RadzVGMWR0L2cveUxlM3Q3dDEvOU1xVDBLNExscVlLalZqclFTcE1lU2p0b0JRYlhhU3owRnhaMWI2QWQycWp2Qy9RY0ZGUU1YVVdmZG1JTEJvWlBTajBjRmVrelloVzVsQlZMejVIS2U4WjUyZTVlS1NsUnBYNVpHOS9Ed2lYWWZQQi9JbldCbDVJNEh1TE9Hc2hUQ0N3Vk1SblQvWTgyZUJHeHFXQjdrL2lCM2JVbkw5Yy9RbXN0d3ZkMThQWGRwTTNhR0JTTWoxZzVleTBvZGxTWHVITGZnSVBTRmptbERDVGwydVJHL1hINFVXcHlnM3lVMTRZVC9ubjFWaThIQmQxeG0vZDZwdS9LTkZZM1NiNTVlWHoxWjF5empjK08zd0hLM2ZuNDVBdFN4NzgySGtzWlNvdG1wNkE4MVI2VkNreWZHb3IxTW4zYmlCYXpVekFuTmxjRVRLNHFhL0U3YmhhYzJTbm9xWkg4TE5EeGJWcHdQWGQyejh3VXJMbWk4VFBTczZURmkwV0R6RXpCOEV4bnhoam1RQThWREduTzdLei8wOTNHVko0cXA1TGcxVVo1dThodVArdi9kOWhSWW92czNndVQvRXBFTDRWMUtUcGFWL3psSDFWdktXcTRFN2VFVHY4RDdVam5kNGV6b05FQUFBQUFTVVZPUks1Q1lJST0iCn0K"/>
    </extobj>
    <extobj name="334E55B0-647D-440b-865C-3EC943EB4CBC-15">
      <extobjdata type="334E55B0-647D-440b-865C-3EC943EB4CBC" data="ewogICAiSW1nU2V0dGluZ0pzb24iIDogIntcImRwaVwiOlwiNjAwXCIsXCJmb3JtYXRcIjpcIlBOR1wiLFwidHJhbnNwYXJlbnRcIjp0cnVlLFwiYXV0b1wiOmZhbHNlfSIsCiAgICJMYXRleCIgOiAiWEZ0Y1puSmhZM3RyWDN0dVpYZDlmWHRjZEdWNGRIdHNiMmQ5WHpJb01TdHpkWEJ3YjNKMFgzdFRYM3R1WlhkOWZTbDlJRnhkIiwKICAgIkxhdGV4SW1nQmFzZTY0IiA6ICJpVkJPUncwS0dnb0FBQUFOU1VoRVVnQUFBeFFBQUFEQUJBTUFBQUJ2NmpnR0FBQUFNRkJNVkVYLy8vOEFBQUFBQUFBQUFBQUFBQUFBQUFBQUFBQUFBQUFBQUFBQUFBQUFBQUFBQUFBQUFBQUFBQUFBQUFBQUFBQXYzYUI3QUFBQUQzUlNUbE1BRURKRVpuYUpxN3ZONzVraVZOMlRCb1ArQUFBQUNYQklXWE1BQUE3RUFBQU94QUdWS3c0YkFBQWRTVWxFUVZSNEFlMWRlNUJzUjFudjJkbWRmZStPQkFFalpNYktINFJZNVd4VkVEUlVNWXNVQWluS3VmZ29LYVNZOWNFemtGbGVCYkdRV2FvVWxKU1pWUjR4QVowRmxKQXIzTFA0UU9HQ00xWVJnU0Rzb3FXRlJKZ0ZoWkJvM2JsUjRyMDdOMHo3KzdyNzY5Tm56cmw3WjJmUFpDZDNUdGZ1ZFBmWHI2Ky9yL3Q3OUhrSk1lSWhkZlZ6WHZGNzN2YUlZemtXNkZVbGhmV3htT3VJVDlKVHJGZ2RjU3pIQXIyZmZQbHZnaG5Oc1pqcjZFL1NrNTNSUjNJOE1QVGt1ZkdZNk1qUE1pWGw5MGNleWZGQWNGSEsveG1QbVk3OExPZWwzQnA1Sk1jRHdTVXBOOFpqcGlNL3k1eVVKMFlleWZGQXNDVmxmanhtT3ZLemJFZzU4amlPQ1lKdGVYNU1aanJxMDRSYjhkQ280emdtK0NWdXhjZ3dHbTdGMlpGQlpyd1JTZHlLa2VFLzNJcTFrVUZtdkJFcFNya3kzaFFZbWRsWEVyZGlWSGhSbC9zYWxkVHp2VHVibzRMVk9PSUJ0K0wvOUx3YjhwVDh3VGlTWUZUbW5KYnlmeFV1MTNlZUpUTEpSZTVqNUV2R3VCVVp1UzFTcjBxT3k0K1JGYk5TYnRMdzFROEpjVzNpN1Iwako0UnhLMmE2V1NGd1Q5U0R4NG5MbUk5dDNJcnFoaENUTXJtMGVweXJBVzRGOXNNMEdiUlFHOGtkbThmSWk3cnNZdlFHNlF2YUZjMWpSR1hjaDVieWdoRHpwQ21FcU1sdmp6czVqbkgrY0N2ZzFqVytwVkJJUC9zWU1SbjdvYUVmSGhRWnZTbkduaGpIU3dDNEZYdThLWTRYazdFZmZWbks3Ui9aVjVwaTdHbHh6QVNBVy9HY3hJSTlaaWJvNGVGV0pNZXhJOEVKVVFjci91c0ZvNEhMbUdNQlRpQ2MzeDF6TW96QTlPbHF4UlUzU2RrNU1RTElqRGNLK21yRms2Vk1qS2pqWGdqbWFrVlJTdTF2SHpjK1l6dyszSW8xVEg5Q0prOUdIdmNxd0haWUlSd2F5Wm5zY2JOQ1g2MFFvaURsNm5Iak11Ymo2NnNWUWhoQmxmcExva2VtZlY4VDBjU252THYrZ3ZJMjNIMnI5ejAydGRMdjJsOHpCZjlFY2JxOWJySkpOQkFGMU5VS3REU3NtS0pib2xMdFA2SnJHQk8xN2p2YmdUT1JuNVBkZDliTmMzdXAybjY5azFkakZ1VXU0aDIrblVyQmtwL0RVa0JmclZDRVZBSnFsbTZKbW5sSXRLRE15eGV5dU1UcXZPZmc2L0lqVFpGcTZCdllyanFmbmNXWkxvVTZidHRSMmtibGtwL0JLS0N1VmxCVG83NXpaeW05amszeTRQUitFK202MXVwSWlTZkljMWxFMDNRcEhCZjh0c1c4ZmdrQ2JpOWNCYUNxcnBGVFVSSUdvWUM2V2tFTlM1cVFwVTJrYTAweEo3L2YyQ0I0eFVxb0JVL2YreitoQ0QrSkMrTFRKTWFFd0ZOTFRVUlEvQ3VVVGNKZ0ZEQXFRb2l5ZnZsTmJWV0lCZHo4c1N3NytsSEpraEZDUXR5akNTOVNpaFZMRHdzeHE2VVhubHFpd1NIcjhoUW5ZVEFLc0ZzQlZ0RGROeWtTUGhrOEpKbVQ4b09xeDdKOU9Nd3pURmxVaTcrMFFaWFU0NVJMNWdIWGlwWmNneUdTdEtyd3N4VXR0Y0l6SkhGb3dWc1dOZmoxSDFqN2VVV3ZtUTVGN1YwU2FxaHBPWUtkUkxra0RFZ0IrMnhGVHJFaVI3VE43WkdLMFBJSnQrT1E5a0FvTXFSQkx5eEtFVC9xdXF4bDNwc3pTL3NxQ1lOU3dENWJNYXNvWFZsSFIvZWNJQ3FyQlU5MzBSSUlvVzZ1OVgxVCtSVUwzeUZwcHJRR3prek9xaHJUU29tclpQSnphQXJnRk5DOENTcE5hbnV4a3pWZDhBMmJDM3dlQXJxRDRJLzUxNXA4TjQ4eVphelh0dGs0TThuN3ZaZzBBOFM0TTFPdmFES2h0a1ZaUC9PaURtcDNWWGNnZDVNVGtrTG50K3d3ZWlQUjVsaFRzRG16a1d5RkpIRUlDc0FBM1RiVlFmUjJKKzluc2lvNW8yMWNlT0JTM3ZibTB5OTd0Z2Fyc2gzdDRjR3RXRkg1M0phS2twL0JLUEJxeUh3VEh0ZmVmeUduWjlRdHpjZ3RHMmRDNERuN1BKZWEyTmk1Y05nMW9NUmM3YW1YWkk5Q0FjdUJFdXNTK0lLOUhkYmxCb0ZtbFVlQ1JFMXZEb0lsSVRZSzdCaHpDYmJzbHU0MHgvdkVqc0VhM2JJdHhDdGJOVWtNVG9HU2VRN01xbVJJS3VObzJFN04wUlBPbm42Z1lJdk9HYTZ0bENTT1NvR3FPZVNBaFpVWDRxWFExY3Z1YWJucW5uV0U4Ym5GZFBLQzFLT1NQYXE5Wnd5cldTV1dTUElZeTlXcFBHOUVsdEhleWtsM2lwTmtMQlNBR3RoVkhlWG95dHdpaWFhTXJ5dFNiMUJsODBaa1ZZdzZxYXdxY1BJVEt3VWdsNXFxd3pLZGY4eVE0d2UvbkllWTFaZnhwb3psWkE0TTFha1VWMG5pdUNnd3pZNWRnM1JHQWY5MEJ0V2tDRWRQOVQwVkwrcDlrdkswd3o2ZEhIc29zc1Q4TThjNldsM0RvL053dWtpM3JVZTV2dHZVQ1U4eEI0Zm42cmlFTG1Ba0lYWUs1Tml0YUlIK0dXMmtac3hMV1Q0djMyN0dLNnREMjlaL0twMlI3c0RNU2tMc0ZHang2eVdXY09oYTNkVDlWK2hJZk9GNTh1TTgzTFE4MXhTVG5XeERmZ0lYT1BDR2tDVEVUNEdTT2ZZV0M5NStqZXduQ3VtMnZPMW1LZjlZNStqM0Jybi9GdThEOU9EOWJiWDlwZzlQVXZGUllQcE9samFaK2tkWHVOLzAyN3hUNy84cTV5aCs3aDN5UFlnVzMrYmR0K3ZDazNSQ2dZUUNDUVVTQ2lRVVNDaVFVQ0NoUUVLQmhBSUpCUklLSkJSSUtKQlFJS0ZBUW9HRUFna0ZFZ29rRkVnb2tGQWdvVUJDZ1lRQ0NRVVNDanpLS0tDZW0wcCtSb0FDWWdSd1NGQlFGRWhZTVRJTElXSEY2TERpVWFiYUVuUVRDaVFVU0NpUVVDQ2hRRUtCaEFJSkJSSUtKQlJJS0pCUUlLRkFRb0dFQWdrRkVnb2tGRWdva0ZBZ2tnTGZ0SStOUmhZblFFMkJoVDhkT2lYbU84MmhqM0ZaRE5EZUdQWTBxc2xic1BvajhWWEQvc1RjVFBKMWd2NDRnYmN4QkQ4eHQzRDF2OXg0OHdQcmZiYnVvMW85ZWQ5UEgxUlNWUXJkckZ1MXFDN3V4c2VLYWZPMlkzZU1KQjFOZ1VWK1c0a3VqcHNWRlg0QlN2VG9DZFNsUUNYd25zOS9PRjNIdm9odFY2VDVEVUYyeEdzL1pwTkpvb2NDUythRFpReE9WV05reFpYMFhpWTNwUGxGV2k0d1NXc0tMUERybzVrZ3VSaFpVZC9uWG5XY2FpU3NDRklra0N0M0ExbDhVQ3MyQVRYSkgva3dJNlJlTEIvOXJFaFYveU5Jc1BoeWN6MUdEdDV6SDVldXlQSHJGRFcybjZ0QkQrazNVY2VIL2lQZUUrZ3pyREVuZXlRVVBqOFhGeXVxem5lMjd2M2JOaGh4R2JDaU5jVFBHN2FEQWowK1ZrendCeVZvRlRYQWhvOThzUjlXVEg1bVdLc3VsbjVyL3J1ZFkrblA3YVJsM2lSdFlQR3hZc1kxWlQ5OTV2MC9nN2VGOXlHZ0NxUHRpL0JIZFYwU3hwVmU0dTgrNkE3alk0Vjk4NjdGdEM5V3RIcnNDTnQ2SkJKNHkvYncxTjJVL3BBaVR6UStWdFJDMzducGl4V2xEcU15aWpHK3MvVGcwUEJLOFZ1OTlRaXhzU0lWRnFxWEFTdndUYXU5b2JGQ1ZBUEtJalpXVElXL0wzNFpzQUlmVXRvZUhpdUtnU1BCMkZpeDFPUGdZUUtYQVNzSy9MMk1vZkJqT1VDejJGaFJDSEJZWVg0WnNLSThSTGVDUHVtblA3aWgrUndiS3hvOWJ2emxzU3VHNlZZSXZEUGROUjlqWXdWL21kSFp5WmZCcnZCY3Y5V1pXanhKZkM0bzcvY1VGeXZ3b1UyL1U1TjY5TE5pcUc0RnFOUjJyMWtjaGhYcFY5MS8wVk9LalBtK2tNdVBSejhyaHVwV2dGUlYvVmxMVGJRZVZqejI1dlpkNzhpNzlCVGljN2Q2M1RkbUlkbHd3bWMvS3h1c1F0YVNxNEZzMzVkMlZmdHg4Ujc3bG5ibmZUNVd6L1B1WE9rZEgvbHJ2UHQwbmVkNWQ3Mkd5eU9CdXZDSDhha0ZtcGNPWHp0NVM1TlM2Yi96YnR2VklQV3AzRDFPRHlNdTJjOG5vL2NnSzU0dlpSZjAvbFYzMkd0d3NpZmx1V3lxZm1IbHFyQ1paS291Unh3UXhMVXJnRUczTGJ0TS9xZklrL3pGSXd4K0E5OVFsQUg0UENpTHl5U25wSHlkeGlzU3FJdStobDQ5K3Z5TEN2Tm9UWXNwWFFjRjZPc2owNTZhdC9xNTZBTFViUWYvTGJqbjVBRldQRlB1UDB1a25pNWRDVFl0NWV1emo2bktoNjYva0JYODJjenc0RVczVTFNY0V5c3k4ancrRS9LNXR0bDJhZmtaNExGdHhzQkhPazJ5L0dIUmtyaTU2RnI1R3JIb0dYMFlDVlJOdnk0N0x4R3BNaDhETmI0dEt0UlRZLytyWU1jSDZTT1VUbGdKVHpnV3lMTCtHclh1eTJYRnRPem1DZnA0RTFONm9TM3BXMEhRWCtTa1Z3SStDWlZ6cUxoYnpRRGpZVVdxcnJHYU1ndWtBS0czYkJsdjhaL0FWNzltc0Z1bTZQdEdZa2RYaUFRcTdMNGdPNWdQVFcrZDh2UnRxam5RWmJvRHFuK2VOdDNramFkUDAxMFkrRDM5V3RWa0NEOUx6dloyQlZTcXpsZVJTdWFiV2hqOFN0bHBFZzVGcFpZai9EZ3FSS2hGbk5YRXc0cForUWQ2aU5LREZLZThWWUZ2YlBQUmVrNUs1QkZtSHFJUFI4cG1SYW1uakFSdEx3S2sydmdLa3U3MVNtMnRMcUVWZlV5OUJpaU1RVDZpSEs1YkFTbG9Sd0pPZGxVSjhSWExJdXo2VlVJWW9XMjJFT1FVbHMvRXl6UTAvT3U1dG9BcGpvY1ZWVVZVZERrTFlnTjdZc0t5blVLTFRmT2RzNHJBTDllU0NSOGVCcm9pRWtpOVZIaXU0TWt1OHEwOUlmQWR2V2VReTNVbEpFQVdNY0l3cjFaUS94aVNJaDBjVnJUOWhWM2hiUUZyYmt0VmhJUlMzL3N6elVLUkZkbE9TU3lzU0xNMHozaHFKeFFleGdnN2xsZ05ua3hqVzBBNFNaWmNOU1ZLSTRGb0R4SnNHRVE5TmNIYUNWcWlzZzBsQVkzRGZRN2JyU0NFbXdZUGQxY0FFd3RlMHZ0YmlKd2xzUmR3MG0xN2s0RGZpTW4waEZoWU1jc1hER3BLUklyYUdrWUJ0Y3hZYlEzRkFzNHJBY1gzVHplVTRJa0VvbVdWVzFFU20yMkJ0Z0hRVmEwcmtzWGZzTjBLQWZHellpYmlzcUxFQ0tBTTIzWlRWU2xaVVZWMU9HVmIyd1RrNjZyTmNDSVdWaFRNWHNVSWRHZmpoSklkRFJaUUVFVGFzRXFUZU1kcVl1K21URFVpZ2FnSEV0UGVVa0ZWbktJTmgvdVFMaEFJZkRhbHc3MWFnYUd3N1ZacFNCVkFybldWd0tTZ3VqaHdwbVlQaWJGV1RuQnBPQWJ2ZlBaeWNTeXNhQmhSQXBWTXQ2blBLeW5sOGJMQnN0SnljNTZvQ0dKdW1jR3hocG9pRW9nS1JZY0NJSHhlekZMWE8rYUtIUnVTeXFEZE52MzUwY1FyMjUzMzAyUy9udldCQTZZZ1ROWnNVOHNLVFBXc2hXTGJrZ0lqcmMwa0xqUFAvRXBPQ3EzelRsWW5ZMkZGMit4UEVIMFAzUzdUZXNFT01jdkdZazBtRUluVEU0Z29nQlc3SWhJSWNlVHhwa0xGQXJWWnBtMEFwcXdoRXVMTGVSV3BzbDJUdE5IajBCaC9xMERDd2daUHVFUzFyTUEwTnYwdVFmaFZ5a2xMWXN6TktmZHI2aFQwWUxNWFJzTFhVQ3hVNUFNdWRmQmhwY1dyL3p5TFZvV3orSUVnb2dnQlEyaXNjbVRwZ3BoTmdpSlVpTUtSUU5YSWZ3NEVyRmdYeFMwMGFWZ0ZSQjFRQUJWb1REZmdXOTR2RU9KSnRYMnhzKy9DQjB3eit0VGNzZ0trM3ZiN0E0SnFpdjJ5QXNUcFJWcjFIUWNyQWxPdUVKTExGbGVrMWhUV3JRMUVWb1dRTmtaQkpGREpweTNWaUg1YVpFeFYxcEJxczlRanNBcGh0eUpWMzg5VDBVVDdBeDZySlZWMXdKOUlWdFFjK2FtMnVuS28ybjBLcU9HeHdwUHl6eHd1LzFRVGt3YjVWdlRjaTV5NmhnQnQ5aGJJNWNUS2lnUXFxWHRDTjhkdmlRUWY5WnFTYkRiYnN2RFZpbnRZQWw3RlNzcFdIaWhCZzNPd3UwSUdXTEZzWkF0bXRLdXJWbmo5Y2N0QURGc2pHd0JRNW1JQ0tuWDFkWDVvZFB6MGRkYzFRNTNVZ2RqK3J3ZkJWU3ZyZ1pVL0xvaHBCVStiMFEwRFlXSllPYVlrMlo3cUhjcW81NW5Pc0Z1eDRQRUFVTGhxclFZUk8zUk9lelc2R2JNQ21wQ0pUZ1d3UmRSRE1TMnJDQnRXYTBTTmgyN0M0SXV4Z3R6Wml3VGxVQWQ2S3F1YSs3L21BbjBudUM0ZDhRVmlrdnFsQUFab1pVZW1ldzhRZHlScm0wVFZ4R0xiVkFtb3U3TXFZWC9DYnNXU0VZZW8wamhJZGRvdUxwV0lZZ1V0bFJXL0lkQlZjMXdtU2FvQ1Rxbjk0bERxVUt3b0t1cEcvcHdQOWN4OGU3ZGZBdXF5NSs4N0VpZ0dNYmRNTFZwWmVqcGg0RTZna2NjenhKUTFUK3hBWWJlaTR0TWdmRE9rYlhlSVJOdGhQKzhLV0lVOXJGQ2pZbUhvcFlJTnlkT1BHdWxRckpqRzlDOFN3Zzh6RUZGVk9HSEhCWW0yZEFhRkRsWWc1cnFwUk5QSnEzUVlXSFlsRWVabHpKVWNpelRUaFJJTjJ6WkRpUVhISWx4MmhVaWcxbUV5VWJzQ2k4ZmdybnJDQkxURWFSdGRobktlWnRSUWg5SVZnUTR1WmN5SzY0RUtCZDlneVRIMTZDajJyTjhiNEtzbUIzeU14QXdEMjVhVHFJd2RaaHExQW11UitzSDIyVFg5NlNqampMYmtLS2xBcFVObHZBaTFEUk1va2hYQlEzSWVKdjBwci91K0ZjNGhIcDRGSmNTTGdSb0ZPMTdKb29yTnVPbGowYkp3TW5lTnJBc0JTWTFzMkVhMEJKc3ExMkRtMlRLTWs3VVpTc3k1aEZOU0kxQThRQ2FLRllTU25hdmFteDNWTTFZTnJvelI0c0ZKUG9kSkQ3VUQxMTJIeVFweGI1dUc4OGxRc3dZVUtMN0dTQVhjaW9JMXBoeGZRd05oRjdGRmlxYXdUNHppdHdlTHRrTStjckNBSFI4SE1YdkJnbytRY0pjUzZ3b29CWGMzWW82YTYzUG5KQzVRWGxGejVBTXVmWFYvNFIrZjF1YWRUWmlBazgwUVJ1ajc2QzRlOVpwNm1nZjByRmJ3RGFoaVlQMDRQbHJGMmswaElJa2tmOUVWMkp2QVp2RkZvSjVLeUswb3VnTHEwbE1MRVNRTWNEY29zNElzcUYyLzZqSnY4UExhTlNpQmFkdjBDd3ZkUERKZ25ySjNGUnhDMjU4ZTE0eU5GVGgxcXZuMGQ4eDlVSndIQy9wb2JkNUVvTEExa0RXUUZwM2ZxTXc4QTRjc3IzVXhOSG9QdVZzT1lDNE90d0xZclZ0Y21CVzBiVmN0bEdTdDNvQmVWdHg5cTNSdVVxSFR0TGVyaWdXbkgwekVZYVRwSjBaV0VPT044S2NrazZIWHJXQWZqZlNCeGdlSTlRQ3hnUjB4WCtkMUNURDNhdERINm1TUHhFQUtzcE0xU1RHUjU5UVJZbkI3elRablZnalBoWkx4b05iSWhOWVl0am9sWm8xd2hTWEp2cWNBSjFjRGxWVEYwTElLVmNIQlE4UUlmalYvd2xXVzZiZ0diVVcyRmlwVDI2b0JpSG5XdEFTM0RMbkRRR3hnTXdGVXBoV1lWNDNDYmdYMDM1WXFNdjJyNDZCdkswaGNQeURocXUzTHNxTEJ5ME1WdFF3YVU4NEM0all0WGoxVjM4TEFNbHpqY2hzZmZWZE15azdlZEZld3U4TDNGSXhia2R0U2RRRGZNSldSTktza0RBU2JmTUVLY3B0TUxqUURhUFIxMVY5aHkzUkxKdkp2TjAwbWpnaDdkc1gyWTFsUjVEV2dpaW9HalhsSHJIS2JtbDZFeXU0K3dVQnI2ak1BOGRGWlVmWXRqR1dyVlVHaU5UMktFVld0RFpVRk1Sa2R5TTQ5WFNVTWhOelJzcGNxb05nc3JLSkxGZFVXa21GVkpkUTFYRXJSSHBJZC80NUNWWHFVSDB5Z2FkdGJWaURCcXgyRmRWTm4ycWxxMnVBSnNqV2RSSk05QThTaDZDWW5iWHhrVnBBcmZOWjB0MnkxNmpLVGlFVlZRM09neGJLR3pGb2pka1FZaUU1OVZtREpHZllobGJXWXF3U2FOaW14NE5NQWxSQzZuKzJwcWFvUDhnUHg2VGV6ck1CbXQ2WUdSamZvempzYTNqVEMwakFWSVhVdDkycEdydm85eDdBcnlLemJNejN1MkFIQWlsME5SR29kcVhaZVphdDJYa0NmRGRNSUlPN08xTTJWMGNYcGdBV2d5dGtqbWZZNUI5S3BzTC9DUFJ3dG5tR1ZSdDFZVnVDRXYyUDd0VVNla2ord1FKTUF6L1oxMGpVeHlqNVhiSU1qN3dxYStRblRYY3VtSUtBTUpWcXFlTUhnN1psVnJDYTFhWnBGQUJ0VzY5RHM5MHhGbjNzR0FJSm9OaFhzZWhQaW01b1ZmZzljZWJCNHp0bWdEaXR3QkxyS0hlN3d3c1A2ZWcwRFRRelFlWjEwVGZIQWpiaW1KaVpxVGF5ZVR2enNRUllVbEtyaE9rU210U1BSN2E1dTMxYXBqS1lZOE9JSnRHU25xV3RFQVRFNUhyNWlLeG9MZ0Fzb3JwdXRWZWZWUUVEeWJDa3dxd2syZU1pNUt4MUx6UFFLd2ZNd2Q4cFlLS1Z4NnN6OXQ5Lyt6ay8rT3hlMnVUMTJCZHZzY0VUQ1ZJZjE0c3M4YnQwYkg4U0tqT3d5R1JaNVVIVzNrNGFDVTZRUzVyUnJSdEpNVHlYbHlZK1pZYUtBYUxhaWkwSC8vellWclJ3d2VVUlZqWDNHcmdaVnRQQmNqMWpoQ3kyL3dlRlRCWi9rNmpMeG51bWlaUVVYOEZvM3dBS05xOFA1WFEzN1FuZFZKNkQvTGZQb3p1SGVzTndQeGdleGd1NCtObUhISEdVaml6V3pvYUNsQjVTcUxXNnBIREZHbzRPTG5Ya0ZVc2VVSVNBNHRhR0xXM0kvYXlwaXEyMmFKRWRsellvV3M1WGhxWHVKR1UzT0hpVXVXUVdJWHNxK0c1YjJlSTFVcmRhalkyZ2JPbXZCWVdGbWJ6RUU5d3R6a3VPSkdsbytpM01YaXc5aWhicWJXRFdjOEp4bFdOTjZhVkxlclNoaUJBajI5L3ZVQWs3cG05OVZ1MGhnMGV4Z3pHMkQwY0t5V2VPMGlYY1VGZEs4aFp4U1BETVFxdTBVOTUrczJpWC9wZFB2SWpyZmVmb1RxdlZYakpMOGFTdU1BUzVURFJPNitjQW9RSCtiQWRqclRVNGpmdHlOZi9PN3dCZmhlMjgrL1J0T1FTaDVJQ3V1NnE2b0JxbUdPL1VkdlFNYkg0Smp1U3JZQzkwQmVkcUV6elBsK1N3UEV3azBwelJZS2gvbmVuUTdsQjdLUW5Ed1Q1d3RoK3dXQUxFSU4vMktnNmM4MW02aXFJaUZINzJ4eFExU2Z2Ykh2dnhTKzh3T3hzQWRXRTZ3cWtHTlhuYko3N0pQdVU1K002UGxvekUra0JXcDJ2N1BvOW1UcXZJUG5kWVRubndySGk3cU5ER0JiNG15UWFvRVl0NnpueGRQSnY1d2lBVGlhdFM1UEowMk96c05GUzMvVEdQc3J0M1V2M1h5M0pjYmU5YmZjYUdIVFVQVThxREZ6c2t6dDk5KzVxUm5XQ0hBQlFwdnRYM095ODVMS1BORFQzenFwMUFRUEFZSkhDTDdlNDNxNXpxbm9PdFZPSE55Y0ZhSXhicnNuTUZxK0gzcTFJYkhTM3JHNndRT2JEM1o1dFZjaFdHMFVFTys4MEpiRWFvM0FraTNlWFRhVW42SDZZRDZSVjhtMjlaUG9Qc0F0Y0FnV05xcFhvNkZGYmkvelE0V1N0eDlzM2ZxbGhVTHhzSjRuYzA4RnRpdjJaeTZ4M25MenhaOXZlRUQrMGdkdUN2ZzZ2N3lBL0t1VzNaN09nS2FIMVVFbjd5MXk3VHlhRjZMNytyYzUxYU9CS0t6ZSsrUUh3M2NSSkk1dWRZekJySlA5N3FmOGFHbEUzNjZFQXNyWmlMTVRuK01ZQ3I0M0NrOHJnZWQ4aDNaYWZyWk9Yc3c0Y1A2U1YyQ0ZmMTBvZXJBZ3doYnpwSEF2cnZzcVZoemVKeVRlejJsZzJSekFYb2UzRU01T0dJandNVzY3MVdnbDB5RU5YdHc1N28wTGxiQWd3aHFNdW8rRXRnUFZsRjF2THdQZFd4ckgzam9WTmszZXk3VkZoWkszcTB6eDM0MkFiRkhWcHhDMUhWeS9TZmpZZ1hjaXJPaFVTT0JvVnI5QVJ3bmgyNFYxWFAvVWUrOWFQM2pkOXoxZXFjVENOWE9lN01hOEtYMmQxVXFUVmI5L0hrRE5aWGJRZkk2WFlTU2l6M09BcFM0WDZlc0hsMzE4MVUranZCQi9hUktRVk9nbnlhUmRlQkJiSVFLSW9HaFd2MEJwbHk2VlRVaFVpZHZoQTMzeGU1ZjMyUWRCT2lyZXVkTlAxdlhOdkJpNTVQeWc5Ui9peFMwZWh6WkgyM2hJSzN0VjFNcFBERWRnR0MvMnp6ZTJoSms4YzVncG5ieEFDUENEdFpIWXNjNFJZR3FrY0JBamY0ek04NVNTMGxONmRtSFJmWDhJamsvYmF1b0Z1cjd5S2UxbWRwNnUyaW9ZNGc2VGJNV2xQZnpoMUN2MHozeUg3NlJSYjNVdXdqbkkyUzFyWDN4eEt6dlpsMjhVaDhscGFDODFDMGlnWDEwRmxWbDJWbjQwMmJaRmRmZ0FwZlhVYjFzTi9mMVdnSFVkd0ZObmNLMUU5cEFLV1VyOTloZHVWNFNSZzFyWUwxMjc1VHZXRXlHN1BCVXp4WTZvTjloRkpFSEVRcVJ3RkN0L2dBRng5d3BHZHV4bGhVTjdTaVdlSFR6dXQyVWJLTGJhVmdTNnNXK2kyb0RwSU83b3VLS3ZFc2cwWE9hZ1JQMUM5eWlGTkRaQ25xWW5ybWIrR0xsUWZSMkZ3bnNyZFJudnV4TDlrVWpBRktRMytieVpZVlpjYVgycjM1Q2lhWGxUVWdxT3JLZTFqWkZkY01aTE5VamM1eWlpR1RkMlpRb0x2SUpDYXhFUGwzMld5MEZLL3NGajBRS0hnUmZ1UE9IaXdUNnhZZEwxYVRVTngyUitvVTJRRWk5Z1I2UnkxS3l6Z0txZ2xPQUp6NzFKcmxHME1mbkRSUG10Q3dxS3lpVklHU2NiYVloQi8wV0FvNEVIaWZjTnJYTDJpd0x2TVU2ZlFndGROQ2dBNVhCb3RDYTFHMGRDWFFySENZdHo3VTZ5c1BIZWFPL0RzMFQvaWtyTHp4SjRYdTZKdnJQS1pydDBERU45SVptb1I1Mnh6a3IwNUNEZnFHblZSZTZ6clZXRzB5WkRiRDBzTnRhS1NnWDhBaW00VUc0SndGNjVFamdnRWhOeUkySnR2eWRmLzc3cTIreVpFZFg1dVp5clF1UVg1RGRiM3pqdXJ3L1NFa3BCUDByNmo0Y0crbHd0bU1KTDRMaTVsUCtCYVd5RVFiTFo3bVE0aVc3YVZ6b0k1TXVSckVpRWpnZ1BsT3czWEU0U2VGYzArOWpTZHRTTTFwRGtCRnIxYW11cENXWDlrTVczTXRyazlyaDhMdTZSR29CbDFhYnVnNU9BMWtFVFBIV0tteTY3VU9makhFTGg1bE8vY3JOb0ZEbmxrL3VPcU5FQXAzeVF5WXpKSlFtY0RoNS8yZmRsamt0Tm5hMGJpQldXQWREVmROV3JHZ3JKbVRjdTNKelljUEg3VGljeGtMb3ZyWXB4QlV2d2xjUXNxYTh6RjFXMWdNdFdsZzV4eEg0bmhodHBoZ01Jb0d4WTlmU0Jta0Z5bnQrRmIybkF0cVZXS1BXcjJiUTNKWXpmaTNJTTZma1lzbUpUOU9DbzMzNVJxNHkxV25xNUJXdUpnRm9hakNIbS9zZE9KNlV1Tzd5Snc5NEFSTXVFamp3RUJkcldOVkdyQWV6dHJoR2xhd2gxNlFjSGt3aGRUcWhHVkphSlpBTzg0Tkk4eSsvOGdHdmMvOWZyWEFuY0RCUFVpQmJ3UWVxMHVDMzNteUR5emhCUERDa3JqVXAyVkFBSEFwcmRacFdyTkQzcTVEdmJVUFoxTE9BUVJJWjJpSW1OSU1kWkZoa0JzR1hiMjVCeTZOSmlFWkQreXVOQzkxUXA0QkNxQ2U5OWJ2WVptaURtTEFZMk1FTVBXeGNZVDRnN20xYkR0OE4xVnZsc3NxYnI1NU53Skp1YmFxWnBkV0I5VUpGTzE3MDBFSlRwTzRnWXpibFhuc3E5QmhhQTFFRjE4WnQ2UGIyc0dqV1JDLzhjczNQR3lPMmNlNUZmRXZWVStRN252TUtiMy9YVEhsU252dkZWMzlzVVo3N3BlcUhmU3FrZXJTc1gzS1lGTncrRzF3N1dmZnhwZVpoK25yVTE1MDRrMWR6V0x6anJsV2V6RE53TmY1TlRjNkp4VnM5WEQyYXZGVisxNEpnYUwzVnlRangvN3BvMksrOTJGWDRBQUFBQUVsRlRrU3VRbUNDIgp9Cg=="/>
    </extobj>
    <extobj name="334E55B0-647D-440b-865C-3EC943EB4CBC-16">
      <extobjdata type="334E55B0-647D-440b-865C-3EC943EB4CBC" data="ewoJIkltZ1NldHRpbmdKc29uIiA6ICJ7XCJkcGlcIjpcIjYwMFwiLFwiZm9ybWF0XCI6XCJQTkdcIixcInRyYW5zcGFyZW50XCI6dHJ1ZSxcImF1dG9cIjpmYWxzZX0iLAoJIkxhdGV4IiA6ICJYRnNnUkY5N1MweDlLRVJmZTJWNGRIMThmRVFwSUZ4ZCIsCgkiTGF0ZXhJbWdCYXNlNjQiIDogImlWQk9SdzBLR2dvQUFBQU5TVWhFVWdBQUFnUUFBQUJUQkFNQUFBQVNPQUxEQUFBQU1GQk1WRVgvLy84QUFBQUFBQUFBQUFBQUFBQUFBQUFBQUFBQUFBQUFBQUFBQUFBQUFBQUFBQUFBQUFBQUFBQUFBQUFBQUFBdjNhQjdBQUFBRDNSU1RsTUF1Ky9kemF1SlJCQm1tU0oyVkRKK1JpaE1BQUFBQ1hCSVdYTUFBQTdFQUFBT3hBR1ZLdzRiQUFBTStFbEVRVlI0QWIxY1hZaGNTUlcrODlmVE16MHpIWU1QS21ySHJPdS9kallKdUxCQ0QyNFVJZUFZM0dWRmtCNUZGUFNoaHhWQjlHRTZpNUhSQkh1ZWZPMTVXY1VGNlNINnNQcGdqL3EwTDNaQUJQR2xHeGRsUVplWjdaNW9YTE9XNTlTdC82cGJWZDMzanZkaGJsV2RxdnBPZlZWMXpxbnFteVRKLytINXc4N1pnWlErSVB2KzBvRk1oMUozOTBNMWlwU3ZqZytMN0U3dnEwcGtucHpJZENpMThGcW9ScEh5NW4rTDdNM29xMFBhdktSTUh2QmsrRjF1ZkNwY3FhZ2FjK1FNOTBIU0oyS0pWY2gvcHRENTdxUTlSZTE4VmJmK25hKzl2L1hNRkd5UXgvV2V6eFB0bVh6aXE3cDg5dHdTMlZZYkZ3M2tvU0FBTlR4VjlVcktHZ0UwYzcrZzVkdlM3RTdoUU5rVWhLQks1RE1hQno5Ni9rMTFIUG5iWHNEblJnT1NwMktUYVRXbnpDd2JOcXBvb0d3S2toQlU0NkU1bGxVWTl2dDQ0YmNoOHpyUDVIay9SL2JONW9VQ2VTZ0FYQzlVbjR3TTFkWmcxRWVpREhPYklqZDdZa3ZmY2RoUm9VQitDcnhRYStTU01hNGxHTFN5OW44Qlc2RnRWSmsrdStKd1ZJVUMrU253UTlYL2FReG9ucEN4V2xRcllobDB5SUhhSjAwWEN1U253QS9WTlhkQ241RDdxcnFMaEpnc3FlSzRkRk1HYjZKQm9VQitDdnhRQytaVzd4S2lCVEhvVkhhRTNyTWxObHcydFZBZ1B3VitxSFh5aGo2c0pqSDJiWXRZOWtKdkVjN05HUzZSdGlnVXlFOUJBS3FoN2Z3a2diamdnamFvNTRqSmtpYU95Unc3VEVHeFFINEtBbU1hS0M0UWhsTWh4QWlYd0tuYUhpMW00TEpPelRRNGhRTjVLUWlOcWFOUCtncFFzQytWaDlRNmxJeTBrbWt6WlRLeG14UUw1S1VnQkxXa0wzUERoWUxxYUErMzdTRk1VYkxtOGluRkFua3BDRUV0Njh2Y2RLRXcwa2JleUdEQk1MQ1V2V0tCdkJRRW9ZZ2FEQ1o5SXl3QWRiZklORmRSanRWeGJEcGVyRk1za0plQ0lGUk5XK1pkSXl3QVpadUUvTXN4c1BpaW5vYkEyaFVMNUtVZ0NOWFYzRDZNMTd4MzZ0bXN4QThmYXpwanEyS0J2QlFFb2ZwRXZkZTBYR2lTQUFYV2tYb2FEcGFKY3IwckdoWUw1S1VnQ0xXZ0R0QjJvWFFqNURvbGxIU0RtNUpRTUpDUGdqRFVFbEh1dEd3WG1pUzFuTmNtaXk2ZldEQ1FqNEl3Rk5RUXF6TkJGenFTV1pwcTJFN0NxT0hQVnZYSUk2MWNNSkNQZ2pEVWhqcG9od3ZGWUQ3WDVkbXVabXdZWFFVRCtTaUlnRklqNGo1UnR3VlZGNlBEWExhZzVRb3JDZ2J5VVJBQjFWRE9SVjNiK29OQlZ3Mm1mOUc3cERYTjY3SWFCUVA1S0lpQWFpb0hKWENBcW90RWZmSHUwYmhUY0EwMHU2eE96dG5DZ29GOEZFUkE5WlNGMnJDRFliUW1aclJrRDhsVFFseTNCUVVEK1NpSWdCcklFZUsrTjZkc0FjcE9QQ01NaWNBdEgxbDFpZ2J5VUJBRE5aUkhBTHdiTVBXdFF0bW1OWWI0QXJBbCtnVUVOaTBheUVOQkROU3h2Qy9GbjExR3h1aU9vV3piS0pzbUMzSEhqbFcvYUNBUEJURlFmZW56Y05HYjZyWVVXdGJKSTlldVhidHlrZS91eHZpUnEwOWVQbUJOWUxBWHIxeTVmRkduc2FSbjA3b2hJRk9KVU41RFFReFVWZjV3MExIREFyd3hFVGVzNkIzb2MwQjF3bTBHVDVwSkVveEU2VE01VkZTR1dWQ3pxU1FFcExTUFNub29pSUdxeW1QTTBBNEJjSmd5T0N6L3VrZkloLzdlWm5waHpQREpQMGtsYjdlZ2cxZGtIbFBnVWRwNkNlU0NRRllMZjRHSGdoZ29oUUlZbnhrVzROU3FaYnVFM0JQcUFEL3ZGQmxNYU5KVTRxUWdBa2pyMTVVcEs0VWVDbUtncXZLQ3QySDdQL2hCVFhNSUE5VmFMSkpQSzNwQVVwT21vam5YS29nQTBqdTJjMnRpQTRMTVEwRU0xTHpZNnk0WDJnY0s1TFRqMFZtZXJTc043YmMzVUVXVk1xMkJRMHYvR0NDcmtWRndUQjdJa213S29xQWtCUzRYMmlKeWtTQ2thaTI2cjdXbEZqU2xTcG5JUlVFTWtOR3psVldEV3M4cWlJSUNyOEg2ZDduUXVuNUNnS08xdUV1OWFjVThJRlh0QnUzV1JVRUVrRFZrczBBN2VtU3ZnaWdvdVFvY0xoU3Q0YWFDRG03eGhHV1g2OWNWQVUwcVVpRnkyWUlJSU5FK0k2SEgzZGtVUkVITmk1WGVzY01DdUcvUTRrVVkwQ1pUcW1mZklvRDBuS215eXlORUFKbmRtSG1ZbTVFc3k2WWdDa3BTTUxTM2NsZU5DZ0N5S3FMbG4wOFVGWmd5SUQxaVNmRnlVUkFCSk5wbkpKYUVFY2NLMlJSRVFjbTRvR2R2NWJyeGRjRXhqL2hYbElzV29TVklSeUxERXE3b01BTEk3TWJNejh1WUZrVFpGRVJCVllXYmE4aU5MdlhYdzlzQnM1M2wyb2ROcFNEUHBhb0l6Z2c3YWg3VEVVQm1FelBmbDRjN0VHVlRFQVhWNFh3NlhPaXUrVXRTalVYVHoxcitFSFYwaEFWNExsYmpDcXdXQTRUMWZFOVgzbkpBdFV3SzRxREVTZEhoUW9IRGJVMlJlbnFzWExYM1BGYXpiVW1TZ0tQYzE3cHczaGFZUUpYZlhKNjhYVFM3YzM3eURHUyt0L1h1ci9PeUpybkFrL0RPcENCbVRCalhzeGpQZHFGZzRXVXNpSWdzTE5ob2lPQkEwUU9sVmxpQVU3NnRWb0owR0dpbFFSNTdpanhrN2RiSTZYbnlSTEpjZjFlTlV2OHNZWS80ZENPVGdqQVVZb2hiSTl1Rk5rMG54eHovd0RGVTZNa1ZGdURTT0VBWTVRa0NyZGZITU4wLzROelYzZysvYkk0UGh6QlZUZVFlVEU3NmhDa0lRbEcxeE4xaHg1eHpvRkJmQkVrYUZ0ek0rUHdJcEZaWWdMWnZVeGsrSmtOQTVScjVITlpyUHNDL3lTTGFuUVZ5SGJ6TmFxclEzdDRkUWw3WjI2TmkvSk81Q2tKUWFROGkyQjZhVzdscGZucVZ6T09xWHEvREhGaFdIanFyRXBlSnFHbTdGakZEUUhmWlBkWnh1a043bTlDbVJNYXdMNGI4YmtNUEM3SXBDRUdoT21qR0w2V0puaEwvWXdsOGY4eDNZMW9CMllheDl4N3V5aGlSUy9COTdHUm1RTkxKbERVRFFKVTYyem9kU3NIeXBBMU5JUnE4QU91Q2V5ODlMTWltSUFERmRPS0FwcmNHMExFNTExMElDMTZlSE1LS2Q5bkRnVGh3c2E3cDY5Z3lIQTA5L2pDQlJMZzZwQ0FMYjJBM1lHZU84RnNIWm0vNyt1eGtib1FBRkZVUUxmWTltc0xmNFRmVE12eTd2RVhJVzJRMlRUWEpLVjVWZ09sM2ZZdFljNVpXU2JxZVJWOGhJREhPMmdWc002U0xOSTJ6YjU2eVNlbHlMdEplc3lnSVFhV3RZVGlITkFVOGN4TU0rZlVhSVhZQVdDZjN0OTRMVWhBeVhkSk8wcjhzYUZDTElEM0hGeTh2RHdBdGM2TzZtZ1lVelgxc3VDZ09jN1NicG01Z3NpZ0lRREdOVnZoNVl3Z1VVRFFRbFA5Y3R3MUIrbTBxRFF1UHRRWERlZ0xLWGRzRERCbXJ3RjRCSUxoZ3VJYzExeHVwSlhxS05xc3FsN2hRb04wV1pIdUVBQlR0R1c5NDd5Zko5Ny8yTkt4N1FoNTk0U3Z3UFA5bUlJQjhqRlZRWHJCclU1YWN4Z0NrSjdMeWQzZ1NadldRcDJPQU9taFJ5cTkra2ZCRlR4dnZFbW9TV0VmQTlwSG9FeEt1VlJBNUptZzlqMXUxaCtQWG52RlBWQWlXaGczNVFacDBHZ09RYm9wR0ZXa3N1TEZCV1FUUWdPbnhLRjBMdkVQZHJ3RGJJeTdCdDR1Q0NDaldCYjJHL0swMmZESysrdE1SRTJ1dmVXRXRtdXE0V0IwcGhZSlY2VStieXJrNkFnaU02dE9mLy9GTDM5S1FwZXVteFJDMGFXSVhCUkZRckkrQk1uVmF0NDVNWDFoQlNGMHlLMGdwU0tveUdOalZUWmZaek13M2RHUFB4SHFZdldDRXJTNEt6SDZ6OHpWaEE3UHJjRWxYL0NZQWkxN2RtN1FDU0hsRmlPUFBpZlM4MDBvS3NablFMQW9Yd3M1VDkwVkhEd3VTWEJSQVdORG1PTUYzVTNnbXNFZmlqTUtiUWREQWszQXlrQnFYVEs4b2F6bFNvSkMxdm1oa2RLaFVIaG9ySlJjRmE3cXpVV0FjeWJxczNOU25CU3VyWWNHS3NpQmdVSTYrTW90NFdLQlZtTk05cXpqWHNFcTVLRmd3K05TQWpReE12Vmo5c1BHTnlkTENndm5YbGJaTmJSRXJBbWZTT3B0aHJYbTIrVjlPRjFjalBaSytsWGVRaTRMK0ZOWVFYSkV3Y21DVEJSMnBJbHBZMEdTeFBCVk5nNEVmLzUvakk1TnZmclZWU3lsSXc0S1N1TWJQUlVIUEZlbEthQzBGTmxETVBLeHV3eGlvWWNHYTVnUldwMWhwU2RLU0lMZDJBUDkzNzRFLzNaVHdTcnFsd0RpT29MQWpQZ1BMUTBIWjhDN1FjZllEanY5QVNDSHkyQmNaVElCMG14Y01aQktLcGdLQkkvY0o3MllMT2l4UlIxeExiMHRYMDNtSEJZZFZlaUJPbnp3VWxLYVpJTmovOXpnb1h2MWNFaGxNZ0hTSEZkd2lTa3dNWlMwNmFVd1llaTJLdStIdjRqcXJZcmRnWnlndnV5bmtLaldPeTNJWjVxR2dvMFJ1SWQzd3pxNHRLc0d0bk5pS3RMQWxwSGZNcy9UQ05DamkzN1l1MTUrQWpvSFpkakkzcHJ4VUdNbHduNG9TZVNqTFEwRkxHWlFZblR0eCt4K0VrTisveUlRL2hCR1RadzVGMWR0L2cveUxlM3Q3dDEvOU1xVDBLNExscVlLalZqclFTcE1lU2p0b0JRYlhhU3owRnhaMWI2QWQycWp2Qy9RY0ZGUU1YVVdmZG1JTEJvWlBTajBjRmVrelloVzVsQlZMejVIS2U4WjUyZTVlS1NsUnBYNVpHOS9Ed2lYWWZQQi9JbldCbDVJNEh1TE9Hc2hUQ0N3Vk1SblQvWTgyZUJHeHFXQjdrL2lCM2JVbkw5Yy9RbXN0d3ZkMThQWGRwTTNhR0JTTWoxZzVleTBvZGxTWHVITGZnSVBTRmptbERDVGwydVJHL1hINFVXcHlnM3lVMTRZVC9ubjFWaThIQmQxeG0vZDZwdS9LTkZZM1NiNTVlWHoxWjF5empjK08zd0hLM2ZuNDVBdFN4NzgySGtzWlNvdG1wNkE4MVI2VkNreWZHb3IxTW4zYmlCYXpVekFuTmxjRVRLNHFhL0U3YmhhYzJTbm9xWkg4TE5EeGJWcHdQWGQyejh3VXJMbWk4VFBTczZURmkwV0R6RXpCOEV4bnhoam1RQThWREduTzdLei8wOTNHVko0cXA1TGcxVVo1dThodVArdi9kOWhSWW92czNndVQvRXBFTDRWMUtUcGFWL3psSDFWdktXcTRFN2VFVHY4RDdVam5kNGV6b05FQUFBQUFTVVZPUks1Q1lJST0iCn0K"/>
    </extobj>
    <extobj name="334E55B0-647D-440b-865C-3EC943EB4CBC-17">
      <extobjdata type="334E55B0-647D-440b-865C-3EC943EB4CBC" data="ewoJIkltZ1NldHRpbmdKc29uIiA6ICJ7XCJkcGlcIjpcIjYwMFwiLFwiZm9ybWF0XCI6XCJQTkdcIixcInRyYW5zcGFyZW50XCI6dHJ1ZSxcImF1dG9cIjpmYWxzZX0iLAoJIkxhdGV4IiA6ICJYRnNnWEcxaGRHaGpZV3g3Ukgwb1J5d2dTQ2s5WEd4bFpuUjhSVjk3UjMwZ1hHTjFjQ0JGWDN0SWZWeHlhV2RvZEh4ZWV5MHhmU0JjYzNWdFgzdDFMQ0IySUZ4cGJpQldmU0JjWm5KaFkzdGNiR1ZtZEh4M1hudEhmU2gxTENCMktTMTNYbnRJZlNoMUxDQjJLVnh5YVdkb2RIeDllMXh0WVhnZ1hHeGxablJjZTNkZWUwZDlLSFVzSUhZcExDQjNYbnRJZlNoMUxDQjJLVnh5YVdkb2RGeDlmU0JjWFE9PSIsCgkiTGF0ZXhJbWdCYXNlNjQiIDogImlWQk9SdzBLR2dvQUFBQU5TVWhFVWdBQUIvSUFBQUQwQ0FNQUFBQy8xSjRJQUFBQU9WQk1WRVgvLy84QUFBQUFBQUFBQUFBQUFBQUFBQUFBQUFBQUFBQUFBQUFBQUFBQUFBQUFBQUFBQUFBQUFBQUFBQUFBQUFBQUFBQUFBQUFBQUFBQ1hIdE1BQUFBRW5SU1RsTUFJbFNacTd2ZDc4Mkpka1FRWmpMNWs2V3N0MWVRQUFBQUNYQklXWE1BQUE3RUFBQU94QUdWS3c0YkFBQWdBRWxFUVZSNEFlMWQyWUtySUJMTmJwSk9NalA1LzQrZFdrQUIyVlF3NkMwZnVvMGlWQjJRVXd2cTRTQ2JJQ0FJQ0FKYlFPRHZzd1VwUlVaQm9CZ0NNdVNMUVNrVkNRS0N3TFlRT0grL0szRCs2L1M0M3JydnQ3cy8vZ1o4enZkaFgvWUVnWlVRV0dmSXI2U01OQ01JQ0FLQ3dBUUVidC92YzBMeE9VVmY3K3ZYMkRyZDN2a3JsRDhIeitYWG5NRDR1dDFwdTkwNk1NWE9xczYzZStLeHZMSG1hbGhoeURlbnN3Z2tDQWdDZ2dBaUFGeGNkMXIvTU45M2wvZmY4WFg4ZTk2QlZTaXU4S2pkc25Sd0NJR25ZWUhScnFaODZCTjdxenMyUXZMVlBRNGE3bEd0dXFCSjdZS0FJTEFMQkdEKzAvTjlEWDJPRjZTUTdua2NLdjhBNlo4T0I2UWRJOGcvbkplOUZSQjRIVDhRMzhidCtUbStqQWJCS3FNdSszWnYrNFJSWnVPN29IVE5JYjl4ZEVSOFFVQVEyRE1DVmVlL0Y5SEtEUWplMnNDWFBKR2phUjJWSCtzaThJZUVqOGFYdTBIWUg3WVZWbmk0RGEvMEc1UVR5bDhKYTJsR0VCQUUya0tnNXZ6M2dTeXhkNm1BQ2l4TEt2K1hZNEU3d1NNQjJXbWQ1OFJPRHRVYzhqdUJTTlFRQkFTQm5TSlFjZjRqVHJsNXZVWE83MHRHOVplRGl2cmc2cEVBbHJkOXZ4ZlBpWjBjcWpqa2Q0S1FxQ0VJQ0FKN1JhRGUvRWNwWVIrbEFKUkhaQlZKNWY5MFVGRVg2S2NuREVsZWRPSnRITm5aTHVnbmdmMmQ5YW1vSXdnSUFua0lWSnYvWUpGZXhGY2tleUJQUWlsVkJZRVA5bzh2WTgrcGZHTzlaWlhtZjFncHFDMlUvMFA4cFdsQlFCRDRIUUsxNWo4S0c0ZWp3OGdyR2FuODA2MlpSZjNIYmwrT2I2RlUvZ1o3cU5hUS85MU5MQzBMQW9LQUlKQ0hRS1g1ajd6NENLZGo5RGlkeWo5L3UzYTh6ZHMza0tYSUE3cTFVbVZTK1Z2c29VcER2clVPRm5rRUFVRkFFQmdoVUdmKzQxZTZ4T2dhRnZNbkhYaXdHN3lMLzBaS3JITGdkZnZlelNmWVYybTBYaVBROGQ2bktTYWw4amZaUTNXR2ZMMmVrcG9GQVVGQUVDaUZRSlg1angvNWpnYkNZVmw0aWovQkQwMWFCYVZneUtubjJIMXZLWmx6Nm1taVRKRlUvalo3cU1xUWI2SlRSUWhCUUJBUUJPSUlWSm4vNkRHdlc3VGhlektWRCt2L29rWkR0UG9xSjRFbWQ4UDVKVkw1RysyaEtrTyt5b0NUU2dVQlFVQVFLSXRBamZtUHcvcWU5N29ab3Q5VHE2WWhacHhPOWhzVnJyRUxpdzRqNnhQV2tLQllHd1ZTK1Z2dG9ScER2bGkvU0VXQ2dDQWdDRlJFb01MOHh3L2R4NTM4UTVjSTJvUFowT0JxT1pBcS9CUkN4VjRxWHpYMCs4SlUvbVo3cU1LUUw5OC9VcU1nSUFnSUFoVVFxREQva1FPWkNzby80NDlHNDJxQUZ2UG1lL253NnZKVS9uWjdxTUtRcjNCalNwV0NnQ0FnQ0pSSG9Qejh4MDcrc25lMHYyQkJmMk9KZklZZWxXdm9LWUxaNDJGeEtuL0RQVlIreU0vdUJybFFFQkFFQklGVkVTZy8vL0ZIV2VOT2ZFcEZXQmpXYU5JY3VES1Jza2pwMXNUNXhhbjhEZmRRK1NIZlJKZUtFSUtBSUNBSUpCRW9QLy9SNS9OOEgyVk55dElYZUlOVXNZZjYrNEkvMkFIMW1sdFdPQjBHN2lTQTJidWxBeXhiN2lGUWVabEJPaDF1dVVJUUVBUUVnU1lRS0Q3L2NaYjR1MFE1ZkJ0TXM1TXlrdDNtUS91cWswQVY3NVkwdHpiZFE2QnlzNk5yeVcwajF3b0Nnb0Fna0VLZytQekhXZUpGcSszaDZhOG0xKzR4bHJDQ3I5R2tRNnF2aC9Ob3R3REc0NDJ5TXVsMUdKdnVJZEJjS0g4WUM3SW5DQWdDL3hBQ3hlYy9aQVB2NDEvWm9LSUwydkNjakY4RWlyOXpJRnZUbnhXa1R2S1paWkNpejNnT2NkczkxUGJ3K3RtWWtJWUZBVUhnSDBDZytQeEhwTEdJRTNGcFdZc1A2T25SQUc1KzJnL1doZHY4VDZuOHAwYzJnRDdqV1lsdDl4Qm8yTEJGNmVrVU9TUUlDQUtDUUNFRWlzOS85TExkSmRudXhsM0l3d0ZURno2NkxOUWpLMVREejFGNlZpVHd4eEZTcWZ5TjkxRHhJYjlDajBrVGdvQWdJQWlVUUtENC9NZHJ3VDFlT3IyR3QrdTZHMndkbGZJVUFwWFFoZlN3VVFsbHk5U0JhOWUyN2Vaekt0K0RCdmVSNTRSMWFPTTlWSHpJVytESUQwRkFFQkFFMmtXZytQekhYcjVIWWFJVGFLN2YvTSszSTZINnozanEvTTBoeklSdk9wdFBxWHpmR3NTc1ZQN1dld2g2VHdMN3Y3bHpwRlZCUUJENE1RTEY1ei9PNVFlMGVoMy8wRVdFTmU4ZnY0dlBZZlBHSDN6SDhMZVBNQU5LdDNlWVlpdytrS2x2VWsvbFkyTERkM0ZEZWtaN0NNUVh5bStvczBRVVFVQVFXQStCNHZNZnI5Z1BLOEJCNVhDNkdLTUU0YlBoZXRjOEF5STJMMk1FRDA3bC80MUw1S1h5dDk1RHhZZjhHRWc1SWdnSUFvSkFrd2dVbi8vNHVmd3dhWk5KRUk3YzQ5S3c1ajFvakZRMDd1ZkdCdHV5VlA3bWU2ajRrSTloTGVjRUFVRkFFR2dJZ2VMelgzQTF1Rkk2R0ZUbTgvZ3VtT2JaRkRremJMVTAxTHQrVVphbDhqZmZROFdIdkI5bE9Tb0lDQUtDUUhNSWxKLy9hUDFla0xXRFFXV0ZETWp6OVlTYzI4S05sR2o2cVlJb1hrR3JDOEZQZnNFUXkyeTZoMEIreWVWSEI0aWNGQVFFZ2IwaVVINytvOGgrMEFmbW9ISm83ZDZCc3NudFk0MW16V1lmelE5YVhaektUNWd5MisraDhrTysvUUVyRWdvQ2dvQWdnQWhVbVAvSWlRd1JCeTNZRHhvRUIzeVNyL2xVL3VHQW9YSGYrMm8zTWFhV3BmSzMzME1WaHZ3bStsMkVGQVFFQVVFZ09QKzlyOTIzdTRTWTJ3RHVjKzN1VmpGOENYMHcxWTNuSW5GVmZNUXZtQlNBUmxtcXduSGxFNms2cXZSNTYwS2lFR3NhR0t5OE83OXZVTkI0S2o5bHlXeS9oNklEY09XZWxPWUVBVUZBRUZnVGdjRDg5NEdablY2Uk44NTZncHQzTVNRa2dyY2ZXYVBQc2ZuWmt0ZnpoOTlqQStKRTNuTFRTMlVLb0dSNWQ5OTdNRjlneUR2YXhVcS9HS2wzS3FWNGhITk1YNHlyMW4vMmlzQWVoVGw5QXhyRVUvbXBmQVZxSHU2L1hqWVBjSzMwRUNnd1JrNzNyUHdYQkFRQlFXREhDUGpuUDBqWW51RTVPM1JtM2RtUlNIdDRXd3UraWcwMmU0WW50dlJ4UHRzSDRZL21VS0xZQ2htWTBFZWtPbEROcnF6bXhhSDlVS1Zzbk5pMnpGQUg2anlBTUJ4ZllTOGtNRFNkMHplSEFxbjhiZmNRZE4yY2diSkMxMG9UZ29BZ0lBalVSY0E3LzRFVHk0NGNNcHN6ditNaFkrbWFJdkd2TFNWN3lLN1QvWUlBQVo2SnAvS2Rxb2FLWTFJZDBGVjNESS9oeXNoZXNGS3EwTlRVcXNRVEZiRE8xL3NSRkJpYVJBeVNmY08yak5zM2NEVUZaNExvSzQwd2xSOHNFNU90blI0Q0JZVHk2dzFRcVZrUUVBUWFSc0EzLzcwNkhicEZack9UdXpDcnd6YVlBWnJ5SFFwaFhubVlSMTlQaUNpLzhhczU0UWszWmhDQVZNcXZIa3QxNEdERERMODdXS21pL0lDc21BLy95YWQxbHZYTjYvaFIwWXZuNTJoMXp2RkRaQTQ5Wko5d2grNE9lZ2k2THRDcnJyTHlXeEFRQkFTQmZTSGdtLzh1L1pTSWFWK2IyWmd4Qmd4ZXlMK3dEVVlBbi9zZ044RHErOGNKS09UNGQzb1FUME95NE5oRm51ckc5bXdUWTJqcDBwL0JpbTJwT0s0L0VtSzRPTFIzN2lNRGJxVzhycjF2MDZtQVBHTG4yQ28vbC9TTnNtSlFVOTcwaWtYVmgvcnd1RGNIMVhiUVE2Q21VUDdRbzdJbkNBZ0MveEFDbnZrUEhIbmxBTEx2YkhxRDlHbGI2ekU2b0hEY1hNby9IRDYwTXB4TzBwL3V3Vy9oL2RoNWZ3dHJMQmlZamtFcTlSWmZUa1piVXVVRnBhMm02TWVnNnJoU2puTUhEQkN5ZkpRODQycnJIUmtFbnRFM1FQbjQ3ZUk3YlBUOTRrNTNHbEMrZlNLczJRNTZLRHpHNnZXYjFDd0lDQUtDUUFzSWVPYS9hLytZSEsybXN6TzNPT1hickF3c0JKdk53RXF6eitONlJ6cTUzYy92TUlzTU1CRHZCcGFNRDFKeExtRzRDdmZJVDUzK1FQOVFxVWRWaWxNRTdCT1NRVHZKdGloVmYwVUZwbzZ3TEtaSTM4d1Rjdzg5QkRCWklNMURRcTRTQkFRQlFXQjdDSXpuUDZBSlRjL2s2Rm9oZE9ZUSt5R3Q2SXF1U1lnUTcvb1Q4dEN3dGlyR1VxbFV2dThaZ1dqN0daVUc2aVFjL0pKR1cxeDRFcHI5VmQrdzVIdm9vZkdRWDlncmNya2dJQWdJQWh0QllEei9uWWY4Tlp4MGxzRnpLbCtUTCt1SUlXYkxMcGl0T3VYUC9iNnpJUlZsRXV5QU96disvaXNqMGd5WmZINVkzYTZVWGdVWW9IWHlkZ1BtUUtUQnBhY01GTmJ1R3haOUR6MEV5SW1YdjNRa3l2V0NnQ0N3U1FURzg1OStRTytnMXNSWkxqMEZ1OTJIN09DZ1E1WXpvYUI0Z1U0dzIzVU1VbkVJM3BLS3lEbjg3Smhkay9GcldFbm9xL1NBcnJ4ZkduNGVMaEQwTnhvb3ZUdWd3RWFPaFVMZHZtRlY5dEJENHlGZnVwdWtQa0ZBRUJBRTJrUmdOUDhCejJsSmVmMmQva1gvb2ZqWVJ3SWVLT1B3VXNoZVI2NnRkdU5TOFRQZmsxUDVScVc4VnM5cUVuNkFydTRoL1J0eG1OeWd2bmp1ZjBQZzFmdUdaZDVERDNsRzhOd09rZXNFQVVGQUVOZ1VBcVA1N3pGRVBaSFcrb2ZZU0N2Z0hOZ3MzeEtPUTdUWFBUUVBBK0l4TzJ1Z0tuS2xjaUt6Sk5aa3MrTTVxRXJKZ3BIWGZnc25MTERGMVNuZlJjRVN1SExmY0Vmc29ZZWc1NXpoTTIrMHlsV0NnQ0FnQ0d3TmdkSDg5M2ZWYnJZblFlNUw1Ui93aTdkZW5wNk1SWmhRb2xMeEozY2pqL3NIQkJrcTljYjFEeEE4c0VqVnJBWXAzMDF3bU9lcjdBOENyOTgzck5BZWVtZzA1S3YwbFZRcUNBZ0Nna0I3Q0VUbVA1cmU3WFY1M25ReGVQbDJxZGxhVXZVSjY4RWpsVXJsSnk2TVNVV1Zqb1A0L2F2NXh0ZGlXQ0JINitQZnBPMlRxWVFIaGNwOXd4RHNvWWNpUTM3Y3ozSkVFQkFFQklFZElSQ1ovK0NVR3dMMUhBSXNIbUZuZUJwUzlIcTR4Q1UrRWVpNkpXRjJYNlVneC9CSTNFaW9UTW9mdmRlT1dvcjl5WHZzd0NPdzV4QklYYXh2R0lFOTlCQUFKWUg5MFlDV0E0S0FJUEF2SVBDZjcvZS9majA1ZG15dFdBL0V2Ni82NWZmK2l2S1BaaENLSjZLdFBpY3pPWlUveU9XdEZCTVdZVCtldUh5b0liUVhJM2YvdWNDYmlPd0dmdEEzTE1BZWVpZzg1RzJRNVpjZ0lBZ0lBbnREQU9hLy8vbDFvdGl4bmE2bVI3VEdlZnVJTSt5dk9uUTBnMUFvc3V3d01Wc2llZTZ4dDJsUG1CekxQU1BSaTB3dm56NHQ0T2QyNzlIdXJsZFNlQVhWQjMvUU45ejBIbm9vUE9RMXZQSmZFQkFFMmtMZ2RaKytXS3N0RFZxUkJvZ240QjRUSmRubmFNSjMrQlplcGw5c0hWczZVOHh2bG5maXNteUpMRUNVVkhVcWhlcGkwUXVrZk5zZVd0RCs1RXQvMERjczR4NTZDTUN6aC9WaytPVUNRVUFRV0JXQlB3aXJaZ1ZBVjVWcWs0M0IvRGZtT3RURUV6dm03N0dQRnJFYno3b3RoSUNjMStnQ052NituWlZ0d0lYMXNDMUk1ZnRVUlUxaUR5TDhsUEo5QWlNRzQ2aEV1YjdocnQxRER3Rk8vaUcvY1BUSzVZS0FJRkFGZ1JPNUdzVW9YMzBLanFiTWFuOGNrcXFDeTZ4S2cvT2ZKOWpOQWZUUksyaXZ4U0l1YVVMeHhmWFpFbG5ndUhrclJhTW44azVCSENrTHJJeFpmZFZmOUl1KzRjYjMwRVBCSWQvakt6dUNnQ0RRQkFMdzRmWDNHZjByMklwUlBoTVpWMXJ0NzhnMWJnSlBFQUkwOXJzOEJJVXROZ2ZRM1dRenhOcExLUk4rdDV0dWdhUnlCRjZjeXZkVkNnMWVZcXNTOFpxSVJhRGxyZk9mQkY2NWIxaVRQZlFRb09lTW9EcTlKTFVLQW9MQU1nVEl4WUFVS3YwdlJ2a2NKYVZadE9LZmFMaDZHU3lMcmc3TmY3NTN1Zm05NFhjNTZpT2JJcllNenlmVjNCZnM5N0I1SzRXenNiZytyU213U2JldnIvcU9UK0RxZmNOYTdhR0hRa08rZXI5SkE0S0FJREFKZ1V2WDNTN1BEMzN1cEp5WHp4Tm9SYmFucW90WktKTVFTeGNPelgrKzkreFJmR1hFYzlkQ2I5c0ZXY242aXIyNzF5ZlY0bFMrdDFKOGpYREVpLy9SbC9TNFAzMENWKzhiYm5vUFBSUWE4dW1iUlVvSUFvTEFMeEFna2k3SG9SeXYxcHcvb3JTVWhxL1g4WGo4TzcyZmovTTEvT2FWMFRyM1ZMVXJuUS9OZjU1ME1hK1dkMVA1QmVQNmJNdTVEWmhBa0MvckxwU25udE9wL09mMG1DMnA2bFo2T054aVN4UW9tUkNUMUpTNjlQNVArb2FWb0ZzdnB2Y0dlaWcwNUV0M2s5UW5DQWdDWlJBb1RQbnNKbXJLanlWd004Ui9mVTZQcTFwdTBGZUpPekhuTmFQZVdrVkFNaTlKMGlwNDI4M2xuTG03RVBFOVhpWStXMVl5S2pSNSsyb2hrOG94eXF4VS9pdnk5aHhmaFhqTW95b2MvWXV1emlOdk41YUNDRFZXNHJoSDRQcDl3NEx2b1lkQ1E3NUUxMGdkZ29BZ1VCNkIwcFQvc2luYVhaODJRNEhYNmV3Ni9EOWIzaDBYUHpUL0VTUTIrL0tpQnhlZHFETWNiM3Q4RnFUeFd5Q3FxRWNxZUdFT2JtcXRSSFNWL2JnOU9rS1ZqdXllZUw2Q0duV2hDTlJmL0xBSGhSWDZodFZBckVkWUdScDZaR3V0aHhJYUdNcklyaUFnQ0xTQVFHbktWOCtnNDJ5RzJ6akdPMHZwMTlObWZkYzlubFZwOFl0QVgrOE1Ua2pZeVJOK0p0NlJJUFpTV3Fkb3hrOUVMR1lia1ZST1hOa0tKWjluclBId3FJcE9mblFZME1yMURJV3FGUEVJdkVMZnNDbzc2Q0dBenp2a3EvU1ZWQ29JQ0FLTEVTaE8rUWVhd1drbXhUL0ZKb1RQZzV3ZXJ0aUpSeTlHb1V3RklYWEpYTEhKbFQxSnA5bllHK3Fjb2hrL2tiNWpxeDRJU1NkRlFzYzB1TGV2WlZuOW5hK1haUGlkK3NoV0ZhUDk3aEZMZkJRMGFoTllwUXYvK0UzZnNCSTc2Q0hvdW1KM2VPR2VsZW9FQVVIQWcwQjV5b2UxV3VibWtJcEhoT3hEejRIMG0zeE9MelQvVWI3WTl2SjVtYU90K1NmSzBIYlpqRjhVTDQvZ1JHRGFITTZHaUpMMGFJdkRFdHZwaWJFVXBLcEQ4S2NFb2FNZ1ArT04zL1FOQTdlREh2cGwxNDFIbnh3UkJBU0JGQUlWS0o4ZXVocFl2MlNXdG44Z0lFVTlLYldybkEvTmZ4VDNzRWlORit6cnBMa1NKdUVNVHhXWmV0YnkwKzBhaU94c2c0eU5OWFhNL2xRc3IybExycHlrQmZCMjU4QWJHU05TSEE2RWhTMkhMV2pWWDcvcEcxWnBCejBVR3ZKViswd3FGd1FFZ2RrSVZLQjhlQXJiM0dMNTVNbGl2MVRhSUJheG5seHBxUXRDOHgvUnBSVzZWcWFMUllYdmhETThXVXJzQk1maE51c2dHYXpZQS9IMVZ4TjBaejFZcDg1RlZ3ZEE3UlFuMEprQmJ1MmVjT0ZwQkphMEMwMGxrL3MvNmh1V2EvczlGQnJ5U2R5bGdDQWdDUHdFZ1JxVUQ2OVhOVGZiNlZ1cTVSOUg5My9tRmtia0Q4NS81RDBickFhZ2srbGlJZ1BITEFzZzBrN21LVXdWMit4clhVZzliejQ2Q0RZSFljdkpBR2N0WVordE1kU3dxbE0vcU9QTmRNSWxaU1dnZ2ZoREMrNDNmY05vYmIrSGdrUGVOemJrbUNBZ0NQd2NnU3FVNzZUejdZVHhVcFhoWTcrd0ZZMGRMQlZKWFIrYy84aVZIQ0w3OENEamd5RHFCbTZFOEhmRUk1OGxJTHJ4TVM1RndqRnlDMEM5UitONXVidTlYcDhLNHdWV1hHQXNGOVZnbEhsOERTWEh4ZUVJMm9jUnk4UjdUY0dEditrYlZtRDdQUVI5TjR6cmdyMGlWUWtDZ2tBZEJPcFFQdFdLQkVGYmF0S2ZxaGtGRVFxN3hGTmw4SlVIWlFQem54VkVQOTdSWUtFVkQ3MlRmVUlyb1BCR1pCWnh5a21Dbm16UDMrN0RlWFV5UFo1T21xRlAxZ1EwN0dVbjIwQjN6dXZ5dlVVa29Jc3dzbERhMnVtbHlkajVTZCt3WE52dm9mQ1F6MEJlaWdnQ2dzRHFDTlNoZlBYR0VDSjgrTk16V3lIMWNKYnV1YXBRblFXcWljeC81UHhla1FsZlFKNTM5TzQveUhWM2lvQjhnQ2NOejdpQUtGUUYxQjk5VVNGSmNFRktmc0hERUIzdUlBbmRRRHFRVjlPMmtvYmQvQzZOT3hsa1Q5VHdDTFdTcXFvSzd6OGFnRU8wdzF1bTdzR2Y5QTJydFBrZUFnVlNObURkenBQYUJRRkJZQklDbFNqLzBBZUNjVllyem1kSUt6K2xDUy9HSUZSdy9qc3F5a1NlVjRYVVVzUWJacFB2RHNGNjY1OTZNQmt5QnljY3RvN1MyY3Jrb0tVU2VHQ1VqWG5ldjdmbkt5T2o4cWI2T2x3WTBLWGRkeVRjSDJkcGZ0RTMzSmViN3lIb3ZPQ1FuenBjNjVjLzNVYWp1bjZqeFZvNFp0eE54UnJMcmVqUmJhai9jNVZxckZ4aGpHdFJ2dlBpM2RLTUJnUmFQQkMrdUtQajg5L3JlVUVXdkQwR0xQQmR3dUJlMzg1MVppSjAyV1BKZkZENCtMemNRWUlyZWVVTXdCcythSFE3aHd5cUxIcUd0L2FBWHJkcnpocExOSVhTaHNIaXZvbFhzSDdmc0R5Yjc2SDRrSStEdnZwWnlGMmxza3lyeXpTbHdWdnhjT21VMXYxbFlRRDRUOGpSWWdnVXhyZ1c1Vk9JR0dSVlcrbDBQcXgrUzVCWk1jRHpLd0pkMnpKNU1hUlExcHA0bFo1MTZLbjhrSDJSRC8xV1MyNjloNW9iOHBHQkFDR1Z3ZHFPbEd2MjFPdVd6cE90TER6ZXZ2L3UzYnNPMktVeHJrYjVCMW9XQlNPQ3Q5S3BkMWg3OW5QZjBPMXgwTFF0eWkrLzV1RlRXa09NNjdjRm10dXJWWDl2dlljMjFIc1FUaXByL2xZZEdON0s0YkVlWEdqVDBJWkxnRGNkT1drSXk1QW9wVEd1Ui9sRnY2TTdodVBoTENrZmwxajlTSFB6SDduUVJXRTRsVjZXZ1huL2JmdGVpL0RkZWc4MU4rU0R2UUdQOXViN0NQalZibHFMY3I4K25kSDUrT1hDRTVpdDIrTDgwblFVN0w1LytJUVA0eE90bDRLN0w3cjVuNWFxU1Brb3FyR1ZOZ1lUNzNIOXdSZ0JaUnR6V0hGNVdFNUNQUnVzYzJGUENjZklMK2ZRYk1WckZkeDRENjAxNUkrbjg0VklHQnFrcmV2dTE4dmorWmZyOUFMT3VZdC9UaGRNdHd6YnpUUVZ6Z3M4RFh5aFNOZmRicmM3YmJkYjEyRkwvWnlCcitlQ1E4TjVLQUNIelBkMnd0c3RtN3BkZkhSazNDcVB5elYvS3gwSU51UW90dnNMaFh3WTQ3U1JzWGtmQTZ0SStYVytvOXYzM2pQOXZGaGZkcDBkNklQKzlsMm54VlFyeFJtMUs3eFlCMmU1cllkYlU1MFFQYi94SGxwanlML2dXWkh3MWwxeWJGcElvT1E5S2Z4UmIvUUc4cjFmME16QWxydStDYWhuOWkxT1U2MUhrVjR3enprNlpBNGdFS0FsYXZUUjBTQXV2WGNpcE5YNGVQc1R3VThVOG1IOHVZTGxtTnd1WG9PNEp1WFgrbzZ1R2xOL3JRMFJHTVN6NTRQaFBpbTZoeE9ZRTVsY1V2K25zSStCY2UxK3hsc2kySGF2M1hZUFZSL3lyM2VNNzZGNTNNNnBJWTVUdFhmNmM4Yk5uMnFzTzU5MDhkY0pueWxSOXpXK2tLcW5mK2ZhOU0vbkEyd0lVeDBJVkp3Zjd6NzhlWExQMy9DOGsxa0FHOFRydTZXYnIxSENSMGRETzhmckhkTWp4b1l4RG1PelQ3WTJudytLNkwyZktCVEhXSXVXLzc4cTVUc3YzcDEvcytUcjg4dVNNTFJiby96Q25IcWVrQS9ONlFsY3ZaYWFyblBxMlhDWmJmZFE1U0gvd2dHU3MxMTczdlFOQlh4aTJJek8rOHJBTVh3akZtNFhoM3MrUUxQa1d0TkhvN1F0RUtna2ZWaTE4bjBFYXRJNjAwdXlSdFVoQWJSenkyVFJVZThiTzdpU2JwQ3kwY1FmN2NNUkVEODhzSzVDV1JoUFFLTXU1YU8weHJhWlBwMEFvRkVVTkcyTjh1bTVpV0l6QkV5ZGhyckxkNUh1V2dwVEx0ZG9SZzFGelo2MWU2anFrTzhKLzNhL3FPVGxEZnpra2V0SU0wenN6Z1BQT2lNRHJrTDZQcWFGMW1HYzBreHZadFpuOURaY29sUUpEbnd5TE93VXZ0a1FQT095WEFhendpWDdlWFNrakp6Z1lvbzNrLzRTUWRhOWRsV0Y4akRPQjZBdTVkZjhqbTYram11VnJEci96VlZDZXloenJ6ZXZPMmN2Z1RLdkN1OGoyd1ZjbmZCRnV6dXo1UjZxT2VUcFJaQ1FxaWRIZ2VZcHc2U0dOZlZtaUJ6azhDOVB4dEdDNGZpa3Q2RyswQmw0RFNhWUEwOFdJV1phNUExTjZHL2NmQzR2VmFCTWp5QkJBajhHeitWSlVLNVVIaDBwTno3c2VzRFRoN0Jpb3B4WXRXdGFWYUU4alBOVnJrejUycVNsUWQ3UVVNMEhhRUpKVUhMNWhEQ2h2YXlpNkpvRVo1ZXNHdnBDeCtSWDhmcWlXVHM0bGpQaXJWbDFiYmpRbG51bzRwQkg1aHNXeXl2WDF4b3VyN2U5Y0Rrd3pER1dsTHd2VlRROW1DWUgrNExuK2NYWlNSUUh0K0NJVlNaQmtDRFJnZ21lRE5aYTUwUVdIU1UxNWdCS1JpQ21qaEtUYTExWG9TeU1KK2hRbS9LZEYrOEc3c29KQWpkY0ZHN0Y1TlN5dnZnd2RSYXluKytGQ1RvdjNybytZbXUzdU9FZXFqYms2UlBaeHQyRVBBZWJPMy9nOTZDR3pUM0xIWWwyUVNLV3hCL2svdDdDVElyekxtMkptdEpqUnhrdndWV3JhVDRCbTZBVmVzeWlvNVRHaUJuTUJjRk1SeHBUVDRuM09SblkwVmM5cGdaTjFsVW9DMk90UzhiLzJwUi80SENZdm1HS3YzZzNROFhWaW9DU3hpUzFXck9waG1DR0tDTFd1ZkRpZXBqRmR6MGNVdjB5bk45dUQ5VWE4a2QwZGMyWldIbmhubWxjbmFFWnhuT2FKcURFK0tlNE12Qm9qTTVWdUgxNUdsMVZGSXducUxWaFFaUGdRQTgvTHc0MkRLTnZ5VjRXSGFVMFJnR2dGeE9kTkUxTW9KMWNFd0lXUndRN3c5L291Z3BsWWV3WDFIdTBPdVZYL282dVY2a2ZIYXcxL3kxVUI0ZE0ySDNKcnZ4ZG1LRFJtL0c3WmRraTdhWGdkbnVvMHBDbjJLREZybXFXOWZVNG1RY2dDR3crNXhlWFdzVzRYSDNHT3ZXMEtQWVJiTXQ1Q1kwWjJJSjNaQ3JGQUJCQUZZVUNkejQ4cHh6TG9xT1V4dGdnR0RvVGVUY3VKamppdnNIZ3V3aUcxc1JlWFZlaExJeDlpZ1dPMWFkODU4VzdSVHMyb05TUERzT05QSEhzckNNb0RQL2xyK21FZXpJNFM4MVNBNmJpSFkrRmFaQnN0b2NxRFhsYW1XYzVzcnhHT2tCMFEwcmZ5dlZUSCtBRUY3OHIwMjQxVlVReUxYZ3FYNDJJWk55ZTI0bGF3L2hoaWpidW5SdzZTbXFNeUVBM1dmMnQwSnI5YjhKekRUQjZjZ01DTE03S0N1VmdQQVVuR3U5MWg0K1R6aTlMSEZOMHJWMDJPYm5VRmlCVVA0ei9YSk0zVk1YaGRQZEZUWVBGa3llbTI5YkpLamRjWUtzOVZHZklrNk5yT2ZucURSK2hVYXdlbXZJNXYzZ3FPdVdRMDVOeGd5RFBwdUlGR1NNd21RZW1aaUtyKzZBTjVKeUE5Wk1oUWNraU9YU1UxQmdGZ29xaXZUUlY2SnFVdjdKQ09SaFBnWWNHOGpRalowcjFWRmFaMFdvczI3Znk1TW9hdmdBVWpQc1RQNU1kNXRES2ZUeFZOUmgza1d6bDFOcTJYMzZqUFZSbHlPTWM1N3F4ZENnOGlKVnJQSFlWa1Iyak00N0s0NmRYbFpCcEVLMHFheFNtOHNCcXNnd1pOOXdHaGpXS09zVlpvbnNLNWRCUlNtT3FGaXFLWjE4OGpjY08xYVQ4bFJYS3dUZ0dSWC91OVhvZFAzOHFjWFE1Zlk1d29EOVplRWRoeExkdCtMNHQzT3JxMVlGK2pWSStybzR4RjBPdERvM2JJQmpLamRrZ3JvUnIvOTVtRDFVWjhoU250dzFDRlVzTmhpUFpTZ0JwM0ZHRkxrMXM1T3NRWk1hcUVxaXB3UDJkeWdPckdUa21jMFBQdE9YUVVVcGp1dFBBb0NwNng5V2svSlVWeXNFNEJ6dmI4OGJSREZ2d2pzcXBNVmFtTjhLcG1YSENMWGJ0ZHM2QmNxMVNQaTZpYkFoMnVNR2JSZXBYNDIyVFBWUmx5T01rNFZDZWlyNkhpVmt4NVNqZWpkTnpMQ09sWmlhbk9lOFl3TWNCRjd2V3lUeHdSaW9mcEVPSVltcDVGYWh3TUlPT2tocVRXS2Q0TEdheTZCVXBmMjJGTWpET2dnY3BuejdVQ0Y5eWhPOGM4R2NjcTFFK1NtMXNMUXpXTEpTbUZRSU4yeVV5OEt1TEpzdW1RV09YaHB1bTJsQ3pXOXJTcnkzMlVJMGhENVBGNktXMzZySDhjQnhTejhNT0VhS3BFSXVSSzBzaEsxNlAxa05ZZ015UnBsd3RPNFpoWGd1TjRHWWU4dXpqQ29VY004VnphZEZER1hTVWxmbUdOeVRHdW1tNnpCVXBmMjJGTWpDZWprLzlLOVF0UzZNNWtWeXJMMHl0RmtDN2Rpbi9jTXgvTjBVdGdIUzlyOUdVcnMvODAvODMyRU5WaHJ6SEkyQnFqaTFaMDZ2MjdVQUFwaFFqMUtoam5WbkdNTkJzbG1rUUhjUEt4Z2hhdkVxaUZQL2hmTHBjbUtpa1dTY3o2Q2lVK1g1YlVjZlNuMEt2U1Bscks1U0JjVlpmclYxSTM1RXdWR0ZybUJrWEFMTmJ4UlpnSXBmdUdvRzFoanhQSDJIZldIM3pCc1N4aUlRQzRMWVJZSFdIZW5XZnV3REFLdFAvQU1wZlBtK3B1SDNReGxBbVFjUk1JWG1RQmxxSTJtWFFVU0R6L2JKTmxrZmh1RjlGeWw5Ym9ReU0rekhhMUk0Q0NvY3FiSXR6WWszcHBvUUJ2WmJQQ1MwcUpqSUpBbjRFMWhyeVBIdkVpRkJIOWkzL21YeG12K1I0VkM4cjluS0FIM0lBQUNBQVNVUkJWSVFWUEJjQjVTK2V0clNVbnVyNVVGNHFuOTdHVTVna2d5TEZUcVRwS0tTeDQ5Yi9SVjUySEJNZ2RLNGU1YSt1VUJyakVBZy9QcTRXNENEZnc1WitKdWJINHM1cEh2UVN5cDhEbkZ5elZRUldHdkpxbW8weXJ2SXBMTXBIbnprY0k4ZTVGTGZNbXhiWXVKVlVQbitCTnhiMFdHbEFwZWtvbFBrdS9jRU9SK0Y2bEwrNlFtbU1IZDJiK1FtZFlHemhHN0VaZ1NjTGtqOTdUSzVhTGhBRVdrUmdwU0d2TXR4UmJ4eFh0TUZtQmZiUlp3NkhCdFFWdVVSK3MwUFJzN29qbGNwWGpsRjZkcVRGVWJORUtIcFJtbzRDbVcrNE1OcWJTNldzUi9tcks1VEdlQ2xZMWE3WGR4amRtWkU3c1pvQXRTc0d4VElkaHRxU1NQMkN3Q29JckRUa2xic1FWVW10RnJJaUFUalZXQWZNR25UY01TK1RmemgwQmVhc1ZDcGZLUm8yVTdRQ0pIeHdSWUF1VmYxL21vNENHajlHajFPV2xiVWU1YSt1VUJyanN0QVZyRTIvOVFMdlE5Z2lxMm9LTnJwbVZhQ1VVUDZhZ0V0YnYwWmdwU0hQZEI3M2ZaWDNaVTRyRkJ3SThxSjJRWUlGSEhBL1FlUEJLUmo1aVJNZmJNRVNTaVpUaVVCWnJNYUthQVRLMVQyY3BLTkE1aHNPNTFwYTh4U29Sdm5ySzVURWVCNUNxMXlsd25NNFdHSGJYem9mbEJMS1gyVWtTU09OSUxEU2tPZVY5ZkdiUzFHK0dTNm1NSG9JS1p4SmNWdnpXVGMxQTRhVDhDeFMyQ1FZbE1HbEMzVlpjMmdydkpla280REdZTnJVdFZlcVVmNzZDaVV4RG5mUDc4K29USllhMStHQi8zdEpaMGtBZXNWbnBWbTF5a1dDUUxNSXJEUGtjMWJ2NmVYM0psVG9Nd2NaWFU5R2RhbkhGSWUrQ28rVG43WEUwQ3lSbmNybjlYdXg5eFNZMWRiYlQ5S1JkL0hDRVR2R3RNM0tDMWlOOHRkWEtJbHhlZlFLMXFqeUlEanNZUXVPL0lJdHJsa1YrQ0o3VTJsTitLU3Q3U0d3enBCWG5sVjh2YnduK0kvQmdhQmp3WkdEQXF2d0ovUmFJQS9jMXdCRWhWczZsYThlTU93di9OVk9rbzVHR3I4K2IrcXB5dVpLTmNwZlg2RWt4ci9xL0t4MlVYcGp5ODJpWmRYOSswSXdHZ3FrKzM2dmgwZ2dDR1Fpc002UVp5WU0rdXNzSzgvRkZsdmlWQk9LdXlrekl2SU1YeVlFVTRvWmMxOXNOeU9WangvTnlQU1VYNSsvNlZ1bUQ1NmtvNkNhbFpNUzFTaC9mWVdTR0U4WmdldVhWUTgxS3R3U04vSDY0aTFyOFhPeEpweGxsY25WZ2tEN0NLd3o1SGxSVzRpOEZVbzhwNWhzU1E1R0tPNm00L3ByM3JMYXpBalNoanFSMCs4MGs1cmFoaTV5VmsybjJ0Ym5RN2paemFUb0tLeHhYdjEyYXhOKzFhTDhIeWlVd25nQ0tqOHBxaGJacUlGVjJkVDdpWWJTcUNBZ0NCUkZnR1B3OFFnYThidjk1QmROejZGVXZYNGI2SnFSUm1WbVhNK0JqVTJidk1BRHBmMUR5cG5vaDBsS3M3djNmekFoWXRaOVNOR1JxL0hsZWxjSmxYemNYNmZIOVFaWGRmZUhZZUtjNDg5djFLTDhFZ3BaQ0taL3BEQk8xL0RqRXZwVzQzR1dNMlovTExBMEx3Z0lBcjlFUUszZWk4ZWFPWDVvK2V6MHVocURKVXdkOUxOV09Zdmp6ZXNXN1kveXdFNXRGS3pQUytVVDJXWWwvUThYdldyQlMrMkJnN2NBYm83RUtUcnlhZndpMm5RcUN2MTh2WlVkeEhKMk9qaHdUaGhHdFNoL3JrSXdQRHY0YUMxdStOM2FJZUVFZzlRK1lRMWhoQ1dGY1FpNlpvNmpBc1lXdjQrYmtWb0VFUVFFZ1I4aHdHeWV5QUx5Nmoxck9pRnFDWGlUMnZkTjFGcFdZelh2QlN0VjdKYkh0bGpaejZPa0tUcnlhd3loM3J3Z3dvY1I2Uzd2ditQcitQY0V3dTJvUTZGclI5Um93VnFMOHVjcXBLdzVkVG44MDJrcUZUWVlUb3owU21GczZkM2tEN0s5ZXcxWHZlV2F4RU9FRWdRRWdSZ0N6T2FqcWRDK2hGeFpPOWhMU1VUTENCZ3UwVlB3bXFTcHpJd3cyNmxaY1pBeXRvZUZiWDFqcFN1ZFM5QlJRR093NGJTM0hwUHJ5RXY3bjBZWGZvRDBJY0dEdlJjM2pDcFIvZ0tGWHNlUHltby9QMGZ6NFJPd1pYaUVkMi83aE1JbWdYRU13VmJPc1g1cWVQZldUaXZTaVJ5Q2dDRFFGQUljbUk1UDhSd0pzRjE2bW1qTXlkWFFTcThweXFFZTQ3SkZ1OHFoQ3pZNTRhbDhrR01MbEIvUUdJalQ3aWtmckMvcW9wdTdnZ09xUEpHOTVydG1PRmFKOHBjb3BEL3c3R29FUXZ0R2I2L0xEaWpmV1VJYXY1Vjd4V1ZIRUJBRS9rVUVGQlBHVmFjSXNPT3l4eWhmWjRqWG5IMThlV0JUSzJLeVZNUzZ2d0FwLytjeDBnUWRCVFFHaHV2VkNPMTh5TkR6bUVjS3BVU0FveExsTDFBSUZHWFJQUnFUZFJONlUwRUNZMDkxN1IxUzk3RHk4L2YzNHQzMkVCZUpCSUhOSXNBVHBVUG5qalk0TFk0ZVV5ZGFEM2o1YXU0T2YwWHYvWGc4bnMvbisvMCs0ZlordzQvSEkrMmNPb0taUDlXRVp4Nnk5cFVaa21tRklDV0dXTUtxdHVhUEJCMEZOSDZtVS9uVTZUY3YzQXhUSXM5VGlmTG5LNFM5UUpMNzhqcTBwajAwd2hNWTEremVjblh6VGF6ZysyVkNTb3NnL3dVQlFhQU5CRWJURExOei9Oa2Vta3hkRnFBTFI5WHhBZlhnVUpBemJiZWtSOFkzWHdkYUdCME81SUdIY3FxVjRVQjBid09VcnpRZU9lUVhkKzNkeWUwNkN0QUV3R2J6TG1FWTFhSDgrUXBSVjFJSGV3SVgvUGhJYUlUdmd2TFozT252bzBUdlJRZitzcE85Q0xJakNBZ0NUU0RnM3RIcWNicUF0ODZsaWFCSHpKSkIrY0hJT01lVlI0Q0VwbVZYYU45dmxRZDIyYTB2cXF5TWtScDlBWHVIakJiNzBQcS80blFVMHZqbXJMMkRMclpGcDU0TGViMEhzZ2ZzQzBhLzZsRCtiSVZJUHU1Z1QrU0NVL25HS2tWTG5UakdWdEdHZjlqcGZNOTZocFZrSDkzU2NrQVFFQVIraW9CNzYvTjhHQ2RDb3IvUmxCbWpmQlZFajFjTGk2ejVoZkFJeU9NVHRUcGNzY2UvU1p6SVNuTVYrd3lhQkU2TkcvRHlReHE3Q1ltSDg3UWhkVTZROFdteFc3empLRzBlTk9jY0lNR0NDTGRsbDUyckVOZkNIV3pYU0wraXFmenRQNWZQR3FzSUNjMHR1WGg3c0ZwNjZLZHptelF1Q0FnQ0l3VGNlNXA4dXZpblZzbjVHanNPeEJ3Qm51WmEwemxsWGhrUFF1cm5xRjN4OG44clRZTVhLQ3NrTithSmxKL0xhc0UybDU2SWU2QWhqZjhjNjZ5ekYvQlQzMFE0SGVNK0tjT29qcGMvVXlHRk1uV3dMMXNSVGVYdmhmSVBLa1FDR0ViNmR1bUFsT3NGQVVGZzR3Z2d0Y1cvZDBmK2d5ZEZTdFFSb0h6MWtKNXZBcmJ4VW5tRjVkOTZEZVdCKytaSXo3aW1mVm5ZYVoveWt4b3JkWjYyNmNMVTRGZ0ZwdWFvZXNvd3FrTDVNeFhTc2xNSGU4WXBEN0ZnemlodVZ1bktOL0JmeFVpK3Q4QTl1UUVWUkVSQlFCQ29qQUFuUUdQVWZFVHk4em5oTWNwWFVmUzBtNnltK2VBNnYyejFRM2xnWGNIRVZQNEduc3RQYWF3MTc2d1lEZ01lSkVDOENMemlGR3RBLytaMkdReVR6RUR6UElXMG1qTlQrYnZ4OGtrUnVGVzdtRFdud1pML2dvQWc4Rzhpd053Y1lZQVhoa1c5Y3paNThvSDVKWnZKMVRUdk15bW1kVWdvRDZ4clVVWklLbUt0aXhQbHh5eWh2bURObmFnSG10SllDUWF2WXpWRnBDaDMzQlM3cDBQRCtPcDZzOWJJUHNUYk0zdDNua0s2YWU1Zy9jdjRIMC9sNzRmeTFhcjlWSURHUUVaMkJRRkI0RjlEZ0JnZzR0UVI0L3VuYkdMcjBBUkRVVmFiYkx6UXFtbCt2RkxBV3pweU1OWGd4RlErUllPOWxzNUlocy9mOUMxZ0tibDFSeWsvcGJHcTdHWXhMcHRZY2JqdjFoV3VUUFFiRjMxNlQ0d1BRZzluMmxtekZPb2JuSm5LM3cvbGM5ZEdyUGNlS3RrUkJBU0JmeFNCVkZ5ZkdOK1RIMFc0YUsxL2lEd1V3eWFwVFUzenFVQnlzbnVTZVdCZXN4QXhidXdta0d5enFNcCtPa3Fway80WHdOUVdJa3BIU1kyNUx1Z2xveE5JTFR1Mzd6UUpQN3RrS3YrQTQ4YW9kbHpIY0FSSzVpazdTeUdySFc5TGlWUitGT09oOXZiMytOR2JUT3VxZlhWRVFrRkFFS2lBQUMrekMvSDI0UStKTXVRM2tMa1FPcW5pNktIVFdoVTJPVkljcEV0SC9xZmk5bE1iSXY1SlNZL3lLS0pLazd4ZElpOW5FUFB5VlVva05jZmZyTWNtMkJKTDZQWDBSM1VzOUNQandpcEh4b0huV1htN0VQMmFwVkJmRDNld3B5V213ckI5RXNPNHI3MzlIZFkvTHk3VnZqWWlvU0FnQ0ZSQmdIM2ZVTlhJby82M3N1SVY1RDZGR0lmZFNZdHVmSzBvcHM3Z0dOL1Z4ckZVM0g1cVEwUVVvYXlGMGU3aGNGSHhBNXZTRTc5dVdWVkhQZEM4ekRmb2JUVEZ2WktiaGJmVWRINUE2M24wZ2tUdVhCdjRPVWVob1NydTRPRjN2NWRJNVVjeDdpdHBmb2NXMmFiWFlEU3Zod2dvQ0FnQ0ZSRmdGelZBdUVlY2c2K1JrRHZTV3VCYVlFSThtNXp0RlZNSHd3elp1bk5yWVhLWjJoQXhTTmcxekpacldjR1lCNm8wanZRUHRBMFZtQVRQUVoxZ24wMFFGdkdKTjYwcUE0TW96emFnQlpQSldoMkZCb21wZzMyeEUxcXRFaEVoaHZGUWZlTjdsSUQ3eXZkMEd1OG1FVThRK0RFQ3pNdWVhQ2o0OE9pZWRWRXV4c2swK05vUG5FbGhpOGVRT2MrYVNSNHhyRlRjUGlnTlBXWVA0bVN4RkRaRTVCaHJjWlZ6RVRwS2Frd0NBaEdhaVhRT1NFUTdOVk12N0xrYzB3Rk5BeVBNRUtsOWxrSkRmZkZZUzJRWVJqQWVhbTk5anlNa1B6ZFJXNGRKNUJNRS9uRUVZRDRPdkdQdWlWUG9KYzZRNkZpWlBxUU5KbnVVNGZOWVdxVnZROCtNL1oydmx6eSs0TEJ1ZUwyZE1rQkNEZG1TNHkvVUxiLzArUG95UnlKMHBEU08weTcyZ2RHSGlsV0x5SVpWcC9zR0ZRamJZWllnY3hRYUtsQ3FRWFBlTFVLR0VZeUg2aHZmWTlNOTNSMk5xeUhpQ1FLQ1FGVUVlR1dUNlFaeWMwZWk2MlMrbVNacGcxRnNXZFZTOWxDeUh3dnIxZTRCM21LRElGWkIzeUtGZFNNY0JNK1I0eFpvcUs5bTJFR0xKNy8wY0YzWnZRZ2RLWTJqSGp0MmtCblNabGIxUmIrbmkwMTk1NDBQR1hWUnZEbEN0MFpSL1MyNFNRb04xM01IdjhZYkRlV1k0Um5CZUtpKzdUM3UxMGdrbzIzeC8wWHBYcWZIOVFhVFRIZC9HSmJhT2RNOC9oY1JFNTFMSU1DMDRaRDI4VWxSd25oTW4xb256eW84Nnl2SHl4alJyc3lLdHI3K2FWNnZoZmVmdGV0Q1BvZk5VV1VvbzFZVzVGUkZGMUhHSWJ2MDBFN2h2UWdkc2NKaGpVRVNNcG5NL21FVXhpYmVMS214ZXp1ejluRXR4UGk1S001UmFHaVNWUE1aTXpTWVRidG51SWIzSWhpN1JSdjlMWS9uTmRveEliRmViejN6MGFEdjlCMTV6bzJJaFNyK1o0L0RMZERkN3JUZGJoMllVdHBkdzNlR1dTZXlQTWpkNHNpWmRHT2VmSDJlYXYzNUxjdGx3QUViS2FoYzZ5QXRxTEIraUtrVlRlZmNCc282Q0VmaTBXbUhMV2dTdUgxTTVrcW1lK3BlVy9CM21JNlNHaDlvOWFVTkhtZDhjems0cFFkMXI1NnRmSVZQVTBJbHN4UWFXcVVPOWdsRC9SNFpwTnRmc2MrbXRYRWJENmpJWG9NSWZKanZ1OHY3Ny9nNi9xR0h4YVl6eklmL05pSE43eXlPYzlHOXpuODA1ZmNjbzgvOTJ3Z3pITmNIYk9mejVjb3Y0a05vN3Btc2dHTTM1a0JSVURYb0NzTFpLOUZHZ0tsN2VkTFVxNnlEb0N6SytJakZkKzNoaGhma2w3YXZMZmdyVFBsS1l6MnlSMjErR0hzN2dNS0lCazJ3VVNXSkEzU2YzVVBWdlVqRW9JQnUzYk1VNml0Qm9MNzJCd1A1SEZzU3NSRVV4cml2dmVrZGVUeXZjUGNjT2VhZWlHRE5iZlJJQTcxN0drUHlBNlFQTXk3ZVRwR1FLRGQ0U3FaYjV3bzIrYnBqRjdPa0oxZTM4QUw0RXJ1YThwNmZvK25hZ1ZYRmMwdjN0azhFR3R3VXduZU1ZWnpmb1RuWVVaRVc2TkZNYWYvcEhzWm9kSzV4ZnFMTkVDVkdaWHo1dkM5MFFzRXpRY2N6UUF0OThNdDN1U25KUzl0NEFkdmhRTzRtYXBtdEdRNlNvQUZodGwxM1AwUkh2Y1plYUY3a09hQytUdTl3ck1POEg1VDRaUHgxWFhlRERjTmltZkVRNXRPcmI4QjkrRGJ6eXVmQmJLWkNmVTFzMC9VL2h4M1diUGc5M2d0aFBDN1o1QkY1UEs5b3Q3dzRyUWwzd0MxN3NwZ2d3SXRvNmVhNlZEQktUelNKcGFvNnQvVFZKUHN0WHluUjY1L242Y2pGRnRybHpKZHZtaG9MdFMyRUw4b3Y3czVwN1Rqc2k1Tzd0ZDNPU1R2VFFJa3dqdDRaM0F2anNBSFp1c2lwR0pVTU5LbGM4NkJKQUUrZFB4L255d1d0QnIxZEw1ZnpZekErM3hDK09GK1o2YWpJL1Fybm54N1NNN1RDWGJ4a3FNWTV1ZDdQRVIyNUduZVg4eG1qTkdyRFlNM2RVTmNKRlBMNDhJaFB4S2d4eFA4aDQ4bTU5c2cxM2g3MmdQczh1RSs2UU04YXRTeFRxSytJREF6ZjJpY1NKR3E4alREdUs5M0VEaHZHTnY2YkVMeEpJZGw1Nk01LzBWbHR0dWdmdWpjOWRyQnlXbndqMkd3TWhubERQUTNXNWowOWxacnkxOTFuRUQxdGtKMFY5VTM3aTdhSDhPZk5rKzAxTVdUMVdubHptdTh1WnJTcEJ5RzJnNWQ3ckNyamtxUHkxYnZuTUZZL1pFa3JQb0R1TUlwYnUzeHBGM2EzK3ppQXFRYnM2Nlo2bzhFNTc3bm5ySWJKRU1sUC9Odlhsdncxb2lQVHZIR1U4djYwaHdGZkhSQVFBbUNNNS8wejRUNSthd1BqZG5tK1Q2ZlQrem1ZWUVtWVFaSmxDdldxa0JTK05CMmhFalhlUmhqM2xXNWhoNE9aYWROcUM3cjhYTVlQV2JBWkM1ZG5Ta3FjNUgrZEtkOTZ2aEZzdEFXRm11cHB5Q25kSnN3VmhpWlZkZ2xEMzVvVzZ0YW8zYS9sMlNiQ2FuVklmUFNZWkFqeDNPdjUrVGVuNzlDNVNrR3A1SUdTOSt1d1pHQllIM2oxZFJKM0FaZ0d0K2ZMWG9LbU93Zi80M3pINFdpMVZwT2owcjJ0akFFZCt6d1ZTR2ZwOE43c2F6RmJYSGwvUkVkbnpiQWdZSHJybkVGQXZuRFF3am9jZUZUWVprSlM0eWQ3K3E0MDNTTnJRQzFUU0F1SE9IbW5RNDR5UlRVYVlhd3IzY0ovZG15aUpzMFcxR2hEUm83L3B1YXorYkxTN1JlWTdZSWoyR2dPek9QR2VocGl0QTF4UGswQ0hqK0RsNm5uUUxkWmhIbm9CakxreGhCYXZvc3phanBnOGprN3JKQ1RlUmlFK3dINW9yMllNMFFHSWV2c0ZhWWpKb2d3QWRLY2xCblROeFQrUEVhR1NPWWJsSXhLRnUyeXJlS3BJcDNLMy9TSy9mWHVkQSsyZXp2RVR6N1Vtellwb0JVMEtPamVpMElLSlJ3VFBscDhsWk13QUZ0d2pVaFg3ajhkNFRYVTU3c2tQTzMxUlRlTU1QczI5UVp2anhIbHZITmlUY2YzbVpMTUdGQjRaNEEvdEFCZjd3a1l4a2Fad3J0a0ZtWTVxWVViZHFzclRQbnNTbmh1Q3RWdU1EenV5alg2alc4V3VmT3JSYTduMDdRT0hsVTIvUURObDc2NUp6N05Va09GTVo0dS9Qd3JlSkpiL2ZhWUwzRFRWOUxvOXcyaU1sSlQyRG5JK0xURUxObzRXSzhOOWpSSUZkYXBESEM1dGJCRDR5bWRtOHJmTk1Lc2ZYaHU5K0F5N3hCNlVaVzcvQk5hMFQ5UDRweXJFTDQxREtha0xLWHBpS0l0UVZlQkxZSWNDeTRwK01vRmdyWUtkR1FxWGxNYTQvVlU1d1U1MDZNeTYwbTRwWlo0enF3MitvTldxY0lJM1l6Z25RbGwwSTFyd1F0eHV4U21GRThzM1MyMXh1K2xxZnlOSTF6Wll1MTdrUHpoL2xlVm5kUDZRd3FaY1FWN0tRMVhhVHFpYVMzSUVSd2ViM0ZlU1NBVnRGVTQzQlh2eXRJWUoyUXRlSm9NT1BsNlhpRkVLU0FVdkRlV05vSytVZndoWVppeUkvWUdtbmN0cEJwSE9PRHRFNy9CUnBkVU9rQUllOHlQekZUKzFoSG1FYmJDN0kzR2Ezek4vdElPUHNmdWhLV1ZlNi9IVVJ5TnNYbXZxbkd3T0IyUktSaTZROGxNcmpicDFjQkgxYmtrbGIvZFhENTFWeVBUYmNYT1hhdHFZb3hhc1QyMlBhT2NEUVpjWkw0R2c2U05LV25VSGVCR05ERm5MRTNsYngxaDFqOWlOWTU2YnVhQit2VFlSWmFZenhRNmNSbm1mbGFBTGlFRm5pNU8rYlNTSlhTSFZwMzBNclNkWFNRWU5DWFBMWkVCTFk3eGJEV21YY2lQNTlVMXQ2ZEp0T25TN0F2R1F1dEwxS09BVE9pKzQ0cnZNVTVIbzNiMUZUS1pDb01iVVF1MlRBbW9HQ2RtUEZma3BmSTNqM0JtTU1NRDBOUkRDR2pJYlp4YWw2LzhKM1luK0M1WWZBeXhTOURFNGpZeUt5aFBSelQrL1hjbzN6TmI1QkNLWGZpVUlpUEdFK3N6NFMrUHNWbDd0WDN1cllSdTFWcmZYOFU4WTFiQ2s0T3U4VnZySGxrK2hNTFZDa0FzN2tva3k1b01rQ25nc2xUKzloR3VPb0N0UHNDV2FoTGtlZlVVRnQ2ZkRReGhSTGtDSGRHZDRhTkhmcFFsRmx5MCtyMmhINGlTTnk2VGs4cXZnZkVLMkxCcXpkTEFDZ2dVYnFMbWpNa0ROTzdrdzhOUDRjZ2lockVpVWYvQ1VFeXREa0lZRFNRZGFCTHdtR3pjc2RHY0NpaThmWVJyRG1CblJOUmxTRmhVNGJSWCt5ZENWL2toaEd3VktsQStmNWYrNGs0Z0wraEd0QVlTODFLMjVHc1daSWZYMVFnazROaDNRcFFhR0NlYVhINWFIczlianFGZFE4MFprMWRkSkZqbkdiYmZzTGZEWjIwOWZ2QUxuWVY0QkdNRm9aYWw4bmVBY00wQjdQWWZHSG4xS1BLOGVwNElUUmdQZmJoYXIvSzdDaDB4UTFvdngzdmhONWJlYUEwMFBMTjRFWWNQYUxFKzM5RUh0RDdZazdBbFBxQlZCV092ck9VT3FzZnpXaG1tNVJUN1hVMFZaMHdjWVRtdkxBc3FqeVpEeTMwTkRKQitJVnRRdXpJbmVCYncxSldWeXQ4QndoVUg4QWhWakRHR1kxS2o0cE1PSEw5clA0U0U5MmZDSHAra3dhTENkZWhJdlFMNS9qakIxeVNQZjZjSExpN0NyekxBTzdOcmRlUWlHSUlYMC9JOEVMN2Z0UGlva2JXRk16VjFNQTZLWE9RRXFkZVZYcy8xZW5qaW9rWGszVUFsRldkTURqYk5ONlliZDBINXM3Ky9Iam9VU2ZGbG1PbGVTZmlrZTBDNDRnQWUzNzR3cEdzWmVmZlY2YmVwWnpWcTBaSDZ0RzFQaXZxRHlaL0VyVEh1Kzk4ZWdjN0NMLzdpRnhib3E3LzkxeFBnUHJkUGhPbXhGc1lWa2FIcHJmeDZrMGZGYUYxRk5NcFVYWEhHcE5XbEMwTGYyTjFoazdXTStvdHFRZXhxTVVDdVlBeHlQNk01T3drbmJnOElWeHpBbmo2QUNYYStEZXVwcno5MHJyb3lzRy9HMklIbHAydkhGWXpXM2QyS2RQVEJOK1NDc3JmNzFEY2d1MEp1L0hkRmpDc2h3MTVqOGV3cHpCazZTRkpKOEphcnJUZGpjcFo1L3BJa2xLenhKVGIxMzg2U0dqb0taSWZwKzU5aGl4OHIzZ1hDOVFhd0QzdWNOV3VZb2UvVjZSZHhhMmplMng0ZCtZWkgyOGMyaHpFK0ZGWGpMYWVQMW9tbDZqaXFOMk55bHRrWGM4NVRDSy8zUFdLVGQvVXFwVEMzKzl0RiszeFR2TVpiVGlwL0Z3alhHOERlSVFSck5pdDhSQkVHVWcxRHdxdUJPZ2dSbmw4bnBVenhOa2RIcHZBYjJkOGF4dng0WHZrTURPRFEwdEJmZS9UVW16SHBSVkVMc01Wa2ROeExYUnVyY1hzZzRtOWxKSkI5WmhVdDkwbmNMYnRBdU40QUhuYzNIZ0U3cWJ5VmQ3cXZQZExCSkt5VG9mQ2psank2TlRwS0t0UmdnWTFoak9MV3VOa09NTysxdkNxODlzaXBOMlB5R3RQWmVSZ01XWmVmV3d2RGljbnduMFlpS0pYdk0xbnhia2tzQ05zSHd2VUdjR0Nzd0FOUkNWTXFjR0ZMaDhGdzhSbUt2eE54WTNUME82QVd0THd0aktzOW5nZldibHRqZjBHWHpybTAzb3lKUHVTQ2VDVkdwbi9LcGpsb1lsejlsK3NOMkJEMnhJUTVKaFozSGZlQmNMMEJIQm9Bd1BuTkQ4eVE3T280cENjYU0xdTJSVWNKZUJzOXZTMk15V1VzL25nZVAyYzEyeEZ0dEdjbmlWVnZ4dVMxNUo0SUNyMDNvc01uUytoeEUyQk5UNkVESEc1cGVaRWZWS0pjRCtQNlM1Yy95cWw4VDcyTXNlZUVjV2dmQ05jYndBWlU5aTY0eUlsSEllenl6ZjJDK0U1VFVYMEFDTHZSTncwMGg5MkdCZG9VeHB3WExqKzMwcFM1NFU1Y0xucTlHWk85ZkkrRVJFZklOM3J6K2Nua3Bub3VidXdRS3VtTHE2OGtKdDBYdnZSSFJpcC9Kd2pYRzhEaFBnUW51ZnhjRkc2dTlCbUE3SWRqTnFBTjNFaUJNM0s0RkFJYndwaEpvcnczamt1V203TjNTL1Z2WGozMVprek81UWVrZ0ZkaFlSNGMwdlVmdjIyUFhlN2pza0I5dnpxTW5QdkR4QkJGVW54UlpvUTI0WXJ1Qk9GNkF6Z3lwbzduZU00a2Nta0RwMTZYQnFVL1hjclA3dzFnM1pRSTI4R1l3NWUrbVcwWm9HVmpCOGZQMy92NU9NTnJIem85ZUUvblc0ZXZnSGpZRDhEK25lOTQrUHFJdVFwL2p5dGRmSDFXdlQ4elpzejNGYVM5eEdSVjNmQzVkdmVoR0tNYjdpSHUxWkJ5YURERWVweUZzbkVOdDVWNTVrU2FqaXA5M3JxUUtNdkNSRE9SN2JYaFZQNUkzc01oSjVXL0U0UXpCbkNQbCt3SUFvTEFCaERnK2F2NGNwTVBSNTU5VWVVNW9PQkhWdlRHbEk4ZmNJQ1hJZExCbTdZQ0RvYzN0cXNPOThhQjIrS0RMdXVVaU9QTTRibC95eUsvZjdFUE5ENzdFNVFvOTlDQjNWUnl4dndBTlpDMDQrd2YrSWxtcnpBQ1BZZFRDQ1h5Q0J1WkJFSDBFYlVCTTF2bXc2RVh5bXhmRlhwMzM3cy9jdURXNHZ6R1NyK0l1Rk1waFNPY1kvcFNlaFhPWU9ib3cxbi9leVdtSXR2WHpsWlQvM1BZb2JCWTRzV0FPMEU0T1lBSFZHUlBFQkFFTm9BQXV6TEZnN3cwSzhLMFZ5cXI1VkwrOGY3dDJJMC9FWEVyem5nQmdaeUpJLzZRWWZ4UjRSTVEvdVZONUhuazJkdGxQMXh0YlcyYWRwaG8rMU9MS1Ivc0xReGlJcm00ekVSTkRkWUl6NzBEWDNLL2FibkdBNDJNbXBEM1RHWmU4TnFJVUFmcUIxZlVjZXZqSTZGS0ZhSzlLV05maVVnUEdOam40cjlDN2NGVkNXVDdlc2xxOHQwWk5MUUNWb3E2ZWk4SUMrWDN3MEYyQklFOUlQQWl3aXo5eGl1bVlaeXZaem1FSG1DUGovT0ZabHFvRXdnYVB0VjA3cXVtNDBSRDF1R1Erd2dzUDF4N1FDTmh4TGVuOCtYQ0lRQThDWmFEWnFRLzQyaDNUeWZ0RWpNbWVMRnNiV0FqRGdYakljTmkwalpQancxSkV1TDBRekFvVGRlVG9kUFg1T3pFaERwa3NKMVRIZjhNVnFvNk5XQWFvcEp4YnZXMkJvR0tCY2pxS29OV0UzVk4zQkxaQzhLSkFheWhrditDZ0NDd0RRUm94aTM4ZU41QStINHZlell5NE5yamRqckFld1FNeDV5bkpmQzQ0YkF4RWZlSDdmYkFvemF1aFhNaForN0Y2WEpZNTlZYkY3bzBSS2p6MWdERVo4eEJEYVEyZTUwYWNCWnNneG1nS2IrWGhYelZZT1NlZzlKOVlSc0MvSjUxOElIM0FjU3hVUFN3enl5L3UrOFp0MUpGK1lIQUFYWkJJb0x1cU1ZL0Z5R3JhZ3hhVGVUQkcxM2prMkF2Q01jSHNFOXpPU1lJQ0FMdElzQ3Nsb3hQVDFEZ1JUbDJwQ3ZjYkhLZFVJMi9LUFBnQ1h4TlMyVFNBdGp2YnJkSGgxM0NnSW44N3RBMXN0QW9ybzRDcUtDellVWkFmQUVMZDlZaHY2eDBsR2tqNE1LQ3NhR1pEaDFLVzFKdWU2aWF3ekdtRVVCTzZHQVRERVZ4ajJJWFFZTUFMN1V0ak9IcVMzK0dOQjFPNEI0YkhxRkc3YkxtcjNQdnE3dVZzbTNTdDJsZUJQdVVZWEdPNWZ4Y2hpeTN3Sko1V3VOa2tPZUVjV2d2Q0F2bEc1MHF1NExBMWhHZ3ljdjBqQmNxOUhvVDFlQzBUcHZOWWdzcng4dXAxdFBKQ0hqalVYYTdqbTluRWJxWG56aE5iNWtpZkxsMUNHdUZqUXRyWHFaRFNPTDVlUkMyVVFJR0FweFViamhQckpaUFRrQ2FpV1JJV3VBMjBDMnBGMkoxS21zSlR0S3JQM2cyY0JLRVVsa01ObGNzb1JRZ1psVlorNE9tNDBvWjQ0QUJRb2FQenFwa05VV0ZodlptSWNzTmtjVm85b0J1bndJVEFZRjFtZDBnVEFNcG1EL1M2c3AvUVVBUTJBQUM3TWNVdXArUDhNd2N6US9HbndDdHpJZUc2bjUzRHRIeHZQNElITFpiWStMVVhNdm5hQTczVGU3c0xGdXhBOERNQ3ZUYnRidS8yT3F3UWhKRGtXdHZvckRSTVp5QlBkTFV3Zzk0RERhRGdva3MvYjNITVFLZkZZT05FTzhHUWcrRFVDeTdKUlIrTW1IT0EvMURwUjVOeWJnSkpPeEpoZ0I4dG1UV3IyaDdxSUp0OEl5UXBjcG9wUGpncFFvQzhDa3g5b013b1JEb0hRdHorU0VJQ0FLTkk4RFQ3K0xiK2ZYNWU1NVZTcFptdytIUDRKSVdnb0ltb0p2RndWaXphdEdsT0RyczZLZUtXbzQzRTZUUG1ZU2NNRzdHcWRzRUgxK0hDZnpLQTlIb2VvbThyWkFJczVDdDBHaEpHSkdsajVTWXJVM3p3QktCT3Q1Q29EOE43V3FqWWl5VVN1WDdXdXdyOE8xa1ZCcW9rMkR3UytwclNCMkRxeFlpQ3hWeFBNSmpidkJ0RXgvYSswSFlteDJMWUMrbkJBRkJvRkVFT0ZMY2ZhWnZmMytueWE1d0pnQUFHUUpKUkVGVTAvdjloRGZqWE9DdE4rSE5jY1lMNE1DdGplcmx3eFpuWW1OMDJQSGVsYlNXazBiRTRzOXY4S21oUVpnQk5adGtxTVBoQjh0WEg2NDZEd2xzRXNxeVRkZ0swZXpMRjJGdHRvN3NJTnVsWUJVajJBWjRacEI2YUpUMktMcmpJVE00YVFoRjZObng2MmpRd21uRStEbGs4cmxMN0VvUGFNb0VhSjE0TjJBT0dBMDR1NFlTYzVIVkN6bGNiS0VsemtRNFRUby85NFB3ekM1MzhKQ2Znb0FnOEdzRTlIb3dtaFRyL0xGNHRZaSt6TzBqRHVDTXdvaGE2YkJEZkNyNVlCRmVqSms1K2FHcmhsL1dsUW1seUVYcTNXYW44TEM0a2FkVnk2VW5NbmRFeHpTRHc1WnNHVHhNWXFMMWsyOHNxNFYyMmowUXh4cUxBc3p6ZzFEc3pGcEM4WVhUWDliZDlhRDVLc1VINmdMU2NQekdzb1ZNWVVQN2d4SXprWDBkUDR6czkvazVXdUFlUDd6KzVmdTJUemlpVUNGL0lHQVF6Z2NHMSs3VWx2NVpFV0dLMzdrak1TMlJsQkFFQklHMkVQQ0g0b3R5dnpsWmxsR2VLWC9FdXN6ak5qMUJnNlNpN1Jlck5lY09jNUxXQVdaaDJtWXZGTWhwaWhuRDgvZElMSVlDNnRLWWNCUDZGLzBuaVZ6T2h2cGNhK2REdHNIMy9qZ0JCUjMvVGcrRUFsOGpBREdjRVV5NkJmSlR2Y0dLdUZBTXFCTTIwWldHL3h1VitqMWtFRGwwTmVJd3RVR2p2Vm5JanU0TURhUXlGMUVtM3Z5a0RycnNDR0VPQmdadWpsQzN5WEZCUUJCb0RBR2VEUFhjVmVWL2hXbUNLWDlrU3ZCY1BDSXhIK1VmVHZmdnpTVk9VdDh4QS9yKzRzcHhkb2ZNdnN2Q2ZTblBEdk5iSUdRTkhuTmZGelZ2b1FXc0JadHJMRUNNd1QwRUw1MXhlcko3TUE0ZnEwSkxQTHBpQkNJV2NZWHFSZVRyU1NvWFBLdHEzNC9ub0NuMTMwaXdtNU92TUNyQkZxZFN2cXVFMVY0R3NqQnM4TnZEZDlqb3RjcWRabllZQ2ZhSjBZalRrdThKWVViTUFsR3JLZjhGQVVGZ0l3aXdBMHBUZUxVLzJqa3FDQWxUL3FoQ1p1WFJZUy9sajByQkFZSWdSUG04amd0RG0vY3A3TU12NnJ0cHVoZzErOWUvMHMrVEx2V2w4dWxoUkM5UmZ4N3d0U0dnbzl2OXpPOFJIalZtSHdnVFVsUW85VERrNUc0ZEt2V0ZzZ25YSUtGZ3oweU5LZy90TFViV3hpMy8xNjRRUHRMdGxmMHVpbnlVcEtRZ0lBaXNoQURQaGRYSW5pcDJJdXBGTkNQS0gxZGNsZkxwRGZqNDNsZjQyRTdRcmJPMU8vNnBEL2RrcFFHSUgyeWx2S2w4RU1RdVpUZWEvNHRxOXhvUFF4MGVvVlFxUDNIaFVNVjRqeW9kQi9IN1YvT05yOEFPbjYrMFI0bTZ5R29GZG9Zd1c2RGQ4MjlCMzJ0bzVMOGdJQWlzamdDdlY2dkwrS08wY3drdGlmTEhYaCs3SWFNR09DazdPbXdjT0g1T2IzanVnSkFJZWZucWxieTRDRDdQd2VWbXdVZ1lSK0dOcG9kZGF0ME9vWHNPUWZsSC93Njc0ZUk1ZXlSZzRrS2ZCSFRkMURDNzJZNnZVamdmZVFwaUdlVjcydk1jQWdsS0lhdVYzUjNDSjc1SHZsMGZtOUtxeW45QlFCQm9IZ0gxSmplYS9xcjl5ZlNJSjRGVmtQS1BiK2RsQW1ISzV6ZlFaQy9kMDEva3ViK3puQ0tPdUZnSmdFQUEvQnA2bG0wU2htcFpZL3dhVDBoYzVUOG1wL0tIaHJ5VllyNGk3TWVUTVRmVU1HMXZmV1MxZkJtVTd3V0Ric1lXRVQ0K09aSVdmclpDcXk3L0JRRkJRQkFvaFVBeHluL1RwUHp0THMvVDN6R2V5d2ZaT1owL2prZ0gxVHFxTnc5Zk1raWYvQ2M3Y3NFckxVYlhScnpob0NTK0V4bUVSSkZwaDRuWkVNbUxkUGlhNVE4WU9aVkN3V2NrZUxISXkxOGZXYTMyemhCV3o0VmMzNS9SbU5RYXkzOUJRQkFRQklvalVJYnlYN3lXZnZnYUhqbFhFUzlmUGRvWFhHVG0wL05Jck9sWll1OFc5bmgyeEJnamJ2eE1Yc2ptTnFWK3B6UE4zamNWc0NFU3FEUG5NR2xxWnpEd3NsandBanZjTm9keUdsSmwxa2RXQzdjdmhQbDJNYjQ0cmRXVS80S0FJQ0FJMUVTZ0NPWHpZcVM3a1drbmJvaFJQaitSUGpHdXptL3hDVDJrcDJIeVJKODU2akF5TUl5SDNmVEY4LzZUOXh2MTExaDBLOW1nOGdFTFV2aytUVkdCNFIyL1kzV1dVTDZ2UGVycGVzaHFCZmFFTUwreksvem9pZFpaL2dzQ2dvQWdVQmlCQXBSLzVKQytsVEJOVWo1VDROUkVKbk9PWVZyNDBDQjJzRDE2anFDUGJJVnI1dkpCWHl2V3NUUWgrZUw2YkloWXVGbTFKbjk0SzhVUDhrYU1MZXladVZiR0Q1RFZHT3dKWVY0Ykc3VVF0ZHJ5WHhBUUJBU0JrZ2dzcDN5MWN0SE9TS2NvSDk1R2NxR211Mmt6SDBkRTQ5ZFEyN2JmeVJGMGQva2pCTnNMUVVsaXVkVmJkWk5RVGdoK2NTcmZWeW0wZW9rRlQvQ2FpRVZnQ2UzK29QYldSVmFMc0NPRTJYQ0tqaGF0dGZ3WEJBUUJRYUFvQW9zcFgzMGF6MmI4MVBJOXVPaEtiNEtmU2ovY21zMDZEaDYrdDhINTNlSDNiTzV6bXVUbjZ4MElyREkrb2RSVCtWYTVTVCs4bFVJTnNiZytyU21JNGhjV3dkZGViV1MxTkdTMDdRSmhYcm02SUxhaklaSC9nb0FnSUFoTVJXQXg1ZE9jUDNwUlB2bURZV2Z5U2gvTTVTVUFXUy9YNmRWaU43Ly82ZG54dldlUHRCd1IzVFZqS2FDbkFjOGhTampFOGcwK29XYStZSDlvM2x2cEFkNHZGQWFlSDVXWXlUZSs5bW9qcTdYZEQ4STVnU3F0dGZ3WEJBUUJRYUFvQWtzcG56MC9PM01PQXBxVS96ZHl6c0JsbzdnbW13dWowekVGT1pzZnU4U1RjT2JsOG00cXYxeGNud01XYnYybUdxU3B1MUNlUU5MMCszU2kvdWJWZ1gzUzFLMzBBTzg4aU1CRHlZU1lwSUcyOFBBdmtOWGkwRGlMeWIwWmhDbVRQM2MxaFlaRC9nc0Nnb0FnTUFlQnBaVHZkL0pOeWg4L0NRZTB6UjR4aCtrbnBmTTVMQnB6cUdreG9lM25jdExjV1M0UDN2REk3NStESUY1RE5vVW1iMThsTk04N3pWbXAvRmZrN1RtK0N2R1lSMU00K2hkZG5VY21VOFFrQ0xVVmFLODZzbHFlL1NCTWh0NTArMDRESWY4RkFVRkFFSmlQd0VMS1Y2L1VjZGNpc1Z2TnZEdWlmTGhHQi9NNVJqREY1ZUdhWSs0ZWFXVFRMNGNHWENHajN2QkVSSEVlajAzakhxSGdoVG00cWFXSTBWWDJBV0dvMGxHcjhYUUZOZW9pRWFqZlBleFJvajZ5V2dqRWFxU3JQZ24vUGNJMWlUQVBZSHQ4R21ySXJpQWdDQWdDRlJHZ21kSVhISVlaZGhTdVZ3L1RHK0t3bHpkYStNNVVIcUQ4bStGZE0rM0ZwbktqTWR6bEdWT2JETTVKK29uYzBOc1VYSUNmQ0hRS3g5NUs2eFJOLzBRdlBtYTVrRkNPb1dLRm9zK095T2ttVmZiRWhlSXYvcUlkeWlUblZPNHBRMHJZN2RWSFZzdXhGNFRUQTFockxQOEZBVUZBRUNpTndFTEs1eWwvWkJzd2svc3AvMktaRXB3WWlBWHFiWTNUTXliRjBHMTJaVi9VcmlqNmlqcW5hUG9ucWpGQ3diaU0yTkxSa283cFlQL3RhK1VkL3M3WFN6TDhUbjFuYTRyUmZ2ZUlJUWErbU0vNzhyMnM5bjZDckpaKzZ3aHJQZElEV0plVS80S0FJQ0FJbEVaZ0llVXp0NCs4Zkg0NWo1Znk0UXFUeTlRemZ0bWg1dlNNU1czYnZxanZ4YmFmS0VWUGhabHdpTHd1Z0dBMjljWVg1dUNtQkQzYTByREFxZWd2YWVvUS9DbnU1RlA4ZXh4VW1kRGUyc2pxbnRnNHdscU5qREJWWDFSMkJBRkJRQkFvak1CQ3ltZmU0dlgzZzJTd2dnenBqQ1BkZHBZYXdnSnNDZWpTbkFNWXB4YjBlZWQvbXZJcGRHMnhHbCtqcythcXdvUTM3RFNiK2tsYVdINjZmUVhoWVh2NTVEUHJ4d1R0YjgycWRJaythVmMxL0tJVjlMWmRBTzlGaWtpaDhpSzJIRkJmWm5zL1FWYXJ1MjJFdFJZNW1hbWhyT3dKQW9LQUlGQVdBYVJtMjhPaytza1NHRG52NnB1M2hnUnErWjd0K2gxdU56ck9rVzdyUmZib1RqcUYrVGxsSGVBMjZ2YnVwaW1mK01zeUlkaUh0Ym53bmZDR3ZZMUhEaUtNanNOdGxpWVJMTVdKci9zWERuZFc2RU9kaTY0T2dOckozcktCdTBlWHVCMzRhY0pSU0NXenZkOGdxMkhjTk1KYUNhSDhBUW5aRXdRRWdkVVJVQTd3cUYyY1gvdlY1TU5aUG14U2htSUxLNmFOYThiSmg2Vkk5bjFnczQ4bjZLNWV3dmUxdmRXaFNXY3ZUZm5jdENFaitJZGtWcGd0d0xHb04reTBtdjZKcVdhYmZhMXJ5RWMxd3h0Z2NwQlp4Y0E1U3drNUFBQTFHbHBZMWFrZjFCMG05SmVVbFlCckw4WnJEbkxibzNLR1RLc2dxeFhmTk1KYUNhSDhBUW5aRXdRRWdkVVJVQTZ3NVgrQ0VDcEZiNUlraXFZT205U20zckIvRzRqbmRVWDZKZzhVZmUwaHVmeEhoQStyeDRheVdDbE81YmhkREM3QjQvNHRnL0xKR1IwaSs3QmE0RUZtZ1BIOFAwZ2RjY245TGNlUElwQmpMaDJ1SVMwSHhZRjZqNFFtSzMyM1F4OGFFdnZvVUpuZW94cU12bnQ4RFIxMUllcy9XbWhtOS9ISjNQWitncXlXZjlNSWF5V0U4Z2NrWkU4UUVBUldST0J6UHArdkhMOUh0cnJDVDZTZjQvZ3d1c09CdzNDRy9GZW9RQ2VJbjhpd3NCR05kR2Y0aDllZkw0cnZvYTF2TjVnU0wvNjREaDRGV3dDRU1BZ01heGx0R1pUUDc2N1hGY0YzL21CTkFTVWFlaS83cEdRYzFUNy9BTEZoeEdnaEFYcXlQWCs3RHkva0lzdmo2V1FaK0RrSVFHUXdYUHlTRWNnNlhQRzZmRzhSQ2FnRzdQQ3hzWlBkbnBXZldBbFpyZm1tRWRaS0NPVVBTTWllSUNBSXJJaUFXbmlIVktzM2pNUFR4S29QOEg4a2MwWHM1Z25OSE9EVjA5YWRuKzhIN0hkODRxVTR2cVBvdm5taHVZQlByUVVZVHNjZWJrZDBjaWlmb3hGWHBNSVhzTmtkbmVzUGt0MmRaUG1Ba05vZ3dDckxiS2lDTm50OE5aSUFGTWw0Z1ZYVUlUY2oxaGp5QUdkZDA3YTZraUh0UEE2NVV6WGxWWjZvNEJGcUpVMmRFdFpQNnNZaDF0Q2Z5MjZQNGdvckk2dWwzRFRDV29tOEFkeVhsaDFCUUJBUUJJb2dBSlRmZGQzdGRvZnRkb05kZm5nT2FNZzlyQ2pmUGF3cEg2aUxHUU9uNU8vMzBUUEsrLzd0N3FvVTFvcHQzYkFwWTgwK1VMNnVsMDhWb2Z6RFVYRVk4cnp5bEYrOFRQQ0crZWk3dzdBbEFQV0h6STJhd1FtSHJhTjh1TEk0L2xBK1BFQ21pRkgyOEx4L2I4OVhLak1QVjd5cHZnNFhCaWhieTZ6RzNVZkc5aUtjM2Q0UGtOVktiQnRoclVXV3phb0x5MzlCUUJBUUJCcEU0SFY2WE80ZFJPYmZQZUZYa2pKM3hudzlMMGlEdDhmQTdxL1RHUTUxdC9PSVlFdklpaTU3TEprUGJSeWZDRkozSmErYzIzeGZiOS9iT1FTYW41NGRhZUV0T3FEVzdSb0xNZWhMMEJJYVREVjl0UCtmMWQ3cXlHcng5b0J3WnBoS3F5ei9CUUZCUUJENHB4SElwZnoxUVVLUHZhd3g4VExDSVVYMElmQkM5Z1d5VWIvYW9VaHpwU3ZaUHNLQVNMc0R1SFIzU1gyQ2dDQ3dGQUZJQ0t0Z1BBWEl4eWxwU0YxREFZelZRMlozYVdzdFh0L3VqSWxMMi9yMWVVV2crK2lrUkpIYW9CS002MGRXQkJadnI1VGNxcDd0SXd5S3REdUFDL2VXVkNjSUNBS0xFY0RZcHJtTlZxSFJrbXBWUWloL01kNVRLcUM1Zk1vRnliS25zVW1YdkNaYUFQUCtRNkpqVkxSNGU2TVdsaDNZUHNLZ3YxRCtza0VnVndzQy94WUNyeU04WVlaYjkvejRuc2g2bldnOTEvZHhDZ2R3dDR4WXd6TW1MaS9MU2FobnczOHVuQ2pBeHlOaWRtRHA5cklWelMyNGVZUkIwWVlIY0c0M1NEbEJRQkJZRXdGNlVDcE1MaGdKdU95VDd3SGxobWZNRktOT0hpUGQrSTNIaytzd0w4Qm5GbUtyRFVxM1o3WmRaSC96Q0FNS0RRL2dJbjBrbFFnQ2drQmhCRGk2SC9RbklaMC92T3FtY05PL3I2N2xHUk1wTlJJM253cmVKK3FTVDYyTnlTYTJQcTkwZTlNbFRGNnhjWVJSdjVZSGNCSi9LU0FJQ0FMckk4Q1RScERXYjRVWGthMnZZS3pGbG1kTWxDM0dxVEc5UE9mT3NlZnBQT1ZUaDNDZFI4d2lLZDFlU3A0WjV6ZU9NR3JjOGdDZTBTTnlpU0FnQ0N4RTRQUTRYL0dWTldxN2o1ZFlVekkveEMwUDUrV3RDNlZwN2ZLbVo4d1VxVTRDRTc0Tk1LbDhxakFpRjN1aW9IUjdLWGxtbmQ4MHdxUngwd040VnAvSVJZS0FJREFiZ2JmNUlqdVlvM0VicFYrcFRPQzFML0JLVmQrcXZ0a0NOWGNoUVRKNlVxRVJNV0hwWkl4VkowbDVMcHlmUWJhTUxmRW8zZDRrWmJNTGJ4bGhVbElvUDd1dnBhQWdzSGNFM3J3WW4xaXQvek4rY1RxL090WS9mZDlLUDlqVkd1YUVTekNyOFdOcGNabkZ5RUtiSjlNeCtWVzhhZlhpMHJmSWkvZmd3ME9wci9CTmE2OVM2UTBqeklqdzF5cGlQVkVKT2FsV0VCQUUya0xnUTQvWGRaZTM5K2s3UTFiKzhKbVhXaDZGbDN3WnJUYXlTeUFWYzZWTEt3WFdXQ0Q4TXJXbGU1U2dwOVoyT01CWGptSVA2TUg1YmREUWRoSG1Qb3Zjdk5NN1ZhNFFCQVNCelNKQWN3Ri82eTJoUTloUjJIMVkvM0NnajlPVXpYSW40SjUwR2l5UzhlS0xTVFZ3NFhQSmhZQlFKWXl1cUJkZnVyMFpLbWRlc2xXRWxYbzhmdjBodWt3RXBKZ2dJQWhzSHdHTTF0OWlDNm9ORlNtNDdXT1cyMFpjTlVPWHFidGhlMmRxVFZYS1kvdzhzeGRqN2IvakJCMjcxSHNPTThqZXNKQXFYYm85cnhCbERtNFVZYVU4cC9LYmpWS1Y2U0twUlJBUUJGSUlJT1A3U054N0hRVzNQV0hhN2JocVhyWHlEdkxpeFdiZEpQZ284VzJ4Y0pDeExtQTNHSGdDYUxFbGo4WGJNNW91dnJ0SmhEVUs3T1R2ZTRXdDFsWCtDd0tDUUFnQmpPcm41MUlEd1cyWXVQK0J1ZVJGQnM5eVdnMTF4ZExqOEhKRWp6VTJyZGJUdld4SGdrRVp0U2RMdHpkTjI2bWx0NGl3MGhFZm15ajhXdWFwNkVsNVFVQVFTQ0p3dW5iZDNYV1RqcWVjZVhsODZiTWJlVnk0RHRtdFBpSVV2M0ozMUhvM3dXcUkxTjc2S2NYNUkvVmJrUnVtOWNZQ3R6QmVRcTl4YUFXMFNYSnNGbUcyMWZOdCswbW9TR0ZCUUJBb2c4QUx3cUozV1BGOHMxZ0c0b3ZwNkt2blV1SnJKNjhLanV1VTU4Nnc2Ykd2OEUrRTliRkhYenh6WHNyR3ZzdU1GYXdGR0dsS2I1WnJPRkFUREpmR2JKQ0FvTm1ITjRud2k1L0J6VjJ3a3cyR0ZCUUVCSUdpQ0lCWGlaK3BBVnEyQXJiNERIM0tNOGRMUVJiclVzKzc4eUNzZjVzaU1xNWdHalgrVjNqRjF4U0IxaTc3UjhIOTcvMlJGV2haV3pyOExuMURuaHdzZUl4RzlWZUhwMENEVzBQNGVIclNHaFQ0QUdZQjdhVUtRVUFRcUlqQWxYMDJkQzJOYjluUXluSEhXUjhKNGJ1VUtOOStlQnNPcFdxeXF5Ykt0ejAzZUYrcUlaMWRmSWUvUGc5bS9hbklyUU1GK05YTmhDQmdqZmdPYVdaYkNPdXhldm1YYnRGMWJqVnBSUkFvamNCYk9mZG9wUnZ4V29yUEo1Wm1leStsQzYwSHk4SEpuNWhxaFN5REd4aTRUSzJqTkU2cjEvZjZlNTR2MTR1VmJWbGRpRUNEeDNNellyM2FSQ2dBWFBiaFRTSDh1RjR2NTNjelZtQTJ5RkpRRVBnSEViaXBaZkJvcVJzQlVyUUFVdEY0LzZXUWlMUmYwUVpWVGJUKzhaRytyMlUyL0V0aC9YOXdFSXJLZ29BZ0lBZ0lBaXNnOEZiZU0rWFBqUXd0Y3E1aEFmZ2tDVjJLS3dITjhvNEZZSjRLN09NemZWYnMrQjhMNndkZ2tjT0NnQ0FnQ0FnQ2dzQUNCRzRxelk2K3VmRWxNa3JsR3hhQXJ3WHJVaVBRQzNsSU01QVBUK2paYVhsZlhmYXgwU3ZvTHBPcnNDdVVYNEtBSUNBSUNBS0N3TCtPd0V2SDRISFZuVUhVbEpFM2FOeURVMzhwcGdTc3hmN1dvZ0I4L2ZuVTlWWDgyczVoWmNIcEgxcXQ3MEZhRGdrQ2dvQWdJQWdJQXNzUk9ONllqbDJ2SGxQNTlyTDdVVnVoU3c4SE8zY1A4WU5wNi9XaEpmdEpQd2pyVDY1aEpLNGNFQVFFQVVGQUVCQUVCQUZBZ0JiTUdRdjBrWE16dy9GT1NnQXFzMStNeXkrV2dmcjgyOTFvdGU4S3REZ0drMFBDK2owd3NpTUlDQUtDZ0NBZ0NDeEV3SW5ydTR2NVlyVTdseDRPZi9icVBhSnZQOTNUVVo4RFQyYUVYbG9nWWYwWS9ISk9FQkFFQkFGQlFCQ1lnZ0NzdUxPaThiUmtQcDdLMTlXN0tZRUR2SnpOV3VvUEFZVHVGdHp1M2xnQ3lhT2krUkxXMTFETGYwRkFFQkFFQkFGQllERUNGSHczYXNIZmlWUytMdTJtQkE2SGk1MTVuNVBMTjErNWU3VXRDTjJ1L0JjRUJBRkJRQkFRQkFTQjZRaTRxWHYzZDZUR1VWei80QmdMRURFWTF0NUhLckpPVWNpZkFnQnZwenFybVB3UUJBUUJRVUFRRUFRRWdTa0l1TUg1Q2FsODk5TEQ0ZVI0NVZEQ2VQb3ZVeXg2NVM0KytRZlA2L21TL1puVlNERkJRQkFRQkFRQlFVQVFNQkZ3bjhLZmtNb2ZGNzI3bjF5Qk9JQnZWYjRwd0dpZmwvbkRZUW5yajdDUkE0S0FJQ0FJQ0FLQ3dHd0VNQjl2cHU2SDFQNWZsL0N4M1VzUEgvdTFQQ0FURkpuNkxoNzhQaXRzUjNpUGovWHUzdGtheW9XQ2dDQWdDQWdDZ29BZ0FBamdjM1RtKy9PRy9MeXpGRytNbG51cHUzZ1Byb0RJdm1sUGpPdndISUczOU1KMmdneURmSi9MQTQ4Y0VnUUVBVUZBRUJBRTVpR0F2RzA4TEVlcGZIYk1PL043ZHFmemVVVEFlS21acWg4NytXUlJURjNBcDE2NWU1Mng4bThlQkhLVklDQUlDQUtDZ0NEd0x5Q0FnWHpqV1hwNkVRNEY5RDhtblZPNDM0M3o0MEhEV2pqY1BHNDVtaEFqV3lHQkt3WWFZSk93ZmdJbk9TMElDQUtDZ0NBZ0NFeEJBRGwrNEcxYWhBOTVkTmpPeHBmdStiQWJvc2VrdTVFVGVKaW1ReThDWlBPN3ZCZjc5SmRnOUFDMnFaWkNmNzNzQ0FLQ2dDQWdDQWdDZ3NBWUFjeWM5MXdPYjd2RGpSYlpkLzFSZktrZWJTZjdja29DOUF2eVR5YjlHd1hobWJ1dUwyUWNEKy95SzNlbjVnUEM5Y2taUVVBUUVBUUVBVUZBRUFBRThQdTN5cUUrM3I0UEpIMzB5cDltS3AxZmdtdEVBeGc1WExLdm1UbjROdndYTkpCYSsyOTNCRDM4SjJGOUd4VDVKUWdJQW9LQUlDQUlMRVVBZmZVYmhkN0JsMy9DMjNTSXh2OEcxeDhiUUx2QWl1SnpxL2pXSEZycjk3cDh1MUFnL29oV2hMWU1jcVNsTk1MRVpFQk92VkpHRUJBRUJBRkJRQkQ0dHhINElKL2ZMNUJCSjlaR0gvdDZkUmo4ZU8yNngyM3NlZE9qK2RjTFVQODFITHgvWVhLK2U0UUx1UGhEOGNsUDg3dDF5RzlCUUJBUUJBUUJRVUFRR0NGd090Kzc3KzJxVXZYSDgrM2JYVHhlOXMxWXE2ZnJPRDZ2ZU8zWlhjMnZ6L04venM1Zm42RkFnRjM2Y082TVp3aWNjL0pURUJBRUJBRkJRQkFRQkdvajBKa1A0VTlyN0VoUCtZSDNibjVNOXk3RVBnMUZLUzBJQ0FLQ2dDQWdDS3lDd0hGU1F0NFY2WGhXajlzajcrc3RIaHR3cTVEZmdvQWdJQWdJQW9LQUlMQUdBdStsMzdYN1BDOTNYZ2VvS1ArZW45NWZRMEZwUXhBUUJBUUJRVUFRRUFRUWdhdjVBbDZCUkJBUUJBUUJRVUFRRUFSMmlzRGZvcmorVGtFUnRRUUJRVUFRRUFRRWdmMGhjT2VYOHUxUE1kRklFQkFFQkFGQlFCQVFCQXdFenZLb3ZJR0c3QW9DZ29BZ0lBZ0lBbnRGNEdsK1YyK3ZTb3BlZ29BZ0lBZ0lBb0xBUDQvQW4zeks5cDhmQXdLQUlDQUlDQUtDd0QrQndEUHlQdDEvQWdCUlVoQVFCT1lpOEg5ZUcrTXlkTzNibXdBQUFBQkpSVTVFcmtKZ2dnPT0iCn0K"/>
    </extobj>
    <extobj name="334E55B0-647D-440b-865C-3EC943EB4CBC-18">
      <extobjdata type="334E55B0-647D-440b-865C-3EC943EB4CBC" data="ewoJIkltZ1NldHRpbmdKc29uIiA6ICJ7XCJkcGlcIjpcIjYwMFwiLFwiZm9ybWF0XCI6XCJQTkdcIixcInRyYW5zcGFyZW50XCI6dHJ1ZSxcImF1dG9cIjpmYWxzZX0iLAoJIkxhdGV4IiA6ICJYRnNnWEcxaGRHaGpZV3g3Ukgwb1J5d2dTQ2s5WEd4bFpuUjhSVjk3UjMwZ1hHTjFjQ0JGWDN0SWZWeHlhV2RvZEh4ZWV5MHhmU0JjYzNWdFgzdDFMQ0IySUZ4cGJpQldmU0JjWm5KaFkzdGNiR1ZtZEh4M1hudEhmU2gxTENCMktTMTNYbnRJZlNoMUxDQjJLVnh5YVdkb2RIeDllMXh0WVhnZ1hHeGxablJjZTNkZWUwZDlLSFVzSUhZcExDQjNYbnRJZlNoMUxDQjJLVnh5YVdkb2RGeDlmU0JjWFE9PSIsCgkiTGF0ZXhJbWdCYXNlNjQiIDogImlWQk9SdzBLR2dvQUFBQU5TVWhFVWdBQUIvSUFBQUQwQ0FNQUFBQy8xSjRJQUFBQU9WQk1WRVgvLy84QUFBQUFBQUFBQUFBQUFBQUFBQUFBQUFBQUFBQUFBQUFBQUFBQUFBQUFBQUFBQUFBQUFBQUFBQUFBQUFBQUFBQUFBQUFBQUFBQ1hIdE1BQUFBRW5SU1RsTUFJbFNacTd2ZDc4Mkpka1FRWmpMNWs2V3N0MWVRQUFBQUNYQklXWE1BQUE3RUFBQU94QUdWS3c0YkFBQWdBRWxFUVZSNEFlMWQyWUtySUJMTmJwSk9NalA1LzQrZFdrQUIyVlF3NkMwZnVvMGlWQjJRVXd2cTRTQ2JJQ0FJQ0FKYlFPRHZzd1VwUlVaQm9CZ0NNdVNMUVNrVkNRS0N3TFlRT0grL0szRCs2L1M0M3JydnQ3cy8vZ1o4enZkaFgvWUVnWlVRV0dmSXI2U01OQ01JQ0FLQ3dBUUVidC92YzBMeE9VVmY3K3ZYMkRyZDN2a3JsRDhIeitYWG5NRDR1dDFwdTkwNk1NWE9xczYzZStLeHZMSG1hbGhoeURlbnN3Z2tDQWdDZ2dBaUFGeGNkMXIvTU45M2wvZmY4WFg4ZTk2QlZTaXU4S2pkc25Sd0NJR25ZWUhScnFaODZCTjdxenMyUXZMVlBRNGE3bEd0dXFCSjdZS0FJTEFMQkdEKzAvTjlEWDJPRjZTUTdua2NLdjhBNlo4T0I2UWRJOGcvbkplOUZSQjRIVDhRMzhidCtUbStqQWJCS3FNdSszWnYrNFJSWnVPN29IVE5JYjl4ZEVSOFFVQVEyRE1DVmVlL0Y5SEtEUWplMnNDWFBKR2phUjJWSCtzaThJZUVqOGFYdTBIWUg3WVZWbmk0RGEvMEc1UVR5bDhKYTJsR0VCQUUya0tnNXZ6M2dTeXhkNm1BQ2l4TEt2K1hZNEU3d1NNQjJXbWQ1OFJPRHRVYzhqdUJTTlFRQkFTQm5TSlFjZjRqVHJsNXZVWE83MHRHOVplRGl2cmc2cEVBbHJkOXZ4ZlBpWjBjcWpqa2Q0S1FxQ0VJQ0FKN1JhRGUvRWNwWVIrbEFKUkhaQlZKNWY5MFVGRVg2S2NuREVsZWRPSnRITm5aTHVnbmdmMmQ5YW1vSXdnSUFua0lWSnYvWUpGZXhGY2tleUJQUWlsVkJZRVA5bzh2WTgrcGZHTzlaWlhtZjFncHFDMlUvMFA4cFdsQlFCRDRIUUsxNWo4S0c0ZWp3OGdyR2FuODA2MlpSZjNIYmwrT2I2RlUvZ1o3cU5hUS85MU5MQzBMQW9LQUlKQ0hRS1g1ajd6NENLZGo5RGlkeWo5L3UzYTh6ZHMza0tYSUE3cTFVbVZTK1Z2c29VcER2clVPRm5rRUFVRkFFQmdoVUdmKzQxZTZ4T2dhRnZNbkhYaXdHN3lMLzBaS3JITGdkZnZlelNmWVYybTBYaVBROGQ2bktTYWw4amZaUTNXR2ZMMmVrcG9GQVVGQUVDaUZRSlg1angvNWpnYkNZVmw0aWovQkQwMWFCYVZneUtubjJIMXZLWmx6Nm1taVRKRlUvalo3cU1xUWI2SlRSUWhCUUJBUUJPSUlWSm4vNkRHdlc3VGhlektWRCt2L29rWkR0UG9xSjRFbWQ4UDVKVkw1RysyaEtrTyt5b0NUU2dVQlFVQVFLSXRBamZtUHcvcWU5N29ab3Q5VHE2WWhacHhPOWhzVnJyRUxpdzRqNnhQV2tLQllHd1ZTK1Z2dG9ScER2bGkvU0VXQ2dDQWdDRlJFb01MOHh3L2R4NTM4UTVjSTJvUFowT0JxT1pBcS9CUkN4VjRxWHpYMCs4SlUvbVo3cU1LUUw5OC9VcU1nSUFnSUFoVVFxREQva1FPWkNzby80NDlHNDJxQUZ2UG1lL253NnZKVS9uWjdxTUtRcjNCalNwV0NnQ0FnQ0pSSG9Qejh4MDcrc25lMHYyQkJmMk9KZklZZWxXdm9LWUxaNDJGeEtuL0RQVlIreU0vdUJybFFFQkFFQklGVkVTZy8vL0ZIV2VOT2ZFcEZXQmpXYU5JY3VES1Jza2pwMXNUNXhhbjhEZmRRK1NIZlJKZUtFSUtBSUNBSUpCRW9QLy9SNS9OOEgyVk55dElYZUlOVXNZZjYrNEkvMkFIMW1sdFdPQjBHN2lTQTJidWxBeXhiN2lGUWVabEJPaDF1dVVJUUVBUUVnU1lRS0Q3L2NaYjR1MFE1ZkJ0TXM1TXlrdDNtUS91cWswQVY3NVkwdHpiZFE2QnlzNk5yeVcwajF3b0Nnb0Fna0VLZytQekhXZUpGcSszaDZhOG0xKzR4bHJDQ3I5R2tRNnF2aC9Ob3R3REc0NDJ5TXVsMUdKdnVJZEJjS0g4WUM3SW5DQWdDL3hBQ3hlYy9aQVB2NDEvWm9LSUwydkNjakY4RWlyOXpJRnZUbnhXa1R2S1paWkNpejNnT2NkczkxUGJ3K3RtWWtJWUZBVUhnSDBDZytQeEhwTEdJRTNGcFdZc1A2T25SQUc1KzJnL1doZHY4VDZuOHAwYzJnRDdqV1lsdDl4Qm8yTEJGNmVrVU9TUUlDQUtDUUNFRWlzOS85TExkSmRudXhsM0l3d0ZURno2NkxOUWpLMVREejFGNlZpVHd4eEZTcWZ5TjkxRHhJYjlDajBrVGdvQWdJQWlVUUtENC9NZHJ3VDFlT3IyR3QrdTZHMndkbGZJVUFwWFFoZlN3VVFsbHk5U0JhOWUyN2Vaekt0K0RCdmVSNTRSMWFPTTlWSHpJVytESUQwRkFFQkFFMmtXZytQekhYcjVIWWFJVGFLN2YvTSszSTZINnozanEvTTBoeklSdk9wdFBxWHpmR3NTc1ZQN1dld2g2VHdMN3Y3bHpwRlZCUUJENE1RTEY1ei9PNVFlMGVoMy8wRVdFTmU4ZnY0dlBZZlBHSDN6SDhMZVBNQU5LdDNlWVlpdytrS2x2VWsvbFkyTERkM0ZEZWtaN0NNUVh5bStvczBRVVFVQVFXQStCNHZNZnI5Z1BLOEJCNVhDNkdLTUU0YlBoZXRjOEF5STJMMk1FRDA3bC80MUw1S1h5dDk1RHhZZjhHRWc1SWdnSUFvSkFrd2dVbi8vNHVmd3dhWk5KRUk3YzQ5S3c1ajFvakZRMDd1ZkdCdHV5VlA3bWU2ajRrSTloTGVjRUFVRkFFR2dJZ2VMelgzQTF1Rkk2R0ZUbTgvZ3VtT2JaRkRremJMVTAxTHQrVVphbDhqZmZROFdIdkI5bE9Tb0lDQUtDUUhNSWxKLy9hUDFla0xXRFFXV0ZETWp6OVlTYzI4S05sR2o2cVlJb1hrR3JDOEZQZnNFUXkyeTZoMEIreWVWSEI0aWNGQVFFZ2IwaVVINytvOGgrMEFmbW9ISm83ZDZCc3NudFk0MW16V1lmelE5YVhaektUNWd5MisraDhrTysvUUVyRWdvQ2dvQWdnQWhVbVAvSWlRd1JCeTNZRHhvRUIzeVNyL2xVL3VHQW9YSGYrMm8zTWFhV3BmSzMzME1WaHZ3bStsMkVGQVFFQVVFZ09QKzlyOTIzdTRTWTJ3RHVjKzN1VmpGOENYMHcxWTNuSW5GVmZNUXZtQlNBUmxtcXduSGxFNms2cXZSNTYwS2lFR3NhR0t5OE83OXZVTkI0S2o5bHlXeS9oNklEY09XZWxPWUVBVUZBRUZnVGdjRDg5NEdablY2Uk44NTZncHQzTVNRa2dyY2ZXYVBQc2ZuWmt0ZnpoOTlqQStKRTNuTFRTMlVLb0dSNWQ5OTdNRjlneUR2YXhVcS9HS2wzS3FWNGhITk1YNHlyMW4vMmlzQWVoVGw5QXhyRVUvbXBmQVZxSHU2L1hqWVBjSzMwRUNnd1JrNzNyUHdYQkFRQlFXREhDUGpuUDBqWW51RTVPM1JtM2RtUlNIdDRXd3UraWcwMmU0WW50dlJ4UHRzSDRZL21VS0xZQ2htWTBFZWtPbEROcnF6bXhhSDlVS1Zzbk5pMnpGQUg2anlBTUJ4ZllTOGtNRFNkMHplSEFxbjhiZmNRZE4yY2diSkMxMG9UZ29BZ0lBalVSY0E3LzRFVHk0NGNNcHN6ditNaFkrbWFJdkd2TFNWN3lLN1QvWUlBQVo2SnAvS2Rxb2FLWTFJZDBGVjNESS9oeXNoZXNGS3EwTlRVcXNRVEZiRE8xL3NSRkJpYVJBeVNmY08yak5zM2NEVUZaNExvSzQwd2xSOHNFNU90blI0Q0JZVHk2dzFRcVZrUUVBUWFSc0EzLzcwNkhicEZack9UdXpDcnd6YVlBWnJ5SFFwaFhubVlSMTlQaUNpLzhhczU0UWszWmhDQVZNcXZIa3QxNEdERERMODdXS21pL0lDc21BLy95YWQxbHZYTjYvaFIwWXZuNTJoMXp2RkRaQTQ5Wko5d2grNE9lZ2k2THRDcnJyTHlXeEFRQkFTQmZTSGdtLzh1L1pTSWFWK2IyWmd4Qmd4ZXlMK3dEVVlBbi9zZ044RHErOGNKS09UNGQzb1FUME95NE5oRm51ckc5bXdUWTJqcDBwL0JpbTJwT0s0L0VtSzRPTFIzN2lNRGJxVzhycjF2MDZtQVBHTG4yQ28vbC9TTnNtSlFVOTcwaWtYVmgvcnd1RGNIMVhiUVE2Q21VUDdRbzdJbkNBZ0MveEFDbnZrUEhIbmxBTEx2YkhxRDlHbGI2ekU2b0hEY1hNby9IRDYwTXB4TzBwL3V3Vy9oL2RoNWZ3dHJMQmlZamtFcTlSWmZUa1piVXVVRnBhMm02TWVnNnJoU2puTUhEQkN5ZkpRODQycnJIUmtFbnRFM1FQbjQ3ZUk3YlBUOTRrNTNHbEMrZlNLczJRNTZLRHpHNnZXYjFDd0lDQUtDUUFzSWVPYS9hLytZSEsybXN6TzNPT1hickF3c0JKdk53RXF6eitONlJ6cTUzYy92TUlzTU1CRHZCcGFNRDFKeExtRzRDdmZJVDUzK1FQOVFxVWRWaWxNRTdCT1NRVHZKdGloVmYwVUZwbzZ3TEtaSTM4d1Rjdzg5QkRCWklNMURRcTRTQkFRQlFXQjdDSXpuUDZBSlRjL2s2Rm9oZE9ZUSt5R3Q2SXF1U1lnUTcvb1Q4dEN3dGlyR1VxbFV2dThaZ1dqN0daVUc2aVFjL0pKR1cxeDRFcHI5VmQrdzVIdm9vZkdRWDlncmNya2dJQWdJQWh0QllEei9uWWY4Tlp4MGxzRnpLbCtUTCt1SUlXYkxMcGl0T3VYUC9iNnpJUlZsRXV5QU96disvaXNqMGd5WmZINVkzYTZVWGdVWW9IWHlkZ1BtUUtUQnBhY01GTmJ1R3haOUR6MEV5SW1YdjNRa3l2V0NnQ0N3U1FURzg1OStRTytnMXNSWkxqMEZ1OTJIN09DZ1E1WXpvYUI0Z1U0dzIzVU1VbkVJM3BLS3lEbjg3Smhkay9GcldFbm9xL1NBcnJ4ZkduNGVMaEQwTnhvb3ZUdWd3RWFPaFVMZHZtRlY5dEJENHlGZnVwdWtQa0ZBRUJBRTJrUmdOUDhCejJsSmVmMmQva1gvb2ZqWVJ3SWVLT1B3VXNoZVI2NnRkdU5TOFRQZmsxUDVScVc4VnM5cUVuNkFydTRoL1J0eG1OeWd2bmp1ZjBQZzFmdUdaZDVERDNsRzhOd09rZXNFQVVGQUVOZ1VBcVA1N3pGRVBaSFcrb2ZZU0N2Z0hOZ3MzeEtPUTdUWFBUUVBBK0l4TzJ1Z0tuS2xjaUt6Sk5aa3MrTTVxRXJKZ3BIWGZnc25MTERGMVNuZlJjRVN1SExmY0Vmc29ZZWc1NXpoTTIrMHlsV0NnQ0FnQ0d3TmdkSDg5M2ZWYnJZblFlNUw1Ui93aTdkZW5wNk1SWmhRb2xMeEozY2pqL3NIQkJrcTljYjFEeEE4c0VqVnJBWXAzMDF3bU9lcjdBOENyOTgzck5BZWVtZzA1S3YwbFZRcUNBZ0Nna0I3Q0VUbVA1cmU3WFY1M25ReGVQbDJxZGxhVXZVSjY4RWpsVXJsSnk2TVNVV1Zqb1A0L2F2NXh0ZGlXQ0JINitQZnBPMlRxWVFIaGNwOXd4RHNvWWNpUTM3Y3ozSkVFQkFFQklFZElSQ1ovK0NVR3dMMUhBSXNIbUZuZUJwUzlIcTR4Q1UrRWVpNkpXRjJYNlVneC9CSTNFaW9UTW9mdmRlT1dvcjl5WHZzd0NPdzV4QklYYXh2R0lFOTlCQUFKWUg5MFlDV0E0S0FJUEF2SVBDZjcvZS9majA1ZG15dFdBL0V2Ni82NWZmK2l2S1BaaENLSjZLdFBpY3pPWlUveU9XdEZCTVdZVCtldUh5b0liUVhJM2YvdWNDYmlPd0dmdEEzTE1BZWVpZzg1RzJRNVpjZ0lBZ0lBbnREQU9hLy8vbDFvdGl4bmE2bVI3VEdlZnVJTSt5dk9uUTBnMUFvc3V3d01Wc2llZTZ4dDJsUG1CekxQU1BSaTB3dm56NHQ0T2QyNzlIdXJsZFNlQVhWQjMvUU45ejBIbm9vUE9RMXZQSmZFQkFFMmtMZ2RaKytXS3N0RFZxUkJvZ240QjRUSmRubmFNSjMrQlplcGw5c0hWczZVOHh2bG5maXNteUpMRUNVVkhVcWhlcGkwUXVrZk5zZVd0RCs1RXQvMERjczR4NTZDTUN6aC9WaytPVUNRVUFRV0JXQlB3aXJaZ1ZBVjVWcWs0M0IvRGZtT3RURUV6dm03N0dQRnJFYno3b3RoSUNjMStnQ052NituWlZ0d0lYMXNDMUk1ZnRVUlUxaUR5TDhsUEo5QWlNRzQ2aEV1YjdocnQxRER3Rk8vaUcvY1BUSzVZS0FJRkFGZ1JPNUdzVW9YMzBLanFiTWFuOGNrcXFDeTZ4S2cvT2ZKOWpOQWZUUksyaXZ4U0l1YVVMeHhmWFpFbG5ndUhrclJhTW44azVCSENrTHJJeFpmZFZmOUl1KzRjYjMwRVBCSWQvakt6dUNnQ0RRQkFMdzRmWDNHZjByMklwUlBoTVpWMXJ0NzhnMWJnSlBFQUkwOXJzOEJJVXROZ2ZRM1dRenhOcExLUk4rdDV0dWdhUnlCRjZjeXZkVkNnMWVZcXNTOFpxSVJhRGxyZk9mQkY2NWIxaVRQZlFRb09lTW9EcTlKTFVLQW9MQU1nVEl4WUFVS3YwdlJ2a2NKYVZadE9LZmFMaDZHU3lMcmc3TmY3NTN1Zm05NFhjNTZpT2JJcllNenlmVjNCZnM5N0I1SzRXenNiZytyU213U2JldnIvcU9UK0RxZmNOYTdhR0hRa08rZXI5SkE0S0FJREFKZ1V2WDNTN1BEMzN1cEp5WHp4Tm9SYmFucW90WktKTVFTeGNPelgrKzkreFJmR1hFYzlkQ2I5c0ZXY242aXIyNzF5ZlY0bFMrdDFKOGpYREVpLy9SbC9TNFAzMENWKzhiYm5vUFBSUWE4dW1iUlVvSUFvTEFMeEFna2k3SG9SeXYxcHcvb3JTVWhxL1g4WGo4TzcyZmovTTEvT2FWMFRyM1ZMVXJuUS9OZjU1ME1hK1dkMVA1QmVQNmJNdTVEWmhBa0MvckxwU25udE9wL09mMG1DMnA2bFo2T054aVN4UW9tUkNUMUpTNjlQNVArb2FWb0ZzdnB2Y0dlaWcwNUV0M2s5UW5DQWdDWlJBb1RQbnNKbXJLanlWd004Ui9mVTZQcTFwdTBGZUpPekhuTmFQZVdrVkFNaTlKMGlwNDI4M2xuTG03RVBFOVhpWStXMVl5S2pSNSsyb2hrOG94eXF4VS9pdnk5aHhmaFhqTW95b2MvWXV1emlOdk41YUNDRFZXNHJoSDRQcDl3NEx2b1lkQ1E3NUUxMGdkZ29BZ1VCNkIwcFQvc2luYVhaODJRNEhYNmV3Ni9EOWIzaDBYUHpUL0VTUTIrL0tpQnhlZHFETWNiM3Q4RnFUeFd5Q3FxRWNxZUdFT2JtcXRSSFNWL2JnOU9rS1ZqdXllZUw2Q0duV2hDTlJmL0xBSGhSWDZodFZBckVkWUdScDZaR3V0aHhJYUdNcklyaUFnQ0xTQVFHbktWOCtnNDJ5RzJ6akdPMHZwMTlObWZkYzlubFZwOFl0QVgrOE1Ua2pZeVJOK0p0NlJJUFpTV3Fkb3hrOUVMR1lia1ZST1hOa0tKWjluclBId3FJcE9mblFZME1yMURJV3FGUEVJdkVMZnNDbzc2Q0dBenp2a3EvU1ZWQ29JQ0FLTEVTaE8rUWVhd1drbXhUL0ZKb1RQZzV3ZXJ0aUpSeTlHb1V3RklYWEpYTEhKbFQxSnA5bllHK3Fjb2hrL2tiNWpxeDRJU1NkRlFzYzB1TGV2WlZuOW5hK1haUGlkK3NoV0ZhUDk3aEZMZkJRMGFoTllwUXYvK0UzZnNCSTc2Q0hvdW1KM2VPR2VsZW9FQVVIQWcwQjV5b2UxV3VibWtJcEhoT3hEejRIMG0zeE9MelQvVWI3WTl2SjVtYU90K1NmSzBIYlpqRjhVTDQvZ1JHRGFITTZHaUpMMGFJdkRFdHZwaWJFVXBLcEQ4S2NFb2FNZ1ArT04zL1FOQTdlREh2cGwxNDFIbnh3UkJBU0JGQUlWS0o4ZXVocFl2MlNXdG44Z0lFVTlLYldybkEvTmZ4VDNzRWlORit6cnBMa1NKdUVNVHhXWmV0YnkwKzBhaU94c2c0eU5OWFhNL2xRc3IybExycHlrQmZCMjU4QWJHU05TSEE2RWhTMkhMV2pWWDcvcEcxWnBCejBVR3ZKViswd3FGd1FFZ2RrSVZLQjhlQXJiM0dMNTVNbGl2MVRhSUJheG5seHBxUXRDOHgvUnBSVzZWcWFMUllYdmhETThXVXJzQk1maE51c2dHYXpZQS9IMVZ4TjBaejFZcDg1RlZ3ZEE3UlFuMEprQmJ1MmVjT0ZwQkphMEMwMGxrL3MvNmh1V2EvczlGQnJ5U2R5bGdDQWdDUHdFZ1JxVUQ2OVhOVGZiNlZ1cTVSOUg5My9tRmtia0Q4NS81RDBickFhZ2srbGlJZ1BITEFzZzBrN21LVXdWMit4clhVZzliejQ2Q0RZSFljdkpBR2N0WVordE1kU3dxbE0vcU9QTmRNSWxaU1dnZ2ZoREMrNDNmY05vYmIrSGdrUGVOemJrbUNBZ0NQd2NnU3FVNzZUejdZVHhVcFhoWTcrd0ZZMGRMQlZKWFIrYy84aVZIQ0w3OENEamd5RHFCbTZFOEhmRUk1OGxJTHJ4TVM1RndqRnlDMEM5UitONXVidTlYcDhLNHdWV1hHQXNGOVZnbEhsOERTWEh4ZUVJMm9jUnk4UjdUY0dEditrYlZtRDdQUVI5TjR6cmdyMGlWUWtDZ2tBZEJPcFFQdFdLQkVGYmF0S2ZxaGtGRVFxN3hGTmw4SlVIWlFQem54VkVQOTdSWUtFVkQ3MlRmVUlyb1BCR1pCWnh5a21Dbm16UDMrN0RlWFV5UFo1T21xRlAxZ1EwN0dVbjIwQjN6dXZ5dlVVa29Jc3dzbERhMnVtbHlkajVTZCt3WE52dm9mQ1F6MEJlaWdnQ2dzRHFDTlNoZlBYR0VDSjgrTk16V3lIMWNKYnV1YXBRblFXcWljeC81UHhla1FsZlFKNTM5TzQveUhWM2lvQjhnQ2NOejdpQUtGUUYxQjk5VVNGSmNFRktmc0hERUIzdUlBbmRRRHFRVjlPMmtvYmQvQzZOT3hsa1Q5VHdDTFdTcXFvSzd6OGFnRU8wdzF1bTdzR2Y5QTJydFBrZUFnVlNObURkenBQYUJRRkJZQklDbFNqLzBBZUNjVllyem1kSUt6K2xDUy9HSUZSdy9qc3F5a1NlVjRYVVVzUWJacFB2RHNGNjY1OTZNQmt5QnljY3RvN1MyY3Jrb0tVU2VHQ1VqWG5ldjdmbkt5T2o4cWI2T2x3WTBLWGRkeVRjSDJkcGZ0RTMzSmViN3lIb3ZPQ1FuenBjNjVjLzNVYWp1bjZqeFZvNFp0eE54UnJMcmVqUmJhai9jNVZxckZ4aGpHdFJ2dlBpM2RLTUJnUmFQQkMrdUtQajg5L3JlVUVXdkQwR0xQQmR3dUJlMzg1MVppSjAyV1BKZkZENCtMemNRWUlyZWVVTXdCcythSFE3aHd5cUxIcUd0L2FBWHJkcnpocExOSVhTaHNIaXZvbFhzSDdmc0R5Yjc2SDRrSStEdnZwWnlGMmxza3lyeXpTbHdWdnhjT21VMXYxbFlRRDRUOGpSWWdnVXhyZ1c1Vk9JR0dSVlcrbDBQcXgrUzVCWk1jRHpLd0pkMnpKNU1hUlExcHA0bFo1MTZLbjhrSDJSRC8xV1MyNjloNW9iOHBHQkFDR1Z3ZHFPbEd2MjFPdVd6cE90TER6ZXZ2L3UzYnNPMktVeHJrYjVCMW9XQlNPQ3Q5S3BkMWg3OW5QZjBPMXgwTFF0eWkrLzV1RlRXa09NNjdjRm10dXJWWDl2dlljMjFIc1FUaXByL2xZZEdON0s0YkVlWEdqVDBJWkxnRGNkT1drSXk1QW9wVEd1Ui9sRnY2TTdodVBoTENrZmwxajlTSFB6SDduUVJXRTRsVjZXZ1huL2JmdGVpL0RkZWc4MU4rU0R2UUdQOXViN0NQalZibHFMY3I4K25kSDUrT1hDRTVpdDIrTDgwblFVN0w1LytJUVA0eE90bDRLN0w3cjVuNWFxU1Brb3FyR1ZOZ1lUNzNIOXdSZ0JaUnR6V0hGNVdFNUNQUnVzYzJGUENjZklMK2ZRYk1WckZkeDRENjAxNUkrbjg0VklHQnFrcmV2dTE4dmorWmZyOUFMT3VZdC9UaGRNdHd6YnpUUVZ6Z3M4RFh5aFNOZmRicmM3YmJkYjEyRkwvWnlCcitlQ1E4TjVLQUNIelBkMnd0c3RtN3BkZkhSazNDcVB5elYvS3gwSU51UW90dnNMaFh3WTQ3U1JzWGtmQTZ0SStYVytvOXYzM2pQOXZGaGZkcDBkNklQKzlsMm54VlFyeFJtMUs3eFlCMmU1cllkYlU1MFFQYi94SGxwanlML2dXWkh3MWwxeWJGcElvT1E5S2Z4UmIvUUc4cjFmME16QWxydStDYWhuOWkxT1U2MUhrVjR3enprNlpBNGdFS0FsYXZUUjBTQXV2WGNpcE5YNGVQc1R3VThVOG1IOHVZTGxtTnd1WG9PNEp1WFgrbzZ1R2xOL3JRMFJHTVN6NTRQaFBpbTZoeE9ZRTVsY1V2K25zSStCY2UxK3hsc2kySGF2M1hZUFZSL3lyM2VNNzZGNTNNNnBJWTVUdFhmNmM4Yk5uMnFzTzU5MDhkY0pueWxSOXpXK2tLcW5mK2ZhOU0vbkEyd0lVeDBJVkp3Zjd6NzhlWExQMy9DOGsxa0FHOFRydTZXYnIxSENSMGRETzhmckhkTWp4b1l4RG1PelQ3WTJudytLNkwyZktCVEhXSXVXLzc4cTVUc3YzcDEvcytUcjg4dVNNTFJiby96Q25IcWVrQS9ONlFsY3ZaYWFyblBxMlhDWmJmZFE1U0gvd2dHU3MxMTczdlFOQlh4aTJJek8rOHJBTVh3akZtNFhoM3MrUUxQa1d0TkhvN1F0RUtna2ZWaTE4bjBFYXRJNjAwdXlSdFVoQWJSenkyVFJVZThiTzdpU2JwQ3kwY1FmN2NNUkVEODhzSzVDV1JoUFFLTXU1YU8weHJhWlBwMEFvRkVVTkcyTjh1bTVpV0l6QkV5ZGhyckxkNUh1V2dwVEx0ZG9SZzFGelo2MWU2anFrTzhKLzNhL3FPVGxEZnpra2V0SU0wenN6Z1BQT2lNRHJrTDZQcWFGMW1HYzBreHZadFpuOURaY29sUUpEbnd5TE93VXZ0a1FQT095WEFhendpWDdlWFNrakp6Z1lvbzNrLzRTUWRhOWRsV0Y4akRPQjZBdTVkZjhqbTYram11VnJEci96VlZDZXloenJ6ZXZPMmN2Z1RLdkN1OGoyd1ZjbmZCRnV6dXo1UjZxT2VUcFJaQ1FxaWRIZ2VZcHc2U0dOZlZtaUJ6azhDOVB4dEdDNGZpa3Q2RyswQmw0RFNhWUEwOFdJV1phNUExTjZHL2NmQzR2VmFCTWp5QkJBajhHeitWSlVLNVVIaDBwTno3c2VzRFRoN0Jpb3B4WXRXdGFWYUU4alBOVnJrejUycVNsUWQ3UVVNMEhhRUpKVUhMNWhEQ2h2YXlpNkpvRVo1ZXNHdnBDeCtSWDhmcWlXVHM0bGpQaXJWbDFiYmpRbG51bzRwQkg1aHNXeXl2WDF4b3VyN2U5Y0Rrd3pER1dsTHd2VlRROW1DWUgrNExuK2NYWlNSUUh0K0NJVlNaQmtDRFJnZ21lRE5aYTUwUVdIU1UxNWdCS1JpQ21qaEtUYTExWG9TeU1KK2hRbS9LZEYrOEc3c29KQWpkY0ZHN0Y1TlN5dnZnd2RSYXluKytGQ1RvdjNybytZbXUzdU9FZXFqYms2UlBaeHQyRVBBZWJPMy9nOTZDR3pUM0xIWWwyUVNLV3hCL2svdDdDVElyekxtMkptdEpqUnhrdndWV3JhVDRCbTZBVmVzeWlvNVRHaUJuTUJjRk1SeHBUVDRuM09SblkwVmM5cGdaTjFsVW9DMk90UzhiLzJwUi80SENZdm1HS3YzZzNROFhWaW9DU3hpUzFXck9waG1DR0tDTFd1ZkRpZXBqRmR6MGNVdjB5bk45dUQ5VWE4a2QwZGMyWldIbmhubWxjbmFFWnhuT2FKcURFK0tlNE12Qm9qTTVWdUgxNUdsMVZGSXducUxWaFFaUGdRQTgvTHc0MkRLTnZ5VjRXSGFVMFJnR2dGeE9kTkUxTW9KMWNFd0lXUndRN3c5L291Z3BsWWV3WDFIdTBPdVZYL282dVY2a2ZIYXcxL3kxVUI0ZE0ySDNKcnZ4ZG1LRFJtL0c3WmRraTdhWGdkbnVvMHBDbjJLREZybXFXOWZVNG1RY2dDR3crNXhlWFdzVzRYSDNHT3ZXMEtQWVJiTXQ1Q1kwWjJJSjNaQ3JGQUJCQUZZVUNkejQ4cHh6TG9xT1V4dGdnR0RvVGVUY3VKamppdnNIZ3V3aUcxc1JlWFZlaExJeDlpZ1dPMWFkODU4VzdSVHMyb05TUERzT05QSEhzckNNb0RQL2xyK21FZXpJNFM4MVNBNmJpSFkrRmFaQnN0b2NxRFhsYW1XYzVzcnhHT2tCMFEwcmZ5dlZUSCtBRUY3OHIwMjQxVlVReUxYZ3FYNDJJWk55ZTI0bGF3L2hoaWpidW5SdzZTbXFNeUVBM1dmMnQwSnI5YjhKekRUQjZjZ01DTE03S0N1VmdQQVVuR3U5MWg0K1R6aTlMSEZOMHJWMDJPYm5VRmlCVVA0ei9YSk0zVk1YaGRQZEZUWVBGa3llbTI5YkpLamRjWUtzOVZHZklrNk5yT2ZucURSK2hVYXdlbXZJNXYzZ3FPdVdRMDVOeGd5RFBwdUlGR1NNd21RZW1aaUtyKzZBTjVKeUE5Wk1oUWNraU9YU1UxQmdGZ29xaXZUUlY2SnFVdjdKQ09SaFBnWWNHOGpRalowcjFWRmFaMFdvczI3Znk1TW9hdmdBVWpQc1RQNU1kNXRES2ZUeFZOUmgza1d6bDFOcTJYMzZqUFZSbHlPTWM1N3F4ZENnOGlKVnJQSFlWa1Iyak00N0s0NmRYbFpCcEVLMHFheFNtOHNCcXNnd1pOOXdHaGpXS09zVlpvbnNLNWRCUlNtT3FGaXFLWjE4OGpjY08xYVQ4bFJYS3dUZ0dSWC91OVhvZFAzOHFjWFE1Zlk1d29EOVplRWRoeExkdCtMNHQzT3JxMVlGK2pWSStybzR4RjBPdERvM2JJQmpLamRrZ3JvUnIvOTVtRDFVWjhoU250dzFDRlVzTmhpUFpTZ0JwM0ZHRkxrMXM1T3NRWk1hcUVxaXB3UDJkeWdPckdUa21jMFBQdE9YUVVVcGp1dFBBb0NwNng5V2svSlVWeXNFNEJ6dmI4OGJSREZ2d2pzcXBNVmFtTjhLcG1YSENMWGJ0ZHM2QmNxMVNQaTZpYkFoMnVNR2JSZXBYNDIyVFBWUmx5T01rNFZDZWlyNkhpVmt4NVNqZWpkTnpMQ09sWmlhbk9lOFl3TWNCRjd2V3lUeHdSaW9mcEVPSVltcDVGYWh3TUlPT2tocVRXS2Q0TEdheTZCVXBmMjJGTWpET2dnY3BuejdVQ0Y5eWhPOGM4R2NjcTFFK1NtMXNMUXpXTEpTbUZRSU4yeVV5OEt1TEpzdW1RV09YaHB1bTJsQ3pXOXJTcnkzMlVJMGhENVBGNktXMzZySDhjQnhTejhNT0VhS3BFSXVSSzBzaEsxNlAxa05ZZ015UnBsd3RPNFpoWGd1TjRHWWU4dXpqQ29VY004VnphZEZER1hTVWxmbUdOeVRHdW1tNnpCVXBmMjJGTWpDZWprLzlLOVF0UzZNNWtWeXJMMHl0RmtDN2Rpbi9jTXgvTjBVdGdIUzlyOUdVcnMvODAvODMyRU5WaHJ6SEkyQnFqaTFaMDZ2MjdVQUFwaFFqMUtoam5WbkdNTkJzbG1rUUhjUEt4Z2hhdkVxaUZQL2hmTHBjbUtpa1dTY3o2Q2lVK1g1YlVjZlNuMEt2U1Bscks1U0JjVlpmclYxSTM1RXdWR0ZybUJrWEFMTmJ4UlpnSXBmdUdvRzFoanhQSDJIZldIM3pCc1N4aUlRQzRMWVJZSFdIZW5XZnV3REFLdFAvQU1wZlBtK3B1SDNReGxBbVFjUk1JWG1RQmxxSTJtWFFVU0R6L2JKTmxrZmh1RjlGeWw5Ym9ReU0rekhhMUk0Q0NvY3FiSXR6WWszcHBvUUJ2WmJQQ1MwcUpqSUpBbjRFMWhyeVBIdkVpRkJIOWkzL21YeG12K1I0VkM4cjluS0FIM0lBQUNBQVNVUkJWSVFWUEJjQjVTK2V0clNVbnVyNVVGNHFuOTdHVTVna2d5TEZUcVRwS0tTeDQ5Yi9SVjUySEJNZ2RLNGU1YSt1VUJyakVBZy9QcTRXNENEZnc1WitKdWJINHM1cEh2UVN5cDhEbkZ5elZRUldHdkpxbW8weXJ2SXBMTXBIbnprY0k4ZTVGTGZNbXhiWXVKVlVQbitCTnhiMFdHbEFwZWtvbFBrdS9jRU9SK0Y2bEwrNlFtbU1IZDJiK1FtZFlHemhHN0VaZ1NjTGtqOTdUSzVhTGhBRVdrUmdwU0d2TXR4UmJ4eFh0TUZtQmZiUlp3NkhCdFFWdVVSK3MwUFJzN29qbGNwWGpsRjZkcVRGVWJORUtIcFJtbzRDbVcrNE1OcWJTNldzUi9tcks1VEdlQ2xZMWE3WGR4amRtWkU3c1pvQXRTc0d4VElkaHRxU1NQMkN3Q29JckRUa2xic1FWVW10RnJJaUFUalZXQWZNR25UY01TK1RmemgwQmVhc1ZDcGZLUm8yVTdRQ0pIeHdSWUF1VmYxL21vNENHajlHajFPV2xiVWU1YSt1VUJyanN0QVZyRTIvOVFMdlE5Z2lxMm9LTnJwbVZhQ1VVUDZhZ0V0YnYwWmdwU0hQZEI3M2ZaWDNaVTRyRkJ3SThxSjJRWUlGSEhBL1FlUEJLUmo1aVJNZmJNRVNTaVpUaVVCWnJNYUthQVRLMVQyY3BLTkE1aHNPNTFwYTh4U29Sdm5ySzVURWVCNUNxMXlsd25NNFdHSGJYem9mbEJMS1gyVWtTU09OSUxEU2tPZVY5ZkdiUzFHK0dTNm1NSG9JS1p4SmNWdnpXVGMxQTRhVDhDeFMyQ1FZbE1HbEMzVlpjMmdydkpla280REdZTnJVdFZlcVVmNzZDaVV4RG5mUDc4K29USllhMStHQi8zdEpaMGtBZXNWbnBWbTF5a1dDUUxNSXJEUGtjMWJ2NmVYM0psVG9Nd2NaWFU5R2RhbkhGSWUrQ28rVG43WEUwQ3lSbmNybjlYdXg5eFNZMWRiYlQ5S1JkL0hDRVR2R3RNM0tDMWlOOHRkWEtJbHhlZlFLMXFqeUlEanNZUXVPL0lJdHJsa1YrQ0o3VTJsTitLU3Q3U0d3enBCWG5sVjh2YnduK0kvQmdhQmp3WkdEQXF2d0ovUmFJQS9jMXdCRWhWczZsYThlTU93di9OVk9rbzVHR3I4K2IrcXB5dVpLTmNwZlg2RWt4ci9xL0t4MlVYcGp5ODJpWmRYOSswSXdHZ3FrKzM2dmgwZ2dDR1Fpc002UVp5WU0rdXNzSzgvRkZsdmlWQk9LdXlrekl2SU1YeVlFVTRvWmMxOXNOeU9WangvTnlQU1VYNSsvNlZ1bUQ1NmtvNkNhbFpNUzFTaC9mWVdTR0U4WmdldVhWUTgxS3R3U04vSDY0aTFyOFhPeEpweGxsY25WZ2tEN0NLd3o1SGxSVzRpOEZVbzhwNWhzU1E1R0tPNm00L3ByM3JMYXpBalNoanFSMCs4MGs1cmFoaTV5VmsybjJ0Ym5RN2paemFUb0tLeHhYdjEyYXhOKzFhTDhIeWlVd25nQ0tqOHBxaGJacUlGVjJkVDdpWWJTcUNBZ0NCUkZnR1B3OFFnYThidjk1QmROejZGVXZYNGI2SnFSUm1WbVhNK0JqVTJidk1BRHBmMUR5cG5vaDBsS3M3djNmekFoWXRaOVNOR1JxL0hsZWxjSmxYemNYNmZIOVFaWGRmZUhZZUtjNDg5djFLTDhFZ3BaQ0taL3BEQk8xL0RqRXZwVzQzR1dNMlovTExBMEx3Z0lBcjlFUUszZWk4ZWFPWDVvK2V6MHVocURKVXdkOUxOV09Zdmp6ZXNXN1kveXdFNXRGS3pQUytVVDJXWWwvUThYdldyQlMrMkJnN2NBYm83RUtUcnlhZndpMm5RcUN2MTh2WlVkeEhKMk9qaHdUaGhHdFNoL3JrSXdQRHY0YUMxdStOM2FJZUVFZzlRK1lRMWhoQ1dGY1FpNlpvNmpBc1lXdjQrYmtWb0VFUVFFZ1I4aHdHeWV5QUx5Nmoxck9pRnFDWGlUMnZkTjFGcFdZelh2QlN0VjdKYkh0bGpaejZPa0tUcnlhd3loM3J3Z3dvY1I2Uzd2ditQcitQY0V3dTJvUTZGclI5Um93VnFMOHVjcXBLdzVkVG44MDJrcUZUWVlUb3owU21GczZkM2tEN0s5ZXcxWHZlV2F4RU9FRWdRRWdSZ0N6T2FqcWRDK2hGeFpPOWhMU1VUTENCZ3UwVlB3bXFTcHpJd3cyNmxaY1pBeXRvZUZiWDFqcFN1ZFM5QlJRR093NGJTM0hwUHJ5RXY3bjBZWGZvRDBJY0dEdlJjM2pDcFIvZ0tGWHNlUHltby9QMGZ6NFJPd1pYaUVkMi83aE1JbWdYRU13VmJPc1g1cWVQZldUaXZTaVJ5Q2dDRFFGQUljbUk1UDhSd0pzRjE2bW1qTXlkWFFTcThweXFFZTQ3SkZ1OHFoQ3pZNTRhbDhrR01MbEIvUUdJalQ3aWtmckMvcW9wdTdnZ09xUEpHOTVydG1PRmFKOHBjb3BEL3c3R29FUXZ0R2I2L0xEaWpmV1VJYXY1Vjd4V1ZIRUJBRS9rVUVGQlBHVmFjSXNPT3l4eWhmWjRqWG5IMThlV0JUSzJLeVZNUzZ2d0FwLytjeDBnUWRCVFFHaHV2VkNPMTh5TkR6bUVjS3BVU0FveExsTDFBSUZHWFJQUnFUZFJONlUwRUNZMDkxN1IxUzk3RHk4L2YzNHQzMkVCZUpCSUhOSXNBVHBVUG5qalk0TFk0ZVV5ZGFEM2o1YXU0T2YwWHYvWGc4bnMvbisvMCs0ZlordzQvSEkrMmNPb0taUDlXRVp4Nnk5cFVaa21tRklDV0dXTUtxdHVhUEJCMEZOSDZtVS9uVTZUY3YzQXhUSXM5VGlmTG5LNFM5UUpMNzhqcTBwajAwd2hNWTEremVjblh6VGF6ZysyVkNTb3NnL3dVQlFhQU5CRWJURExOei9Oa2Vta3hkRnFBTFI5WHhBZlhnVUpBemJiZWtSOFkzWHdkYUdCME81SUdIY3FxVjRVQjBid09VcnpRZU9lUVhkKzNkeWUwNkN0QUV3R2J6TG1FWTFhSDgrUXBSVjFJSGV3SVgvUGhJYUlUdmd2TFozT252bzBUdlJRZitzcE85Q0xJakNBZ0NUU0RnM3RIcWNicUF0ODZsaWFCSHpKSkIrY0hJT01lVlI0Q0VwbVZYYU45dmxRZDIyYTB2cXF5TWtScDlBWHVIakJiNzBQcS80blFVMHZqbXJMMkRMclpGcDU0TGViMEhzZ2ZzQzBhLzZsRCtiSVZJUHU1Z1QrU0NVL25HS2tWTG5UakdWdEdHZjlqcGZNOTZocFZrSDkzU2NrQVFFQVIraW9CNzYvTjhHQ2RDb3IvUmxCbWpmQlZFajFjTGk2ejVoZkFJeU9NVHRUcGNzY2UvU1p6SVNuTVYrd3lhQkU2TkcvRHlReHE3Q1ltSDg3UWhkVTZROFdteFc3empLRzBlTk9jY0lNR0NDTGRsbDUyckVOZkNIV3pYU0wraXFmenRQNWZQR3FzSUNjMHR1WGg3c0ZwNjZLZHptelF1Q0FnQ0l3VGNlNXA4dXZpblZzbjVHanNPeEJ3Qm51WmEwemxsWGhrUFF1cm5xRjN4OG44clRZTVhLQ3NrTithSmxKL0xhc0UybDU2SWU2QWhqZjhjNjZ5ekYvQlQzMFE0SGVNK0tjT29qcGMvVXlHRk1uV3dMMXNSVGVYdmhmSVBLa1FDR0ViNmR1bUFsT3NGQVVGZzR3Z2d0Y1cvZDBmK2d5ZEZTdFFSb0h6MWtKNXZBcmJ4VW5tRjVkOTZEZVdCKytaSXo3aW1mVm5ZYVoveWt4b3JkWjYyNmNMVTRGZ0ZwdWFvZXNvd3FrTDVNeFhTc2xNSGU4WXBEN0ZnemlodVZ1bktOL0JmeFVpK3Q4QTl1UUVWUkVSQlFCQ29qQUFuUUdQVWZFVHk4em5oTWNwWFVmUzBtNnltK2VBNnYyejFRM2xnWGNIRVZQNEduc3RQYWF3MTc2d1lEZ01lSkVDOENMemlGR3RBLytaMkdReVR6RUR6UElXMG1qTlQrYnZ4OGtrUnVGVzdtRFdud1pML2dvQWc4Rzhpd053Y1lZQVhoa1c5Y3paNThvSDVKWnZKMVRUdk15bW1kVWdvRDZ4clVVWklLbUt0aXhQbHh5eWh2bURObmFnSG10SllDUWF2WXpWRnBDaDMzQlM3cDBQRCtPcDZzOWJJUHNUYk0zdDNua0s2YWU1Zy9jdjRIMC9sNzRmeTFhcjlWSURHUUVaMkJRRkI0RjlEZ0JnZzR0UVI0L3VuYkdMcjBBUkRVVmFiYkx6UXFtbCt2RkxBV3pweU1OWGd4RlErUllPOWxzNUlocy9mOUMxZ0tibDFSeWsvcGJHcTdHWXhMcHRZY2JqdjFoV3VUUFFiRjMxNlQ0d1BRZzluMmxtekZPb2JuSm5LM3cvbGM5ZEdyUGNlS3RrUkJBU0JmeFNCVkZ5ZkdOK1RIMFc0YUsxL2lEd1V3eWFwVFUzenFVQnlzbnVTZVdCZXN4QXhidXdta0d5enFNcCtPa3Fway80WHdOUVdJa3BIU1kyNUx1Z2xveE5JTFR1Mzd6UUpQN3RrS3YrQTQ4YW9kbHpIY0FSSzVpazdTeUdySFc5TGlWUitGT09oOXZiMytOR2JUT3VxZlhWRVFrRkFFS2lBQUMrekMvSDI0UStKTXVRM2tMa1FPcW5pNktIVFdoVTJPVkljcEV0SC9xZmk5bE1iSXY1SlNZL3lLS0pLazd4ZElpOW5FUFB5VlVva05jZmZyTWNtMkJKTDZQWDBSM1VzOUNQandpcEh4b0huV1htN0VQMmFwVkJmRDNld3B5V213ckI5RXNPNHI3MzlIZFkvTHk3VnZqWWlvU0FnQ0ZSQmdIM2ZVTlhJby82M3N1SVY1RDZGR0lmZFNZdHVmSzBvcHM3Z0dOL1Z4ckZVM0g1cVEwUVVvYXlGMGU3aGNGSHhBNXZTRTc5dVdWVkhQZEM4ekRmb2JUVEZ2WktiaGJmVWRINUE2M24wZ2tUdVhCdjRPVWVob1NydTRPRjN2NWRJNVVjeDdpdHBmb2NXMmFiWFlEU3Zod2dvQ0FnQ0ZSRmdGelZBdUVlY2c2K1JrRHZTV3VCYVlFSThtNXp0RlZNSHd3elp1bk5yWVhLWjJoQXhTTmcxekpacldjR1lCNm8wanZRUHRBMFZtQVRQUVoxZ24wMFFGdkdKTjYwcUE0TW96emFnQlpQSldoMkZCb21wZzMyeEUxcXRFaEVoaHZGUWZlTjdsSUQ3eXZkMEd1OG1FVThRK0RFQ3pNdWVhQ2o0OE9pZWRWRXV4c2swK05vUG5FbGhpOGVRT2MrYVNSNHhyRlRjUGlnTlBXWVA0bVN4RkRaRTVCaHJjWlZ6RVRwS2Frd0NBaEdhaVhRT1NFUTdOVk12N0xrYzB3Rk5BeVBNRUtsOWxrSkRmZkZZUzJRWVJqQWVhbTk5anlNa1B6ZFJXNGRKNUJNRS9uRUVZRDRPdkdQdWlWUG9KYzZRNkZpWlBxUU5KbnVVNGZOWVdxVnZROCtNL1oydmx6eSs0TEJ1ZUwyZE1rQkNEZG1TNHkvVUxiLzArUG95UnlKMHBEU08weTcyZ2RHSGlsV0x5SVpWcC9zR0ZRamJZWllnY3hRYUtsQ3FRWFBlTFVLR0VZeUg2aHZmWTlNOTNSMk5xeUhpQ1FLQ1FGVUVlR1dUNlFaeWMwZWk2MlMrbVNacGcxRnNXZFZTOWxDeUh3dnIxZTRCM21LRElGWkIzeUtGZFNNY0JNK1I0eFpvcUs5bTJFR0xKNy8wY0YzWnZRZ2RLWTJqSGp0MmtCblNabGIxUmIrbmkwMTk1NDBQR1hWUnZEbEN0MFpSL1MyNFNRb04xM01IdjhZYkRlV1k0Um5CZUtpKzdUM3UxMGdrbzIzeC8wWHBYcWZIOVFhVFRIZC9HSmJhT2RNOC9oY1JFNTFMSU1DMDRaRDI4VWxSd25oTW4xb256eW84Nnl2SHl4alJyc3lLdHI3K2FWNnZoZmVmdGV0Q1BvZk5VV1VvbzFZVzVGUkZGMUhHSWJ2MDBFN2h2UWdkc2NKaGpVRVNNcG5NL21FVXhpYmVMS214ZXp1ejluRXR4UGk1S001UmFHaVNWUE1aTXpTWVRidG51SWIzSWhpN1JSdjlMWS9uTmRveEliRmViejN6MGFEdjlCMTV6bzJJaFNyK1o0L0RMZERkN3JUZGJoMllVdHBkdzNlR1dTZXlQTWpkNHNpWmRHT2VmSDJlYXYzNUxjdGx3QUViS2FoYzZ5QXRxTEIraUtrVlRlZmNCc282Q0VmaTBXbUhMV2dTdUgxTTVrcW1lK3BlVy9CM21JNlNHaDlvOWFVTkhtZDhjems0cFFkMXI1NnRmSVZQVTBJbHN4UWFXcVVPOWdsRC9SNFpwTnRmc2MrbXRYRWJENmpJWG9NSWZKanZ1OHY3Ny9nNi9xR0h4YVl6eklmL05pSE43eXlPYzlHOXpuODA1ZmNjbzgvOTJ3Z3pITmNIYk9mejVjb3Y0a05vN3Btc2dHTTM1a0JSVURYb0NzTFpLOUZHZ0tsN2VkTFVxNnlEb0N6SytJakZkKzNoaGhma2w3YXZMZmdyVFBsS1l6MnlSMjErR0hzN2dNS0lCazJ3VVNXSkEzU2YzVVBWdlVqRW9JQnUzYk1VNml0Qm9MNzJCd1A1SEZzU3NSRVV4cml2dmVrZGVUeXZjUGNjT2VhZWlHRE5iZlJJQTcxN0drUHlBNlFQTXk3ZVRwR1FLRGQ0U3FaYjV3bzIrYnBqRjdPa0oxZTM4QUw0RXJ1YThwNmZvK25hZ1ZYRmMwdjN0azhFR3R3VXduZU1ZWnpmb1RuWVVaRVc2TkZNYWYvcEhzWm9kSzV4ZnFMTkVDVkdaWHo1dkM5MFFzRXpRY2N6UUF0OThNdDN1U25KUzl0NEFkdmhRTzRtYXBtdEdRNlNvQUZodGwxM1AwUkh2Y1plYUY3a09hQytUdTl3ck1POEg1VDRaUHgxWFhlRERjTmltZkVRNXRPcmI4QjkrRGJ6eXVmQmJLWkNmVTFzMC9VL2h4M1diUGc5M2d0aFBDN1o1QkY1UEs5b3Q3dzRyUWwzd0MxN3NwZ2d3SXRvNmVhNlZEQktUelNKcGFvNnQvVFZKUHN0WHluUjY1L242Y2pGRnRybHpKZHZtaG9MdFMyRUw4b3Y3czVwN1Rqc2k1Tzd0ZDNPU1R2VFFJa3dqdDRaM0F2anNBSFp1c2lwR0pVTU5LbGM4NkJKQUUrZFB4L255d1d0QnIxZEw1ZnpZekErM3hDK09GK1o2YWpJL1Fybm54N1NNN1RDWGJ4a3FNWTV1ZDdQRVIyNUduZVg4eG1qTkdyRFlNM2RVTmNKRlBMNDhJaFB4S2d4eFA4aDQ4bTU5c2cxM2g3MmdQczh1RSs2UU04YXRTeFRxSytJREF6ZjJpY1NKR3E4alREdUs5M0VEaHZHTnY2YkVMeEpJZGw1Nk01LzBWbHR0dWdmdWpjOWRyQnlXbndqMkd3TWhubERQUTNXNWowOWxacnkxOTFuRUQxdGtKMFY5VTM3aTdhSDhPZk5rKzAxTVdUMVdubHptdTh1WnJTcEJ5RzJnNWQ3ckNyamtxUHkxYnZuTUZZL1pFa3JQb0R1TUlwYnUzeHBGM2EzK3ppQXFRYnM2Nlo2bzhFNTc3bm5ySWJKRU1sUC9Odlhsdncxb2lQVHZIR1U4djYwaHdGZkhSQVFBbUNNNS8wejRUNSthd1BqZG5tK1Q2ZlQrem1ZWUVtWVFaSmxDdldxa0JTK05CMmhFalhlUmhqM2xXNWhoNE9aYWROcUM3cjhYTVlQV2JBWkM1ZG5Ta3FjNUgrZEtkOTZ2aEZzdEFXRm11cHB5Q25kSnN3VmhpWlZkZ2xEMzVvVzZ0YW8zYS9sMlNiQ2FuVklmUFNZWkFqeDNPdjUrVGVuNzlDNVNrR3A1SUdTOSt1d1pHQllIM2oxZFJKM0FaZ0d0K2ZMWG9LbU93Zi80M3pINFdpMVZwT2owcjJ0akFFZCt6d1ZTR2ZwOE43c2F6RmJYSGwvUkVkbnpiQWdZSHJybkVGQXZuRFF3am9jZUZUWVprSlM0eWQ3K3E0MDNTTnJRQzFUU0F1SE9IbW5RNDR5UlRVYVlhd3IzY0ovZG15aUpzMFcxR2hEUm83L3B1YXorYkxTN1JlWTdZSWoyR2dPek9QR2VocGl0QTF4UGswQ0hqK0RsNm5uUUxkWmhIbm9CakxreGhCYXZvc3phanBnOGprN3JKQ1RlUmlFK3dINW9yMllNMFFHSWV2c0ZhWWpKb2d3QWRLY2xCblROeFQrUEVhR1NPWWJsSXhLRnUyeXJlS3BJcDNLMy9TSy9mWHVkQSsyZXp2RVR6N1Vtellwb0JVMEtPamVpMElLSlJ3VFBscDhsWk13QUZ0d2pVaFg3ajhkNFRYVTU3c2tQTzMxUlRlTU1QczI5UVp2anhIbHZITmlUY2YzbVpMTUdGQjRaNEEvdEFCZjd3a1l4a2Fad3J0a0ZtWTVxWVViZHFzclRQbnNTbmh1Q3RWdU1EenV5alg2alc4V3VmT3JSYTduMDdRT0hsVTIvUURObDc2NUp6N05Va09GTVo0dS9Qd3JlSkpiL2ZhWUwzRFRWOUxvOXcyaU1sSlQyRG5JK0xURUxObzRXSzhOOWpSSUZkYXBESEM1dGJCRDR5bWRtOHJmTk1Lc2ZYaHU5K0F5N3hCNlVaVzcvQk5hMFQ5UDRweXJFTDQxREtha0xLWHBpS0l0UVZlQkxZSWNDeTRwK01vRmdyWUtkR1FxWGxNYTQvVlU1d1U1MDZNeTYwbTRwWlo0enF3MitvTldxY0lJM1l6Z25RbGwwSTFyd1F0eHV4U21GRThzM1MyMXh1K2xxZnlOSTF6Wll1MTdrUHpoL2xlVm5kUDZRd3FaY1FWN0tRMVhhVHFpYVMzSUVSd2ViM0ZlU1NBVnRGVTQzQlh2eXRJWUoyUXRlSm9NT1BsNlhpRkVLU0FVdkRlV05vSytVZndoWVppeUkvWUdtbmN0cEJwSE9PRHRFNy9CUnBkVU9rQUllOHlQekZUKzFoSG1FYmJDN0kzR2Ezek4vdElPUHNmdWhLV1ZlNi9IVVJ5TnNYbXZxbkd3T0IyUktSaTZROGxNcmpicDFjQkgxYmtrbGIvZFhENTFWeVBUYmNYT1hhdHFZb3hhc1QyMlBhT2NEUVpjWkw0R2c2U05LV25VSGVCR05ERm5MRTNsYngxaDFqOWlOWTU2YnVhQit2VFlSWmFZenhRNmNSbm1mbGFBTGlFRm5pNU8rYlNTSlhTSFZwMzBNclNkWFNRWU5DWFBMWkVCTFk3eGJEV21YY2lQNTlVMXQ2ZEp0T25TN0F2R1F1dEwxS09BVE9pKzQ0cnZNVTVIbzNiMUZUS1pDb01iVVF1MlRBbW9HQ2RtUEZma3BmSTNqM0JtTU1NRDBOUkRDR2pJYlp4YWw2LzhKM1luK0M1WWZBeXhTOURFNGpZeUt5aFBSelQrL1hjbzN6TmI1QkNLWGZpVUlpUEdFK3N6NFMrUHNWbDd0WDN1cllSdTFWcmZYOFU4WTFiQ2s0T3U4VnZySGxrK2hNTFZDa0FzN2tva3k1b01rQ25nc2xUKzloR3VPb0N0UHNDV2FoTGtlZlVVRnQ2ZkRReGhSTGtDSGRHZDRhTkhmcFFsRmx5MCtyMmhINGlTTnk2VGs4cXZnZkVLMkxCcXpkTEFDZ2dVYnFMbWpNa0ROTzdrdzhOUDRjZ2lockVpVWYvQ1VFeXREa0lZRFNRZGFCTHdtR3pjc2RHY0NpaThmWVJyRG1CblJOUmxTRmhVNGJSWCt5ZENWL2toaEd3VktsQStmNWYrNGs0Z0wraEd0QVlTODFLMjVHc1daSWZYMVFnazROaDNRcFFhR0NlYVhINWFIczlianFGZFE4MFprMWRkSkZqbkdiYmZzTGZEWjIwOWZ2QUxuWVY0QkdNRm9aYWw4bmVBY00wQjdQWWZHSG4xS1BLOGVwNElUUmdQZmJoYXIvSzdDaDB4UTFvdngzdmhONWJlYUEwMFBMTjRFWWNQYUxFKzM5RUh0RDdZazdBbFBxQlZCV092ck9VT3FzZnpXaG1tNVJUN1hVMFZaMHdjWVRtdkxBc3FqeVpEeTMwTkRKQitJVnRRdXpJbmVCYncxSldWeXQ4QndoVUg4QWhWakRHR1kxS2o0cE1PSEw5clA0U0U5MmZDSHAra3dhTENkZWhJdlFMNS9qakIxeVNQZjZjSExpN0NyekxBTzdOcmRlUWlHSUlYMC9JOEVMN2Z0UGlva2JXRk16VjFNQTZLWE9RRXFkZVZYcy8xZW5qaW9rWGszVUFsRldkTURqYk5ONlliZDBINXM3Ky9Iam9VU2ZGbG1PbGVTZmlrZTBDNDRnQWUzNzR3cEdzWmVmZlY2YmVwWnpWcTBaSDZ0RzFQaXZxRHlaL0VyVEh1Kzk4ZWdjN0NMLzdpRnhib3E3LzkxeFBnUHJkUGhPbXhGc1lWa2FIcHJmeDZrMGZGYUYxRk5NcFVYWEhHcE5XbEMwTGYyTjFoazdXTStvdHFRZXhxTVVDdVlBeHlQNk01T3drbmJnOElWeHpBbmo2QUNYYStEZXVwcno5MHJyb3lzRy9HMklIbHAydkhGWXpXM2QyS2RQVEJOK1NDc3JmNzFEY2d1MEp1L0hkRmpDc2h3MTVqOGV3cHpCazZTRkpKOEphcnJUZGpjcFo1L3BJa2xLenhKVGIxMzg2U0dqb0taSWZwKzU5aGl4OHIzZ1hDOVFhd0QzdWNOV3VZb2UvVjZSZHhhMmplMng0ZCtZWkgyOGMyaHpFK0ZGWGpMYWVQMW9tbDZqaXFOMk55bHRrWGM4NVRDSy8zUFdLVGQvVXFwVEMzKzl0RiszeFR2TVpiVGlwL0Z3alhHOERlSVFSck5pdDhSQkVHVWcxRHdxdUJPZ2dSbmw4bnBVenhOa2RIcHZBYjJkOGF4dng0WHZrTURPRFEwdEJmZS9UVW16SHBSVkVMc01Wa2ROeExYUnVyY1hzZzRtOWxKSkI5WmhVdDkwbmNMYnRBdU40QUhuYzNIZ0U3cWJ5VmQ3cXZQZExCSkt5VG9mQ2psank2TlRwS0t0UmdnWTFoak9MV3VOa09NTysxdkNxODlzaXBOMlB5R3RQWmVSZ01XWmVmV3d2RGljbnduMFlpS0pYdk0xbnhia2tzQ05zSHd2VUdjR0Nzd0FOUkNWTXFjR0ZMaDhGdzhSbUt2eE54WTNUME82QVd0THd0aktzOW5nZldibHRqZjBHWHpybTAzb3lKUHVTQ2VDVkdwbi9LcGpsb1lsejlsK3NOMkJEMnhJUTVKaFozSGZlQmNMMEJIQm9Bd1BuTkQ4eVE3T280cENjYU0xdTJSVWNKZUJzOXZTMk15V1VzL25nZVAyYzEyeEZ0dEdjbmlWVnZ4dVMxNUo0SUNyMDNvc01uUytoeEUyQk5UNkVESEc1cGVaRWZWS0pjRCtQNlM1Yy95cWw4VDcyTXNlZUVjV2dmQ05jYndBWlU5aTY0eUlsSEllenl6ZjJDK0U1VFVYMEFDTHZSTncwMGg5MkdCZG9VeHB3WExqKzMwcFM1NFU1Y0xucTlHWk85ZkkrRVJFZklOM3J6K2Nua3Bub3VidXdRS3VtTHE2OGtKdDBYdnZSSFJpcC9Kd2pYRzhEaFBnUW51ZnhjRkc2dTlCbUE3SWRqTnFBTjNFaUJNM0s0RkFJYndwaEpvcnczamt1V203TjNTL1Z2WGozMVprek81UWVrZ0ZkaFlSNGMwdlVmdjIyUFhlN2pza0I5dnpxTW5QdkR4QkJGVW54UlpvUTI0WXJ1Qk9GNkF6Z3lwbzduZU00a2Nta0RwMTZYQnFVL1hjclA3dzFnM1pRSTI4R1l3NWUrbVcwWm9HVmpCOGZQMy92NU9NTnJIem85ZUUvblc0ZXZnSGpZRDhEK25lOTQrUHFJdVFwL2p5dGRmSDFXdlQ4elpzejNGYVM5eEdSVjNmQzVkdmVoR0tNYjdpSHUxWkJ5YURERWVweUZzbkVOdDVWNTVrU2FqaXA5M3JxUUtNdkNSRE9SN2JYaFZQNUkzc01oSjVXL0U0UXpCbkNQbCt3SUFvTEFCaERnK2F2NGNwTVBSNTU5VWVVNW9PQkhWdlRHbEk4ZmNJQ1hJZExCbTdZQ0RvYzN0cXNPOThhQjIrS0RMdXVVaU9QTTRibC95eUsvZjdFUE5ENzdFNVFvOTlDQjNWUnl4dndBTlpDMDQrd2YrSWxtcnpBQ1BZZFRDQ1h5Q0J1WkJFSDBFYlVCTTF2bXc2RVh5bXhmRlhwMzM3cy9jdURXNHZ6R1NyK0l1Rk1waFNPY1kvcFNlaFhPWU9ib3cxbi9leVdtSXR2WHpsWlQvM1BZb2JCWTRzV0FPMEU0T1lBSFZHUlBFQkFFTm9BQXV6TEZnN3cwSzhLMFZ5cXI1VkwrOGY3dDJJMC9FWEVyem5nQmdaeUpJLzZRWWZ4UjRSTVEvdVZONUhuazJkdGxQMXh0YlcyYWRwaG8rMU9MS1Ivc0xReGlJcm00ekVSTkRkWUl6NzBEWDNLL2FibkdBNDJNbXBEM1RHWmU4TnFJVUFmcUIxZlVjZXZqSTZGS0ZhSzlLV05maVVnUEdOam40cjlDN2NGVkNXVDdlc2xxOHQwWk5MUUNWb3E2ZWk4SUMrWDN3MEYyQklFOUlQQWl3aXo5eGl1bVlaeXZaem1FSG1DUGovT0ZabHFvRXdnYVB0VjA3cXVtNDBSRDF1R1Erd2dzUDF4N1FDTmh4TGVuOCtYQ0lRQThDWmFEWnFRLzQyaDNUeWZ0RWpNbWVMRnNiV0FqRGdYakljTmkwalpQancxSkV1TDBRekFvVGRlVG9kUFg1T3pFaERwa3NKMVRIZjhNVnFvNk5XQWFvcEp4YnZXMkJvR0tCY2pxS29OV0UzVk4zQkxaQzhLSkFheWhrditDZ0NDd0RRUm94aTM4ZU41QStINHZlell5NE5yamRqckFld1FNeDV5bkpmQzQ0YkF4RWZlSDdmYkFvemF1aFhNaForN0Y2WEpZNTlZYkY3bzBSS2p6MWdERVo4eEJEYVEyZTUwYWNCWnNneG1nS2IrWGhYelZZT1NlZzlKOVlSc0MvSjUxOElIM0FjU3hVUFN3enl5L3UrOFp0MUpGK1lIQUFYWkJJb0x1cU1ZL0Z5R3JhZ3hhVGVUQkcxM2prMkF2Q01jSHNFOXpPU1lJQ0FMdElzQ3Nsb3hQVDFEZ1JUbDJwQ3ZjYkhLZFVJMi9LUFBnQ1h4TlMyVFNBdGp2YnJkSGgxM0NnSW44N3RBMXN0QW9ybzRDcUtDellVWkFmQUVMZDlZaHY2eDBsR2tqNE1LQ3NhR1pEaDFLVzFKdWU2aWF3ekdtRVVCTzZHQVRERVZ4ajJJWFFZTUFMN1V0ak9IcVMzK0dOQjFPNEI0YkhxRkc3YkxtcjNQdnE3dVZzbTNTdDJsZUJQdVVZWEdPNWZ4Y2hpeTN3Sko1V3VOa2tPZUVjV2d2Q0F2bEc1MHF1NExBMWhHZ3ljdjBqQmNxOUhvVDFlQzBUcHZOWWdzcng4dXAxdFBKQ0hqalVYYTdqbTluRWJxWG56aE5iNWtpZkxsMUNHdUZqUXRyWHFaRFNPTDVlUkMyVVFJR0FweFViamhQckpaUFRrQ2FpV1JJV3VBMjBDMnBGMkoxS21zSlR0S3JQM2cyY0JLRVVsa01ObGNzb1JRZ1psVlorNE9tNDBvWjQ0QUJRb2FQenFwa05VV0ZodlptSWNzTmtjVm85b0J1bndJVEFZRjFtZDBnVEFNcG1EL1M2c3AvUVVBUTJBQUM3TWNVdXArUDhNd2N6US9HbndDdHpJZUc2bjUzRHRIeHZQNElITFpiWStMVVhNdm5hQTczVGU3c0xGdXhBOERNQ3ZUYnRidS8yT3F3UWhKRGtXdHZvckRSTVp5QlBkTFV3Zzk0RERhRGdva3MvYjNITVFLZkZZT05FTzhHUWcrRFVDeTdKUlIrTW1IT0EvMURwUjVOeWJnSkpPeEpoZ0I4dG1UV3IyaDdxSUp0OEl5UXBjcG9wUGpncFFvQzhDa3g5b013b1JEb0hRdHorU0VJQ0FLTkk4RFQ3K0xiK2ZYNWU1NVZTcFptdytIUDRKSVdnb0ltb0p2RndWaXphdEdsT0RyczZLZUtXbzQzRTZUUG1ZU2NNRzdHcWRzRUgxK0hDZnpLQTlIb2VvbThyWkFJczVDdDBHaEpHSkdsajVTWXJVM3p3QktCT3Q1Q29EOE43V3FqWWl5VVN1WDdXdXdyOE8xa1ZCcW9rMkR3UytwclNCMkRxeFlpQ3hWeFBNSmpidkJ0RXgvYSswSFlteDJMWUMrbkJBRkJvRkVFT0ZMY2ZhWnZmMytueWE1d0pnQUFHUUpKUkVGVTAvdjloRGZqWE9DdE4rSE5jY1lMNE1DdGplcmx3eFpuWW1OMDJQSGVsYlNXazBiRTRzOXY4S21oUVpnQk5adGtxTVBoQjh0WEg2NDZEd2xzRXNxeVRkZ0swZXpMRjJGdHRvN3NJTnVsWUJVajJBWjRacEI2YUpUMktMcmpJVE00YVFoRjZObng2MmpRd21uRStEbGs4cmxMN0VvUGFNb0VhSjE0TjJBT0dBMDR1NFlTYzVIVkN6bGNiS0VsemtRNFRUby85NFB3ekM1MzhKQ2Znb0FnOEdzRTlIb3dtaFRyL0xGNHRZaSt6TzBqRHVDTXdvaGE2YkJEZkNyNVlCRmVqSms1K2FHcmhsL1dsUW1seUVYcTNXYW44TEM0a2FkVnk2VW5NbmRFeHpTRHc1WnNHVHhNWXFMMWsyOHNxNFYyMmowUXh4cUxBc3p6ZzFEc3pGcEM4WVhUWDliZDlhRDVLc1VINmdMU2NQekdzb1ZNWVVQN2d4SXprWDBkUDR6czkvazVXdUFlUDd6KzVmdTJUemlpVUNGL0lHQVF6Z2NHMSs3VWx2NVpFV0dLMzdrak1TMlJsQkFFQklHMkVQQ0g0b3R5dnpsWmxsR2VLWC9FdXN6ak5qMUJnNlNpN1Jlck5lY09jNUxXQVdaaDJtWXZGTWhwaWhuRDgvZElMSVlDNnRLWWNCUDZGLzBuaVZ6T2h2cGNhK2REdHNIMy9qZ0JCUjMvVGcrRUFsOGpBREdjRVV5NkJmSlR2Y0dLdUZBTXFCTTIwWldHL3h1VitqMWtFRGwwTmVJd3RVR2p2Vm5JanU0TURhUXlGMUVtM3Z5a0RycnNDR0VPQmdadWpsQzN5WEZCUUJCb0RBR2VEUFhjVmVWL2hXbUNLWDlrU3ZCY1BDSXhIK1VmVHZmdnpTVk9VdDh4QS9yKzRzcHhkb2ZNdnN2Q2ZTblBEdk5iSUdRTkhuTmZGelZ2b1FXc0JadHJMRUNNd1QwRUw1MXhlcko3TUE0ZnEwSkxQTHBpQkNJV2NZWHFSZVRyU1NvWFBLdHEzNC9ub0NuMTMwaXdtNU92TUNyQkZxZFN2cXVFMVY0R3NqQnM4TnZEZDlqb3RjcWRabllZQ2ZhSjBZalRrdThKWVViTUFsR3JLZjhGQVVGZ0l3aXdBMHBUZUxVLzJqa3FDQWxUL3FoQ1p1WFJZUy9sajByQkFZSWdSUG04amd0RG0vY3A3TU12NnJ0cHVoZzErOWUvMHMrVEx2V2w4dWxoUkM5UmZ4N3d0U0dnbzl2OXpPOFJIalZtSHdnVFVsUW85VERrNUc0ZEt2V0ZzZ25YSUtGZ3oweU5LZy90TFViV3hpMy8xNjRRUHRMdGxmMHVpbnlVcEtRZ0lBaXNoQURQaGRYSW5pcDJJdXBGTkNQS0gxZGNsZkxwRGZqNDNsZjQyRTdRcmJPMU8vNnBEL2RrcFFHSUgyeWx2S2w4RU1RdVpUZWEvNHRxOXhvUFF4MGVvVlFxUDNIaFVNVjRqeW9kQi9IN1YvT05yOEFPbjYrMFI0bTZ5R29GZG9Zd1c2RGQ4MjlCMzJ0bzVMOGdJQWlzamdDdlY2dkwrS08wY3drdGlmTEhYaCs3SWFNR09DazdPbXdjT0g1T2IzanVnSkFJZWZucWxieTRDRDdQd2VWbXdVZ1lSK0dOcG9kZGF0ME9vWHNPUWZsSC93Njc0ZUk1ZXlSZzRrS2ZCSFRkMURDNzJZNnZVamdmZVFwaUdlVjcydk1jQWdsS0lhdVYzUjNDSjc1SHZsMGZtOUtxeW45QlFCQm9IZ0gxSmplYS9xcjl5ZlNJSjRGVmtQS1BiK2RsQW1ISzV6ZlFaQy9kMDEva3ViK3puQ0tPdUZnSmdFQUEvQnA2bG0wU2htcFpZL3dhVDBoYzVUOG1wL0tIaHJ5VllyNGk3TWVUTVRmVU1HMXZmV1MxZkJtVTd3V0Ric1lXRVQ0K09aSVdmclpDcXk3L0JRRkJRQkFvaFVBeHluL1RwUHp0THMvVDN6R2V5d2ZaT1owL2prZ0gxVHFxTnc5Zk1raWYvQ2M3Y3NFckxVYlhScnpob0NTK0V4bUVSSkZwaDRuWkVNbUxkUGlhNVE4WU9aVkN3V2NrZUxISXkxOGZXYTMyemhCV3o0VmMzNS9SbU5RYXkzOUJRQkFRQklvalVJYnlYN3lXZnZnYUhqbFhFUzlmUGRvWFhHVG0wL05Jck9sWll1OFc5bmgyeEJnamJ2eE1Yc2ptTnFWK3B6UE4zamNWc0NFU3FEUG5NR2xxWnpEd3NsandBanZjTm9keUdsSmwxa2RXQzdjdmhQbDJNYjQ0cmRXVS80S0FJQ0FJMUVTZ0NPWHpZcVM3a1drbmJvaFJQaitSUGpHdXptL3hDVDJrcDJIeVJKODU2akF5TUl5SDNmVEY4LzZUOXh2MTExaDBLOW1nOGdFTFV2aytUVkdCNFIyL1kzV1dVTDZ2UGVycGVzaHFCZmFFTUwreksvem9pZFpaL2dzQ2dvQWdVQmlCQXBSLzVKQytsVEJOVWo1VDROUkVKbk9PWVZyNDBDQjJzRDE2anFDUGJJVnI1dkpCWHl2V3NUUWgrZUw2YkloWXVGbTFKbjk0SzhVUDhrYU1MZXladVZiR0Q1RFZHT3dKWVY0Ykc3VVF0ZHJ5WHhBUUJBU0JrZ2dzcDN5MWN0SE9TS2NvSDk1R2NxR211Mmt6SDBkRTQ5ZFEyN2JmeVJGMGQva2pCTnNMUVVsaXVkVmJkWk5RVGdoK2NTcmZWeW0wZW9rRlQvQ2FpRVZnQ2UzK29QYldSVmFMc0NPRTJYQ0tqaGF0dGZ3WEJBUUJRYUFvQW9zcFgzMGF6MmI4MVBJOXVPaEtiNEtmU2ovY21zMDZEaDYrdDhINTNlSDNiTzV6bXVUbjZ4MElyREkrb2RSVCtWYTVTVCs4bFVJTnNiZytyU21JNGhjV3dkZGViV1MxTkdTMDdRSmhYcm02SUxhaklaSC9nb0FnSUFoTVJXQXg1ZE9jUDNwUlB2bURZV2Z5U2gvTTVTVUFXUy9YNmRWaU43Ly82ZG54dldlUHRCd1IzVFZqS2FDbkFjOGhTampFOGcwK29XYStZSDlvM2x2cEFkNHZGQWFlSDVXWXlUZSs5bW9qcTdYZEQ4STVnU3F0dGZ3WEJBUUJRYUFvQWtzcG56MC9PM01PQXBxVS96ZHl6c0JsbzdnbW13dWowekVGT1pzZnU4U1RjT2JsOG00cXYxeGNud01XYnYybUdxU3B1MUNlUU5MMCszU2kvdWJWZ1gzUzFLMzBBTzg4aU1CRHlZU1lwSUcyOFBBdmtOWGkwRGlMeWIwWmhDbVRQM2MxaFlaRC9nc0Nnb0FnTUFlQnBaVHZkL0pOeWg4L0NRZTB6UjR4aCtrbnBmTTVMQnB6cUdreG9lM25jdExjV1M0UDN2REk3NStESUY1RE5vVW1iMThsTk04N3pWbXAvRmZrN1RtK0N2R1lSMU00K2hkZG5VY21VOFFrQ0xVVmFLODZzbHFlL1NCTWh0NTArMDRESWY4RkFVRkFFSmlQd0VMS1Y2L1VjZGNpc1Z2TnZEdWlmTGhHQi9NNVJqREY1ZUdhWSs0ZWFXVFRMNGNHWENHajN2QkVSSEVlajAzakhxSGdoVG00cWFXSTBWWDJBV0dvMGxHcjhYUUZOZW9pRWFqZlBleFJvajZ5V2dqRWFxU3JQZ24vUGNJMWlUQVBZSHQ4R21ySXJpQWdDQWdDRlJHZ21kSVhISVlaZGhTdVZ3L1RHK0t3bHpkYStNNVVIcUQ4bStGZE0rM0ZwbktqTWR6bEdWT2JETTVKK29uYzBOc1VYSUNmQ0hRS3g5NUs2eFJOLzBRdlBtYTVrRkNPb1dLRm9zK095T2ttVmZiRWhlSXYvcUlkeWlUblZPNHBRMHJZN2RWSFZzdXhGNFRUQTFockxQOEZBVUZBRUNpTndFTEs1eWwvWkJzd2svc3AvMktaRXB3WWlBWHFiWTNUTXliRjBHMTJaVi9VcmlqNmlqcW5hUG9ucWpGQ3diaU0yTkxSa283cFlQL3RhK1VkL3M3WFN6TDhUbjFuYTRyUmZ2ZUlJUWErbU0vNzhyMnM5bjZDckpaKzZ3aHJQZElEV0plVS80S0FJQ0FJbEVaZ0llVXp0NCs4Zkg0NWo1Znk0UXFUeTlRemZ0bWg1dlNNU1czYnZxanZ4YmFmS0VWUGhabHdpTHd1Z0dBMjljWVg1dUNtQkQzYTByREFxZWd2YWVvUS9DbnU1RlA4ZXh4VW1kRGUyc2pxbnRnNHdscU5qREJWWDFSMkJBRkJRQkFvak1CQ3ltZmU0dlgzZzJTd2dnenBqQ1BkZHBZYXdnSnNDZWpTbkFNWXB4YjBlZWQvbXZJcGRHMnhHbCtqcythcXdvUTM3RFNiK2tsYVdINjZmUVhoWVh2NTVEUHJ4d1R0YjgycWRJaythVmMxL0tJVjlMWmRBTzlGaWtpaDhpSzJIRkJmWm5zL1FWYXJ1MjJFdFJZNW1hbWhyT3dKQW9LQUlGQVdBYVJtMjhPaytza1NHRG52NnB1M2hnUnErWjd0K2gxdU56ck9rVzdyUmZib1RqcUYrVGxsSGVBMjZ2YnVwaW1mK01zeUlkaUh0Ym53bmZDR3ZZMUhEaUtNanNOdGxpWVJMTVdKci9zWERuZFc2RU9kaTY0T2dOckozcktCdTBlWHVCMzRhY0pSU0NXenZkOGdxMkhjTk1KYUNhSDhBUW5aRXdRRWdkVVJVQTd3cUYyY1gvdlY1TU5aUG14U2htSUxLNmFOYThiSmg2Vkk5bjFnczQ4bjZLNWV3dmUxdmRXaFNXY3ZUZm5jdENFaitJZGtWcGd0d0xHb04reTBtdjZKcVdhYmZhMXJ5RWMxd3h0Z2NwQlp4Y0E1U3drNUFBQTFHbHBZMWFrZjFCMG05SmVVbFlCckw4WnJEbkxibzNLR1RLc2dxeFhmTk1KYUNhSDhBUW5aRXdRRWdkVVJVQTZ3NVgrQ0VDcEZiNUlraXFZT205U20zckIvRzRqbmRVWDZKZzhVZmUwaHVmeEhoQStyeDRheVdDbE81YmhkREM3QjQvNHRnL0xKR1IwaSs3QmE0RUZtZ1BIOFAwZ2RjY245TGNlUElwQmpMaDJ1SVMwSHhZRjZqNFFtSzMyM1F4OGFFdnZvVUpuZW94cU12bnQ4RFIxMUllcy9XbWhtOS9ISjNQWitncXlXZjlNSWF5V0U4Z2NrWkU4UUVBUldST0J6UHArdkhMOUh0cnJDVDZTZjQvZ3d1c09CdzNDRy9GZW9RQ2VJbjhpd3NCR05kR2Y0aDllZkw0cnZvYTF2TjVnU0wvNjREaDRGV3dDRU1BZ01heGx0R1pUUDc2N1hGY0YzL21CTkFTVWFlaS83cEdRYzFUNy9BTEZoeEdnaEFYcXlQWCs3RHkva0lzdmo2V1FaK0RrSVFHUXdYUHlTRWNnNlhQRzZmRzhSQ2FnRzdQQ3hzWlBkbnBXZldBbFpyZm1tRWRaS0NPVVBTTWllSUNBSXJJaUFXbmlIVktzM2pNUFR4S29QOEg4a2MwWHM1Z25OSE9EVjA5YWRuKzhIN0hkODRxVTR2cVBvdm5taHVZQlByUVVZVHNjZWJrZDBjaWlmb3hGWHBNSVhzTmtkbmVzUGt0MmRaUG1Ba05vZ3dDckxiS2lDTm50OE5aSUFGTWw0Z1ZYVUlUY2oxaGp5QUdkZDA3YTZraUh0UEE2NVV6WGxWWjZvNEJGcUpVMmRFdFpQNnNZaDF0Q2Z5MjZQNGdvckk2dWwzRFRDV29tOEFkeVhsaDFCUUJBUUJJb2dBSlRmZGQzdGRvZnRkb05kZm5nT2FNZzlyQ2pmUGF3cEg2aUxHUU9uNU8vMzBUUEsrLzd0N3FvVTFvcHQzYkFwWTgwK1VMNnVsMDhWb2Z6RFVYRVk4cnp5bEYrOFRQQ0crZWk3dzdBbEFQV0h6STJhd1FtSHJhTjh1TEk0L2xBK1BFQ21pRkgyOEx4L2I4OVhLak1QVjd5cHZnNFhCaWhieTZ6RzNVZkc5aUtjM2Q0UGtOVktiQnRoclVXV3phb0x5MzlCUUJBUUJCcEU0SFY2WE80ZFJPYmZQZUZYa2pKM3hudzlMMGlEdDhmQTdxL1RHUTUxdC9PSVlFdklpaTU3TEprUGJSeWZDRkozSmErYzIzeGZiOS9iT1FTYW41NGRhZUV0T3FEVzdSb0xNZWhMMEJJYVREVjl0UCtmMWQ3cXlHcng5b0J3WnBoS3F5ei9CUUZCUUJENHB4SElwZnoxUVVLUHZhd3g4VExDSVVYMElmQkM5Z1d5VWIvYW9VaHpwU3ZaUHNLQVNMc0R1SFIzU1gyQ2dDQ3dGQUZJQ0t0Z1BBWEl4eWxwU0YxREFZelZRMlozYVdzdFh0L3VqSWxMMi9yMWVVV2crK2lrUkpIYW9CS002MGRXQkJadnI1VGNxcDd0SXd5S3REdUFDL2VXVkNjSUNBS0xFY0RZcHJtTlZxSFJrbXBWUWloL01kNVRLcUM1Zk1vRnliS25zVW1YdkNaYUFQUCtRNkpqVkxSNGU2TVdsaDNZUHNLZ3YxRCtza0VnVndzQy94WUNyeU04WVlaYjkvejRuc2g2bldnOTEvZHhDZ2R3dDR4WXd6TW1MaS9MU2FobnczOHVuQ2pBeHlOaWRtRHA5cklWelMyNGVZUkIwWVlIY0c0M1NEbEJRQkJZRXdGNlVDcE1MaGdKdU95VDd3SGxobWZNRktOT0hpUGQrSTNIaytzd0w4Qm5GbUtyRFVxM1o3WmRaSC96Q0FNS0RRL2dJbjBrbFFnQ2drQmhCRGk2SC9RbklaMC92T3FtY05PL3I2N2xHUk1wTlJJM253cmVKK3FTVDYyTnlTYTJQcTkwZTlNbFRGNnhjWVJSdjVZSGNCSi9LU0FJQ0FMckk4Q1RScERXYjRVWGthMnZZS3pGbG1kTWxDM0dxVEc5UE9mT3NlZnBQT1ZUaDNDZFI4d2lLZDFlU3A0WjV6ZU9NR3JjOGdDZTBTTnlpU0FnQ0N4RTRQUTRYL0dWTldxN2o1ZFlVekkveEMwUDUrV3RDNlZwN2ZLbVo4d1VxVTRDRTc0Tk1LbDhxakFpRjN1aW9IUjdLWGxtbmQ4MHdxUngwd040VnAvSVJZS0FJREFiZ2JmNUlqdVlvM0VicFYrcFRPQzFML0JLVmQrcXZ0a0NOWGNoUVRKNlVxRVJNV0hwWkl4VkowbDVMcHlmUWJhTUxmRW8zZDRrWmJNTGJ4bGhVbElvUDd1dnBhQWdzSGNFM3J3WW4xaXQvek4rY1RxL090WS9mZDlLUDlqVkd1YUVTekNyOFdOcGNabkZ5RUtiSjlNeCtWVzhhZlhpMHJmSWkvZmd3ME9wci9CTmE2OVM2UTBqeklqdzF5cGlQVkVKT2FsV0VCQUUya0xnUTQvWGRaZTM5K2s3UTFiKzhKbVhXaDZGbDN3WnJUYXlTeUFWYzZWTEt3WFdXQ0Q4TXJXbGU1U2dwOVoyT01CWGptSVA2TUg1YmREUWRoSG1Qb3Zjdk5NN1ZhNFFCQVNCelNKQWN3Ri82eTJoUTloUjJIMVkvM0NnajlPVXpYSW40SjUwR2l5UzhlS0xTVFZ3NFhQSmhZQlFKWXl1cUJkZnVyMFpLbWRlc2xXRWxYbzhmdjBodWt3RXBKZ2dJQWhzSHdHTTF0OWlDNm9ORlNtNDdXT1cyMFpjTlVPWHFidGhlMmRxVFZYS1kvdzhzeGRqN2IvakJCMjcxSHNPTThqZXNKQXFYYm85cnhCbERtNFVZYVU4cC9LYmpWS1Y2U0twUlJBUUJGSUlJT1A3U054N0hRVzNQV0hhN2JocVhyWHlEdkxpeFdiZEpQZ284VzJ4Y0pDeExtQTNHSGdDYUxFbGo4WGJNNW91dnJ0SmhEVUs3T1R2ZTRXdDFsWCtDd0tDUUFnQmpPcm41MUlEd1cyWXVQK0J1ZVJGQnM5eVdnMTF4ZExqOEhKRWp6VTJyZGJUdld4SGdrRVp0U2RMdHpkTjI2bWx0NGl3MGhFZm15ajhXdWFwNkVsNVFVQVFTQ0p3dW5iZDNYV1RqcWVjZVhsODZiTWJlVnk0RHRtdFBpSVV2M0ozMUhvM3dXcUkxTjc2S2NYNUkvVmJrUnVtOWNZQ3R6QmVRcTl4YUFXMFNYSnNGbUcyMWZOdCswbW9TR0ZCUUJBb2c4QUx3cUozV1BGOHMxZ0c0b3ZwNkt2blV1SnJKNjhLanV1VTU4Nnc2Ykd2OEUrRTliRkhYenh6WHNyR3ZzdU1GYXdGR0dsS2I1WnJPRkFUREpmR2JKQ0FvTm1ITjRud2k1L0J6VjJ3a3cyR0ZCUUVCSUdpQ0lCWGlaK3BBVnEyQXJiNERIM0tNOGRMUVJiclVzKzc4eUNzZjVzaU1xNWdHalgrVjNqRjF4U0IxaTc3UjhIOTcvMlJGV2haV3pyOExuMURuaHdzZUl4RzlWZUhwMENEVzBQNGVIclNHaFQ0QUdZQjdhVUtRVUFRcUlqQWxYMDJkQzJOYjluUXluSEhXUjhKNGJ1VUtOOStlQnNPcFdxeXF5Ykt0ejAzZUYrcUlaMWRmSWUvUGc5bS9hbklyUU1GK05YTmhDQmdqZmdPYVdaYkNPdXhldm1YYnRGMWJqVnBSUkFvamNCYk9mZG9wUnZ4V29yUEo1Wm1leStsQzYwSHk4SEpuNWhxaFN5REd4aTRUSzJqTkU2cjEvZjZlNTR2MTR1VmJWbGRpRUNEeDNNellyM2FSQ2dBWFBiaFRTSDh1RjR2NTNjelZtQTJ5RkpRRVBnSEViaXBaZkJvcVJzQlVyUUFVdEY0LzZXUWlMUmYwUVpWVGJUKzhaRytyMlUyL0V0aC9YOXdFSXJLZ29BZ0lBZ0lBaXNnOEZiZU0rWFBqUXd0Y3E1aEFmZ2tDVjJLS3dITjhvNEZZSjRLN09NemZWYnMrQjhMNndkZ2tjT0NnQ0FnQ0FnQ2dzQUNCRzRxelk2K3VmRWxNa3JsR3hhQXJ3WHJVaVBRQzNsSU01QVBUK2paYVhsZlhmYXgwU3ZvTHBPcnNDdVVYNEtBSUNBSUNBS0N3TCtPd0V2SDRISFZuVUhVbEpFM2FOeURVMzhwcGdTc3hmN1dvZ0I4L2ZuVTlWWDgyczVoWmNIcEgxcXQ3MEZhRGdrQ2dvQWdJQWdJQXNzUk9ONllqbDJ2SGxQNTlyTDdVVnVoU3c4SE8zY1A4WU5wNi9XaEpmdEpQd2pyVDY1aEpLNGNFQVFFQVVGQUVCQUVCQUZBZ0JiTUdRdjBrWE16dy9GT1NnQXFzMStNeXkrV2dmcjgyOTFvdGU4S3REZ0drMFBDK2owd3NpTUlDQUtDZ0NBZ0NDeEV3SW5ydTR2NVlyVTdseDRPZi9icVBhSnZQOTNUVVo4RFQyYUVYbG9nWWYwWS9ISk9FQkFFQkFGQlFCQ1lnZ0NzdUxPaThiUmtQcDdLMTlXN0tZRUR2SnpOV3VvUEFZVHVGdHp1M2xnQ3lhT2krUkxXMTFETGYwRkFFQkFFQkFGQllERUNGSHczYXNIZmlWUytMdTJtQkE2SGk1MTVuNVBMTjErNWU3VXRDTjJ1L0JjRUJBRkJRQkFRQkFTQjZRaTRxWHYzZDZUR1VWei80QmdMRURFWTF0NUhLckpPVWNpZkFnQnZwenFybVB3UUJBUUJRVUFRRUFRRWdTa0l1TUg1Q2FsODk5TEQ0ZVI0NVZEQ2VQb3ZVeXg2NVM0KytRZlA2L21TL1puVlNERkJRQkFRQkFRQlFVQVFNQkZ3bjhLZmtNb2ZGNzI3bjF5Qk9JQnZWYjRwd0dpZmwvbkRZUW5yajdDUkE0S0FJQ0FJQ0FLQ3dHd0VNQjl2cHU2SDFQNWZsL0N4M1VzUEgvdTFQQ0FURkpuNkxoNzhQaXRzUjNpUGovWHUzdGtheW9XQ2dDQWdDQWdDZ29BZ0FBamdjM1RtKy9PRy9MeXpGRytNbG51cHUzZ1Byb0RJdm1sUGpPdndISUczOU1KMmdneURmSi9MQTQ4Y0VnUUVBVUZBRUJBRTVpR0F2RzA4TEVlcGZIYk1PL043ZHFmemVVVEFlS21acWg4NytXUlJURjNBcDE2NWU1Mng4bThlQkhLVklDQUlDQUtDZ0NEd0x5Q0FnWHpqV1hwNkVRNEY5RDhtblZPNDM0M3o0MEhEV2pqY1BHNDVtaEFqV3lHQkt3WWFZSk93ZmdJbk9TMElDQUtDZ0NBZ0NFeEJBRGwrNEcxYWhBOTVkTmpPeHBmdStiQWJvc2VrdTVFVGVKaW1ReThDWlBPN3ZCZjc5SmRnOUFDMnFaWkNmNzNzQ0FLQ2dDQWdDQWdDZ3NBWUFjeWM5MXdPYjd2RGpSYlpkLzFSZktrZWJTZjdja29DOUF2eVR5YjlHd1hobWJ1dUwyUWNEKy95SzNlbjVnUEM5Y2taUVVBUUVBUUVBVUZBRUFBRThQdTN5cUUrM3I0UEpIMzB5cDltS3AxZmdtdEVBeGc1WExLdm1UbjROdndYTkpCYSsyOTNCRDM4SjJGOUd4VDVKUWdJQW9LQUlDQUlMRVVBZmZVYmhkN0JsMy9DMjNTSXh2OEcxeDhiUUx2QWl1SnpxL2pXSEZycjk3cDh1MUFnL29oV2hMWU1jcVNsTk1MRVpFQk92VkpHRUJBRUJBRkJRQkQ0dHhINElKL2ZMNUJCSjlaR0gvdDZkUmo4ZU8yNngyM3NlZE9qK2RjTFVQODFITHgvWVhLK2U0UUx1UGhEOGNsUDg3dDF5RzlCUUJBUUJBUUJRVUFRR0NGd090Kzc3KzJxVXZYSDgrM2JYVHhlOXMxWXE2ZnJPRDZ2ZU8zWlhjMnZ6L04venM1Zm42RkFnRjM2Y082TVp3aWNjL0pURUJBRUJBRkJRQkFRQkdvajBKa1A0VTlyN0VoUCtZSDNibjVNOXk3RVBnMUZLUzBJQ0FLQ2dDQWdDS3lDd0hGU1F0NFY2WGhXajlzajcrc3RIaHR3cTVEZmdvQWdJQWdJQW9LQUlMQUdBdStsMzdYN1BDOTNYZ2VvS1ArZW45NWZRMEZwUXhBUUJBUUJRVUFRRUFRUWdhdjVBbDZCUkJBUUJBUUJRVUFRRUFSMmlzRGZvcmorVGtFUnRRUUJRVUFRRUFRRWdmMGhjT2VYOHUxUE1kRklFQkFFQkFGQlFCQVFCQXdFenZLb3ZJR0c3QW9DZ29BZ0lBZ0lBbnRGNEdsK1YyK3ZTb3BlZ29BZ0lBZ0lBb0xBUDQvQW4zeks5cDhmQXdLQUlDQUlDQUtDd0QrQndEUHlQdDEvQWdCUlVoQVFCT1lpOEg5ZUcrTXlkTzNibXdBQUFBQkpSVTVFcmtKZ2dnPT0iCn0K"/>
    </extobj>
    <extobj name="334E55B0-647D-440b-865C-3EC943EB4CBC-19">
      <extobjdata type="334E55B0-647D-440b-865C-3EC943EB4CBC" data="ewoJIkltZ1NldHRpbmdKc29uIiA6ICJ7XCJkcGlcIjpcIjYwMFwiLFwiZm9ybWF0XCI6XCJQTkdcIixcInRyYW5zcGFyZW50XCI6dHJ1ZSxcImF1dG9cIjpmYWxzZX0iLAoJIkxhdGV4IiA6ICJYRnNnWEcxaGRHaGpZV3g3Ukgwb1J5d2dTQ2s5WEd4bFpuUjhSVjk3UjMwZ1hHTmhjQ0JGWDN0SWZWeHlhV2RvZEh4ZWV5MHhmU0JjYzNWdFgzdDFMQ0IySUZ4cGJpQldmU0JjWm5KaFkzdGNiR1ZtZEh4M1hudEhmU2gxTENCMktTMTNYbnRJZlNoMUxDQjJLVnh5YVdkb2RIeDllMXh0WVhnZ1hHeGxablJjZTNkZWUwZDlLSFVzSUhZcExDQjNYbnRJZlNoMUxDQjJLVnh5YVdkb2RGeDlmU0JjWFE9PSIsCgkiTGF0ZXhJbWdCYXNlNjQiIDogImlWQk9SdzBLR2dvQUFBQU5TVWhFVWdBQUIvSUFBQUQwQ0FNQUFBQy8xSjRJQUFBQU9WQk1WRVgvLy84QUFBQUFBQUFBQUFBQUFBQUFBQUFBQUFBQUFBQUFBQUFBQUFBQUFBQUFBQUFBQUFBQUFBQUFBQUFBQUFBQUFBQUFBQUFBQUFBQ1hIdE1BQUFBRW5SU1RsTUFJbFNacTd2ZDc4Mkpka1FRWmpMNWs2V3N0MWVRQUFBQUNYQklXWE1BQUE3RUFBQU94QUdWS3c0YkFBQWdBRWxFUVZSNEFlMWQyWUtySUJMTmJwSk9NalA1LzQrZFdrQUIyVlF3NkMwZnVvMGlWQjJRVXd2cTRTQ2JJQ0FJQ0FKYlFPRHZzd1VwUlVaQm9CZ0NNdVNMUVNrVkNRS0N3TFlRT0grL0szRCs2L1M0M3JydnQ3cy8vZ1o4enZkaFgvWUVnWlVRV0dmSXI2U01OQ01JQ0FLQ3dBUUVidC92YzBMeE9VVmY3K3ZYMkRyZDN2a3JsRDhIeitYWG5NRDR1dDFwdTkwNk1NWE9xczYzZStLeHZMSG1hbGhoeURlbnN3Z2tDQWdDZ2dBaUFGeGNkMXIvTU45M2wvZmY4WFg4ZTk2QlZTaXU4S2pkc25Sd0NJR25ZWUhScnFaODZCTjdxenMyUXZMVlBRNGE3bEd0dXFCSjdZS0FJTEFMQkdEKzAvTjlEWDJPRjZTUTdua2NLdjhBNlo4T0I2UWRJOGcvbkplOUZSQjRIVDhRMzhidCtUbStqQWJCS3FNdSszWnYrNFJSWnVPN29IVE5JYjl4ZEVSOFFVQVEyRE1DVmVlL0Y5SEtEUWplMnNDWFBKR2phUjJWSCtzaThJZUVqOGFYdTBIWUg3WVZWbmk0RGEvMEc1UVR5bDhKYTJsR0VCQUUya0tnNXZ6M2dTeXhkNm1BQ2l4TEt2K1hZNEU3d1NNQjJXbWQ1OFJPRHRVYzhqdUJTTlFRQkFTQm5TSlFjZjRqVHJsNXZVWE83MHRHOVplRGl2cmc2cEVBbHJkOXZ4ZlBpWjBjcWpqa2Q0S1FxQ0VJQ0FKN1JhRGUvRWNwWVIrbEFKUkhaQlZKNWY5MFVGRVg2S2NuREVsZWRPSnRITm5aTHVnbmdmMmQ5YW1vSXdnSUFua0lWSnYvWUpGZXhGY2tleUJQUWlsVkJZRVA5bzh2WTgrcGZHTzlaWlhtZjFncHFDMlUvMFA4cFdsQlFCRDRIUUsxNWo4S0c0ZWp3OGdyR2FuODA2MlpSZjNIYmwrT2I2RlUvZ1o3cU5hUS85MU5MQzBMQW9LQUlKQ0hRS1g1ajd6NENLZGo5RGlkeWo5L3UzYTh6ZHMza0tYSUE3cTFVbVZTK1Z2c29VcER2clVPRm5rRUFVRkFFQmdoVUdmKzQxZTZ4T2dhRnZNbkhYaXdHN3lMLzBaS3JITGdkZnZlelNmWVYybTBYaVBROGQ2bktTYWw4amZaUTNXR2ZMMmVrcG9GQVVGQUVDaUZRSlg1angvNWpnYkNZVmw0aWovQkQwMWFCYVZneUtubjJIMXZLWmx6Nm1taVRKRlUvalo3cU1xUWI2SlRSUWhCUUJBUUJPSUlWSm4vNkRHdlc3VGhlektWRCt2L29rWkR0UG9xSjRFbWQ4UDVKVkw1RysyaEtrTyt5b0NUU2dVQlFVQVFLSXRBamZtUHcvcWU5N29ab3Q5VHE2WWhacHhPOWhzVnJyRUxpdzRqNnhQV2tLQllHd1ZTK1Z2dG9ScER2bGkvU0VXQ2dDQWdDRlJFb01MOHh3L2R4NTM4UTVjSTJvUFowT0JxT1pBcS9CUkN4VjRxWHpYMCs4SlUvbVo3cU1LUUw5OC9VcU1nSUFnSUFoVVFxREQva1FPWkNzby80NDlHNDJxQUZ2UG1lL253NnZKVS9uWjdxTUtRcjNCalNwV0NnQ0FnQ0pSSG9Qejh4MDcrc25lMHYyQkJmMk9KZklZZWxXdm9LWUxaNDJGeEtuL0RQVlIreU0vdUJybFFFQkFFQklGVkVTZy8vL0ZIV2VOT2ZFcEZXQmpXYU5JY3VES1Jza2pwMXNUNXhhbjhEZmRRK1NIZlJKZUtFSUtBSUNBSUpCRW9QLy9SNS9OOEgyVk55dElYZUlOVXNZZjYrNEkvMkFIMW1sdFdPQjBHN2lTQTJidWxBeXhiN2lGUWVabEJPaDF1dVVJUUVBUUVnU1lRS0Q3L2NaYjR1MFE1ZkJ0TXM1TXlrdDNtUS91cWswQVY3NVkwdHpiZFE2QnlzNk5yeVcwajF3b0Nnb0Fna0VLZytQekhXZUpGcSszaDZhOG0xKzR4bHJDQ3I5R2tRNnF2aC9Ob3R3REc0NDJ5TXVsMUdKdnVJZEJjS0g4WUM3SW5DQWdDL3hBQ3hlYy9aQVB2NDEvWm9LSUwydkNjakY4RWlyOXpJRnZUbnhXa1R2S1paWkNpejNnT2NkczkxUGJ3K3RtWWtJWUZBVUhnSDBDZytQeEhwTEdJRTNGcFdZc1A2T25SQUc1KzJnL1doZHY4VDZuOHAwYzJnRDdqV1lsdDl4Qm8yTEJGNmVrVU9TUUlDQUtDUUNFRWlzOS85TExkSmRudXhsM0l3d0ZURno2NkxOUWpLMVREejFGNlZpVHd4eEZTcWZ5TjkxRHhJYjlDajBrVGdvQWdJQWlVUUtENC9NZHJ3VDFlT3IyR3QrdTZHMndkbGZJVUFwWFFoZlN3VVFsbHk5U0JhOWUyN2Vaekt0K0RCdmVSNTRSMWFPTTlWSHpJVytESUQwRkFFQkFFMmtXZytQekhYcjVIWWFJVGFLN2YvTSszSTZINnozanEvTTBoeklSdk9wdFBxWHpmR3NTc1ZQN1dld2g2VHdMN3Y3bHpwRlZCUUJENE1RTEY1ei9PNVFlMGVoMy8wRVdFTmU4ZnY0dlBZZlBHSDN6SDhMZVBNQU5LdDNlWVlpdytrS2x2VWsvbFkyTERkM0ZEZWtaN0NNUVh5bStvczBRVVFVQVFXQStCNHZNZnI5Z1BLOEJCNVhDNkdLTUU0YlBoZXRjOEF5STJMMk1FRDA3bC80MUw1S1h5dDk1RHhZZjhHRWc1SWdnSUFvSkFrd2dVbi8vNHVmd3dhWk5KRUk3YzQ5S3c1ajFvakZRMDd1ZkdCdHV5VlA3bWU2ajRrSTloTGVjRUFVRkFFR2dJZ2VMelgzQTF1Rkk2R0ZUbTgvZ3VtT2JaRkRremJMVTAxTHQrVVphbDhqZmZROFdIdkI5bE9Tb0lDQUtDUUhNSWxKLy9hUDFla0xXRFFXV0ZETWp6OVlTYzI4S05sR2o2cVlJb1hrR3JDOEZQZnNFUXkyeTZoMEIreWVWSEI0aWNGQVFFZ2IwaVVINytvOGgrMEFmbW9ISm83ZDZCc3NudFk0MW16V1lmelE5YVhaektUNWd5MisraDhrTysvUUVyRWdvQ2dvQWdnQWhVbVAvSWlRd1JCeTNZRHhvRUIzeVNyL2xVL3VHQW9YSGYrMm8zTWFhV3BmSzMzME1WaHZ3bStsMkVGQVFFQVVFZ09QKzlyOTIzdTRTWTJ3RHVjKzN1VmpGOENYMHcxWTNuSW5GVmZNUXZtQlNBUmxtcXduSGxFNms2cXZSNTYwS2lFR3NhR0t5OE83OXZVTkI0S2o5bHlXeS9oNklEY09XZWxPWUVBVUZBRUZnVGdjRDg5NEdablY2Uk44NTZncHQzTVNRa2dyY2ZXYVBQc2ZuWmt0ZnpoOTlqQStKRTNuTFRTMlVLb0dSNWQ5OTdNRjlneUR2YXhVcS9HS2wzS3FWNGhITk1YNHlyMW4vMmlzQWVoVGw5QXhyRVUvbXBmQVZxSHU2L1hqWVBjSzMwRUNnd1JrNzNyUHdYQkFRQlFXREhDUGpuUDBqWW51RTVPM1JtM2RtUlNIdDRXd3UraWcwMmU0WW50dlJ4UHRzSDRZL21VS0xZQ2htWTBFZWtPbEROcnF6bXhhSDlVS1Zzbk5pMnpGQUg2anlBTUJ4ZllTOGtNRFNkMHplSEFxbjhiZmNRZE4yY2diSkMxMG9UZ29BZ0lBalVSY0E3LzRFVHk0NGNNcHN6ditNaFkrbWFJdkd2TFNWN3lLN1QvWUlBQVo2SnAvS2Rxb2FLWTFJZDBGVjNESS9oeXNoZXNGS3EwTlRVcXNRVEZiRE8xL3NSRkJpYVJBeVNmY08yak5zM2NEVUZaNExvSzQwd2xSOHNFNU90blI0Q0JZVHk2dzFRcVZrUUVBUWFSc0EzLzcwNkhicEZack9UdXpDcnd6YVlBWnJ5SFFwaFhubVlSMTlQaUNpLzhhczU0UWszWmhDQVZNcXZIa3QxNEdERERMODdXS21pL0lDc21BLy95YWQxbHZYTjYvaFIwWXZuNTJoMXp2RkRaQTQ5Wko5d2grNE9lZ2k2THRDcnJyTHlXeEFRQkFTQmZTSGdtLzh1L1pTSWFWK2IyWmd4Qmd4ZXlMK3dEVVlBbi9zZ044RHErOGNKS09UNGQzb1FUME95NE5oRm51ckc5bXdUWTJqcDBwL0JpbTJwT0s0L0VtSzRPTFIzN2lNRGJxVzhycjF2MDZtQVBHTG4yQ28vbC9TTnNtSlFVOTcwaWtYVmgvcnd1RGNIMVhiUVE2Q21VUDdRbzdJbkNBZ0MveEFDbnZrUEhIbmxBTEx2YkhxRDlHbGI2ekU2b0hEY1hNby9IRDYwTXB4TzBwL3V3Vy9oL2RoNWZ3dHJMQmlZamtFcTlSWmZUa1piVXVVRnBhMm02TWVnNnJoU2puTUhEQkN5ZkpRODQycnJIUmtFbnRFM1FQbjQ3ZUk3YlBUOTRrNTNHbEMrZlNLczJRNTZLRHpHNnZXYjFDd0lDQUtDUUFzSWVPYS9hLytZSEsybXN6TzNPT1hickF3c0JKdk53RXF6eitONlJ6cTUzYy92TUlzTU1CRHZCcGFNRDFKeExtRzRDdmZJVDUzK1FQOVFxVWRWaWxNRTdCT1NRVHZKdGloVmYwVUZwbzZ3TEtaSTM4d1Rjdzg5QkRCWklNMURRcTRTQkFRQlFXQjdDSXpuUDZBSlRjL2s2Rm9oZE9ZUSt5R3Q2SXF1U1lnUTcvb1Q4dEN3dGlyR1VxbFV2dThaZ1dqN0daVUc2aVFjL0pKR1cxeDRFcHI5VmQrdzVIdm9vZkdRWDlncmNya2dJQWdJQWh0QllEei9uWWY4Tlp4MGxzRnpLbCtUTCt1SUlXYkxMcGl0T3VYUC9iNnpJUlZsRXV5QU96disvaXNqMGd5WmZINVkzYTZVWGdVWW9IWHlkZ1BtUUtUQnBhY01GTmJ1R3haOUR6MEV5SW1YdjNRa3l2V0NnQ0N3U1FURzg1OStRTytnMXNSWkxqMEZ1OTJIN09DZ1E1WXpvYUI0Z1U0dzIzVU1VbkVJM3BLS3lEbjg3Smhkay9GcldFbm9xL1NBcnJ4ZkduNGVMaEQwTnhvb3ZUdWd3RWFPaFVMZHZtRlY5dEJENHlGZnVwdWtQa0ZBRUJBRTJrUmdOUDhCejJsSmVmMmQva1gvb2ZqWVJ3SWVLT1B3VXNoZVI2NnRkdU5TOFRQZmsxUDVScVc4VnM5cUVuNkFydTRoL1J0eG1OeWd2bmp1ZjBQZzFmdUdaZDVERDNsRzhOd09rZXNFQVVGQUVOZ1VBcVA1N3pGRVBaSFcrb2ZZU0N2Z0hOZ3MzeEtPUTdUWFBUUVBBK0l4TzJ1Z0tuS2xjaUt6Sk5aa3MrTTVxRXJKZ3BIWGZnc25MTERGMVNuZlJjRVN1SExmY0Vmc29ZZWc1NXpoTTIrMHlsV0NnQ0FnQ0d3TmdkSDg5M2ZWYnJZblFlNUw1Ui93aTdkZW5wNk1SWmhRb2xMeEozY2pqL3NIQkJrcTljYjFEeEE4c0VqVnJBWXAzMDF3bU9lcjdBOENyOTgzck5BZWVtZzA1S3YwbFZRcUNBZ0Nna0I3Q0VUbVA1cmU3WFY1M25ReGVQbDJxZGxhVXZVSjY4RWpsVXJsSnk2TVNVV1Zqb1A0L2F2NXh0ZGlXQ0JINitQZnBPMlRxWVFIaGNwOXd4RHNvWWNpUTM3Y3ozSkVFQkFFQklFZElSQ1ovK0NVR3dMMUhBSXNIbUZuZUJwUzlIcTR4Q1UrRWVpNkpXRjJYNlVneC9CSTNFaW9UTW9mdmRlT1dvcjl5WHZzd0NPdzV4QklYYXh2R0lFOTlCQUFKWUg5MFlDV0E0S0FJUEF2SVBDZjcvZS9majA1ZG15dFdBL0V2Ni82NWZmK2l2S1BaaENLSjZLdFBpY3pPWlUveU9XdEZCTVdZVCtldUh5b0liUVhJM2YvdWNDYmlPd0dmdEEzTE1BZWVpZzg1RzJRNVpjZ0lBZ0lBbnREQU9hLy8vbDFvdGl4bmE2bVI3VEdlZnVJTSt5dk9uUTBnMUFvc3V3d01Wc2llZTZ4dDJsUG1CekxQU1BSaTB3dm56NHQ0T2QyNzlIdXJsZFNlQVhWQjMvUU45ejBIbm9vUE9RMXZQSmZFQkFFMmtMZ2RaKytXS3N0RFZxUkJvZ240QjRUSmRubmFNSjMrQlplcGw5c0hWczZVOHh2bG5maXNteUpMRUNVVkhVcWhlcGkwUXVrZk5zZVd0RCs1RXQvMERjczR4NTZDTUN6aC9WaytPVUNRVUFRV0JXQlB3aXJaZ1ZBVjVWcWs0M0IvRGZtT3RURUV6dm03N0dQRnJFYno3b3RoSUNjMStnQ052NituWlZ0d0lYMXNDMUk1ZnRVUlUxaUR5TDhsUEo5QWlNRzQ2aEV1YjdocnQxRER3Rk8vaUcvY1BUSzVZS0FJRkFGZ1JPNUdzVW9YMzBLanFiTWFuOGNrcXFDeTZ4S2cvT2ZKOWpOQWZUUksyaXZ4U0l1YVVMeHhmWFpFbG5ndUhrclJhTW44azVCSENrTHJJeFpmZFZmOUl1KzRjYjMwRVBCSWQvakt6dUNnQ0RRQkFMdzRmWDNHZjByMklwUlBoTVpWMXJ0NzhnMWJnSlBFQUkwOXJzOEJJVXROZ2ZRM1dRenhOcExLUk4rdDV0dWdhUnlCRjZjeXZkVkNnMWVZcXNTOFpxSVJhRGxyZk9mQkY2NWIxaVRQZlFRb09lTW9EcTlKTFVLQW9MQU1nVEl4WUFVS3YwdlJ2a2NKYVZadE9LZmFMaDZHU3lMcmc3TmY3NTN1Zm05NFhjNTZpT2JJcllNenlmVjNCZnM5N0I1SzRXenNiZytyU213U2JldnIvcU9UK0RxZmNOYTdhR0hRa08rZXI5SkE0S0FJREFKZ1V2WDNTN1BEMzN1cEp5WHp4Tm9SYmFucW90WktKTVFTeGNPelgrKzkreFJmR1hFYzlkQ2I5c0ZXY242aXIyNzF5ZlY0bFMrdDFKOGpYREVpLy9SbC9TNFAzMENWKzhiYm5vUFBSUWE4dW1iUlVvSUFvTEFMeEFna2k3SG9SeXYxcHcvb3JTVWhxL1g4WGo4TzcyZmovTTEvT2FWMFRyM1ZMVXJuUS9OZjU1ME1hK1dkMVA1QmVQNmJNdTVEWmhBa0MvckxwU25udE9wL09mMG1DMnA2bFo2T054aVN4UW9tUkNUMUpTNjlQNVArb2FWb0ZzdnB2Y0dlaWcwNUV0M2s5UW5DQWdDWlJBb1RQbnNKbXJLanlWd004Ui9mVTZQcTFwdTBGZUpPekhuTmFQZVdrVkFNaTlKMGlwNDI4M2xuTG03RVBFOVhpWStXMVl5S2pSNSsyb2hrOG94eXF4VS9pdnk5aHhmaFhqTW95b2MvWXV1emlOdk41YUNDRFZXNHJoSDRQcDl3NEx2b1lkQ1E3NUUxMGdkZ29BZ1VCNkIwcFQvc2luYVhaODJRNEhYNmV3Ni9EOWIzaDBYUHpUL0VTUTIrL0tpQnhlZHFETWNiM3Q4RnFUeFd5Q3FxRWNxZUdFT2JtcXRSSFNWL2JnOU9rS1ZqdXllZUw2Q0duV2hDTlJmL0xBSGhSWDZodFZBckVkWUdScDZaR3V0aHhJYUdNcklyaUFnQ0xTQVFHbktWOCtnNDJ5RzJ6akdPMHZwMTlObWZkYzlubFZwOFl0QVgrOE1Ua2pZeVJOK0p0NlJJUFpTV3Fkb3hrOUVMR1lia1ZST1hOa0tKWjluclBId3FJcE9mblFZME1yMURJV3FGUEVJdkVMZnNDbzc2Q0dBenp2a3EvU1ZWQ29JQ0FLTEVTaE8rUWVhd1drbXhUL0ZKb1RQZzV3ZXJ0aUpSeTlHb1V3RklYWEpYTEhKbFQxSnA5bllHK3Fjb2hrL2tiNWpxeDRJU1NkRlFzYzB1TGV2WlZuOW5hK1haUGlkK3NoV0ZhUDk3aEZMZkJRMGFoTllwUXYvK0UzZnNCSTc2Q0hvdW1KM2VPR2VsZW9FQVVIQWcwQjV5b2UxV3VibWtJcEhoT3hEejRIMG0zeE9MelQvVWI3WTl2SjVtYU90K1NmSzBIYlpqRjhVTDQvZ1JHRGFITTZHaUpMMGFJdkRFdHZwaWJFVXBLcEQ4S2NFb2FNZ1ArT04zL1FOQTdlREh2cGwxNDFIbnh3UkJBU0JGQUlWS0o4ZXVocFl2MlNXdG44Z0lFVTlLYldybkEvTmZ4VDNzRWlORit6cnBMa1NKdUVNVHhXWmV0YnkwKzBhaU94c2c0eU5OWFhNL2xRc3IybExycHlrQmZCMjU4QWJHU05TSEE2RWhTMkhMV2pWWDcvcEcxWnBCejBVR3ZKViswd3FGd1FFZ2RrSVZLQjhlQXJiM0dMNTVNbGl2MVRhSUJheG5seHBxUXRDOHgvUnBSVzZWcWFMUllYdmhETThXVXJzQk1maE51c2dHYXpZQS9IMVZ4TjBaejFZcDg1RlZ3ZEE3UlFuMEprQmJ1MmVjT0ZwQkphMEMwMGxrL3MvNmh1V2EvczlGQnJ5U2R5bGdDQWdDUHdFZ1JxVUQ2OVhOVGZiNlZ1cTVSOUg5My9tRmtia0Q4NS81RDBickFhZ2srbGlJZ1BITEFzZzBrN21LVXdWMit4clhVZzliejQ2Q0RZSFljdkpBR2N0WVordE1kU3dxbE0vcU9QTmRNSWxaU1dnZ2ZoREMrNDNmY05vYmIrSGdrUGVOemJrbUNBZ0NQd2NnU3FVNzZUejdZVHhVcFhoWTcrd0ZZMGRMQlZKWFIrYy84aVZIQ0w3OENEamd5RHFCbTZFOEhmRUk1OGxJTHJ4TVM1RndqRnlDMEM5UitONXVidTlYcDhLNHdWV1hHQXNGOVZnbEhsOERTWEh4ZUVJMm9jUnk4UjdUY0dEditrYlZtRDdQUVI5TjR6cmdyMGlWUWtDZ2tBZEJPcFFQdFdLQkVGYmF0S2ZxaGtGRVFxN3hGTmw4SlVIWlFQem54VkVQOTdSWUtFVkQ3MlRmVUlyb1BCR1pCWnh5a21Dbm16UDMrN0RlWFV5UFo1T21xRlAxZ1EwN0dVbjIwQjN6dXZ5dlVVa29Jc3dzbERhMnVtbHlkajVTZCt3WE52dm9mQ1F6MEJlaWdnQ2dzRHFDTlNoZlBYR0VDSjgrTk16V3lIMWNKYnV1YXBRblFXcWljeC81UHhla1FsZlFKNTM5TzQveUhWM2lvQjhnQ2NOejdpQUtGUUYxQjk5VVNGSmNFRktmc0hERUIzdUlBbmRRRHFRVjlPMmtvYmQvQzZOT3hsa1Q5VHdDTFdTcXFvSzd6OGFnRU8wdzF1bTdzR2Y5QTJydFBrZUFnVlNObURkenBQYUJRRkJZQklDbFNqLzBBZUNjVllyem1kSUt6K2xDUy9HSUZSdy9qc3F5a1NlVjRYVVVzUWJacFB2RHNGNjY1OTZNQmt5QnljY3RvN1MyY3Jrb0tVU2VHQ1VqWG5ldjdmbkt5T2o4cWI2T2x3WTBLWGRkeVRjSDJkcGZ0RTMzSmViN3lIb3ZPQ1FuenBjNjVjLzNVYWp1bjZqeFZvNFp0eE54UnJMcmVqUmJhai9jNVZxckZ4aGpHdFJ2dlBpM2RLTUJnUmFQQkMrdUtQajg5L3JlVUVXdkQwR0xQQmR3dUJlMzg1MVppSjAyV1BKZkZENCtMemNRWUlyZWVVTXdCcythSFE3aHd5cUxIcUd0L2FBWHJkcnpocExOSVhTaHNIaXZvbFhzSDdmc0R5Yjc2SDRrSStEdnZwWnlGMmxza3lyeXpTbHdWdnhjT21VMXYxbFlRRDRUOGpSWWdnVXhyZ1c1Vk9JR0dSVlcrbDBQcXgrUzVCWk1jRHpLd0pkMnpKNU1hUlExcHA0bFo1MTZLbjhrSDJSRC8xV1MyNjloNW9iOHBHQkFDR1Z3ZHFPbEd2MjFPdVd6cE90TER6ZXZ2L3UzYnNPMktVeHJrYjVCMW9XQlNPQ3Q5S3BkMWg3OW5QZjBPMXgwTFF0eWkrLzV1RlRXa09NNjdjRm10dXJWWDl2dlljMjFIc1FUaXByL2xZZEdON0s0YkVlWEdqVDBJWkxnRGNkT1drSXk1QW9wVEd1Ui9sRnY2TTdodVBoTENrZmwxajlTSFB6SDduUVJXRTRsVjZXZ1huL2JmdGVpL0RkZWc4MU4rU0R2UUdQOXViN0NQalZibHFMY3I4K25kSDUrT1hDRTVpdDIrTDgwblFVN0w1LytJUVA0eE90bDRLN0w3cjVuNWFxU1Brb3FyR1ZOZ1lUNzNIOXdSZ0JaUnR6V0hGNVdFNUNQUnVzYzJGUENjZklMK2ZRYk1WckZkeDRENjAxNUkrbjg0VklHQnFrcmV2dTE4dmorWmZyOUFMT3VZdC9UaGRNdHd6YnpUUVZ6Z3M4RFh5aFNOZmRicmM3YmJkYjEyRkwvWnlCcitlQ1E4TjVLQUNIelBkMnd0c3RtN3BkZkhSazNDcVB5elYvS3gwSU51UW90dnNMaFh3WTQ3U1JzWGtmQTZ0SStYVytvOXYzM2pQOXZGaGZkcDBkNklQKzlsMm54VlFyeFJtMUs3eFlCMmU1cllkYlU1MFFQYi94SGxwanlML2dXWkh3MWwxeWJGcElvT1E5S2Z4UmIvUUc4cjFmME16QWxydStDYWhuOWkxT1U2MUhrVjR3enprNlpBNGdFS0FsYXZUUjBTQXV2WGNpcE5YNGVQc1R3VThVOG1IOHVZTGxtTnd1WG9PNEp1WFgrbzZ1R2xOL3JRMFJHTVN6NTRQaFBpbTZoeE9ZRTVsY1V2K25zSStCY2UxK3hsc2kySGF2M1hZUFZSL3lyM2VNNzZGNTNNNnBJWTVUdFhmNmM4Yk5uMnFzTzU5MDhkY0pueWxSOXpXK2tLcW5mK2ZhOU0vbkEyd0lVeDBJVkp3Zjd6NzhlWExQMy9DOGsxa0FHOFRydTZXYnIxSENSMGRETzhmckhkTWp4b1l4RG1PelQ3WTJudytLNkwyZktCVEhXSXVXLzc4cTVUc3YzcDEvcytUcjg4dVNNTFJiby96Q25IcWVrQS9ONlFsY3ZaYWFyblBxMlhDWmJmZFE1U0gvd2dHU3MxMTczdlFOQlh4aTJJek8rOHJBTVh3akZtNFhoM3MrUUxQa1d0TkhvN1F0RUtna2ZWaTE4bjBFYXRJNjAwdXlSdFVoQWJSenkyVFJVZThiTzdpU2JwQ3kwY1FmN2NNUkVEODhzSzVDV1JoUFFLTXU1YU8weHJhWlBwMEFvRkVVTkcyTjh1bTVpV0l6QkV5ZGhyckxkNUh1V2dwVEx0ZG9SZzFGelo2MWU2anFrTzhKLzNhL3FPVGxEZnpra2V0SU0wenN6Z1BQT2lNRHJrTDZQcWFGMW1HYzBreHZadFpuOURaY29sUUpEbnd5TE93VXZ0a1FQT095WEFhendpWDdlWFNrakp6Z1lvbzNrLzRTUWRhOWRsV0Y4akRPQjZBdTVkZjhqbTYram11VnJEci96VlZDZXloenJ6ZXZPMmN2Z1RLdkN1OGoyd1ZjbmZCRnV6dXo1UjZxT2VUcFJaQ1FxaWRIZ2VZcHc2U0dOZlZtaUJ6azhDOVB4dEdDNGZpa3Q2RyswQmw0RFNhWUEwOFdJV1phNUExTjZHL2NmQzR2VmFCTWp5QkJBajhHeitWSlVLNVVIaDBwTno3c2VzRFRoN0Jpb3B4WXRXdGFWYUU4alBOVnJrejUycVNsUWQ3UVVNMEhhRUpKVUhMNWhEQ2h2YXlpNkpvRVo1ZXNHdnBDeCtSWDhmcWlXVHM0bGpQaXJWbDFiYmpRbG51bzRwQkg1aHNXeXl2WDF4b3VyN2U5Y0Rrd3pER1dsTHd2VlRROW1DWUgrNExuK2NYWlNSUUh0K0NJVlNaQmtDRFJnZ21lRE5aYTUwUVdIU1UxNWdCS1JpQ21qaEtUYTExWG9TeU1KK2hRbS9LZEYrOEc3c29KQWpkY0ZHN0Y1TlN5dnZnd2RSYXluKytGQ1RvdjNybytZbXUzdU9FZXFqYms2UlBaeHQyRVBBZWJPMy9nOTZDR3pUM0xIWWwyUVNLV3hCL2svdDdDVElyekxtMkptdEpqUnhrdndWV3JhVDRCbTZBVmVzeWlvNVRHaUJuTUJjRk1SeHJUdkJLdjQrZnY3N2k0QXcvNlViUmdGNVpWS0F2alBBU29WRzNLUDNBNFROOHd4Vis4TzBIVjZrVkJTV09TcXQ1Y2JnTXdReFFSNjF4NGNUM000cnNlRHJuOWM4QlZyaHZ0b1ZwRC9vaXVyaG0rVmw2NEp6NnZ6dEFNNHpsTkUxQUNYWW9yQTQvRzJFQ0YyNWVuMFZWRndYaUNXaHNXNFJPazBNWEJodnpSR1N1WlJVY3BqYkVCNk1WRUo4WEVTSjc3dk04NG9uaTdYWjUrNHpCWmpTcXdya0paR09lS0R1V3FVMzdsNytoT1VMVjZVUmhRTllmdFhQbHh5SVRkbCt4YTM0VUpHcjJaWlhkZXR1aXRGOXh1RDFVYThoUWJ0TmhWemJLK25pVHpBQVNCemVmODRsS3JHSmVyejFpbm5oYkZQb0p0K1EydXFDZDRSNlpTREFBQlZGRW9jT2ZEYzhxeExEcEthWXdOZ3FFVE5JS21DT1FyZTN3TWRNKzlDUGdsSCt6MDFhU09yYXRRRnNZUmFkMVQ5U25mZWZGdXRZNTFOVnYvZDVFWm9ZTFk0QlVzZjAwbjNKUEJXV3FXekRBVjczZ3NUSU5rc3oxVWFjalR5anpMa2VVMTBnR2lHMUw2VnE2ZitnQW51RGhQcDkxcXFvaGtXdTVkSitQMjNFN1VHc1lQVTdSeDcrVFFVVkpqaEJlNnllcHZncnpJbjQ4Q0ZEQ3p0OXZjQmxkV0tBZmpLVWpSZUs4N2ZKeDBmbG5pbUtKcjdiSXdvdUtUUzIwQlF2WERGT0h6ZjBMRnZjZFBkMS9VMUZzMDZ5QzRiVzJDbFNWOTZVSmI3YUU2UTU0Y1hjdkpWMi80Q0kxaTlkQ1V6L25GVTlFcGg1eWVqQnNFZVRZVkw4Z1lGc25FTmpVVFdkMEhiU0RuQkt5ZkRBbEtGc21obzZUR0tCQlVGTzJsdVVJZjlkQzRQazRmRFBhOGpuL3dGWE1HK1Q0dnlyaXlRamtZVDRHSEJuTGxoUlBLakZaajJiNlZwOGphZWxsUXNGRVdnem0wY2g5UDdSc1lkNUZzNWRUYXRsOStvejFVWmNqakhPZTZzWFFvUEloN1Q4NzEzSkFkb3pPT3l1T25WNVdRYVJDdEttc1VwdkxBYXJJTUdUZmNCb1kxWEUyeldpOWRLSWVPVWhxVFRGQlJQUHN5VDNLMjA3NW5sOXVQVDJiOVdmUDF5Z3JsWUp5Rnp1dUZDeGhWNHVoeStoemhRTmFGTXdvcGpQaTJEZCszTTJwdTZoTFFiOVlRV2tFSjZHZHpNZFFLTGNhYkFFTzVNUnNrTG0vOXM5dnNvU3BEbnVMMHRrR29ZcW5CY0NSYkNTQ05PNnB3em8rTmZCMkNkRG5CMCtGUVU0SDdPNVVIVmpOeVRPYUdubW5Mb2FPVXhnUTFHRlFleUpjZUl1SVpudlMwcXZzanVhSkxOcTN5dzQrVkZjckJlQkF1dkdkNzNqaWFZUXZlVWVGNjhzNzBSamcxTTA2NDVkWFNlaWxRcmxYS3gwV1VEY0VPTjNpelNQMXFsRzJ5aDZvTWVad2tITXBUMGZjd01TdW1ITVc3Y1hxT1phVFV6T1EwNXgwRCtEamdZdGM2bVFkV0FvVTFKZGtRb3BoYVhnVXFITXlnbzZUR0pOWXBIb3VaSnpwaEdTYTFFL1pvTnhuR3RSWEt3RGdMSHFSOCtsQWpmTWtSdm5QQW4zRU1vNU5WWjdnUVNtMXNrMUVPMTl6U0dkQ3dYU0lEdjdwS3NteE9COEJOVTIyb3paR25qV3UyMkVNMWhqeE1GcU9YM3FySDhzTnhTRDBQTzBTSXBrSXNScTRzaGF4NFBWb1BZUUV5eDVCeXRld1lobmt0TklLYmVjaXpqeG5xSERQRmMyblJReGwwbEpYNWhqY2t4cnBwbnN3WUxRcS9reEhxZkNHTVdYMXZDckMyUWhrWW0rSzFzcTl1V1VBWXQ4a290NkpHWEE3UXJGM0tQeHpQelZoYXI5R1VIZ2YySHptN3dSNnFNdVE5NDVTcE9iWmtUYS9hdDkxampPeEdxRkhIT3JPTVllQ0g1Uk9Yc2pHQ0ZxK1NLTVYvT0o4dUYyYjVmWlZCUjZITTk5dUtPbGI0RkRwaUZEYXRXSGNVenMwRnBWQlpXNkVNakZNaS8rUzh2aU1CWXRnYVpzWUY2T3hXc1FXWXlLVzdSbUN0SWMvVFIyd0MxK3h0RWNrQkp4dmJDTEM2UTcyNkwyL1NCOHBmUG0rcHVIM1F4bEFtUWNSTUlRV1FCbHFJMm1YUVVhUjlUVlVBQUNBQVNVUkJWQ0R6L2JKTmxrZnh1QjhHZU5KV0VRNHNlOGhZQThUM1kyMkZNakQyaWZuN1l3b29IS3F3TGM2Si9WNmhzUVNnMS9JNVlWeXRIQkVFV2tWZ3JTSFBzMGVNQ0hWazMvS2Z5UTRJWTZmOE5TY1pFQ29QbEw5NDJ0SlNodHJRTHpHSm1DbDhLUUppcVJxc3NlcUpOQjJGTkhiYytyL0l5NDduYVlER2xTZGU1RllHUU1hQ1IyNXhma0lTcWg2bFhxb3BsTVo0TEdRVFI5UUNIQVFMdHZRek1VMElQVTBJMEVzb2Z4cGtVbnJiQ0t3MDVCVnZSQmxYK1JRV0Q2TFBISTZSNDF5S1crWk5DeHpTU2lxZnY4QWJDM3FzTkt6U2RCVEtmSmYrWUllck1QS05OUmJjQXVvM2xwdms1cSt1VUJyamdHby9QNndla2NSN0RMYndqZmh6UVdjTEFHcGx6aDZ6bTVBTEJZR1dFRmhweUt1b2ZkUnB3NlZZc0ZuVE4zcDY0ZENBdWlLWHlHOFpjZUpVMzZSUytjb3hTcytPdERncTFWcjk4Mms2Q21TKzRjSm9ieTRXSGR2TnFnUkdRUnB1bzZiVkZVcGpiRWpYMXE2K3cvREdqTjJKYlVrOVFSclFTaWgvQWw1U2RQTUlyRFRrbGJzUWhVdXRGcklpQVRqUldBZk1HblRjTVMrVGZ6aDBFZXZCckRlMm4wcmxLMFhEWm9xdW5JUVByZ2pRcGFyL1Q5TlJRT1BIeEhENlpFMWdtVWJlWkl4ZSs1VG96ZW9LcFRHZURNNWFGK2kzWHVCOUNGc3lYYldXWE1YYUFhWHlSbG14RnFVaVFlQ25DS3cwNUpuTzQ4Nlk4cjdNYVlXQ0EwRmUxQzVJc0lDRDdDZG9QRGdGSXo5eDRvTXRXRUxKWkNvUktJdlZXQkdOUUxtNmg1TjBGRWpsdytGY1MydWVBaWhZWG4raGhIa2xTWkwxRlVwaVBBK2hWYTdTaTJweHRPNHhuUTlLQ2VXdk1wS2trVVlRV0duSTg4cjYrTTJsS044TUYxTVlQWVFVenFTNHBWZDFoMnFZZmx6TmdPRWtQSXNVTmdtR0puSHBRbDNXSE5vSzd5WHBLS0F4bURaMTdSVnNOOU4zQnlSemt2NEtoUFVWU21JYzdwN2ZuMUdaTERXdXd3UC85NUxPa2dEMGlzOUtzMnFWaXdTQlpoRllaOGdyenlydWl5bktONkZDbnpuSTZIb3lxa3M5cGpqMFZYaWMvSUlNazUzSzUvVjcwNWFhMjZLVStaV2tJKy9pQmZyV2pXbWJsUkhHckFYWE9waS9JL3N3U2laTTIrc3JsTVE0b3R2dlQ2azhDQTU3MklJai8vZUN6cElBZkpHOXFUUUxCN25vbjBGZ25TR3ZQS3U0MStZSi9tTndJT2hZY09RZzJ4Y3MwcVdCUEhCZmQzWXEvM0FnQzZlLzhGYzdTVG9hYWZ6NnZLbW5LcHNyZ0dSdUN5RE9oSERKK2dvbE1mNVY1MmUxaTlJYlcyNFdMYXZ1M3hlQzBSQjNSSDR2b2tnZ0NKUkVZSjBoejB3WTlOZFpJWjZMcllWdk9OV0VIRGhsUmt4YnJiMFVPbVB1aSsxbXBQTHhveG1aaTk1Zm43L3BXNllQbnFTam9Kb1RXSFlPNnRVb2YzMkZraGpQd1dlOWE5UkRqUXEzeEUyOG5saGxXdnBjckFtblRLVlNpeURRTGdMckRIbGUxQllpYjRVT3p5a21XNUtERVlxNzZiaittcmVzTmpPQ3RLRk81UFEzemFTbXRxR0xuRlhUcWJiMStSQnVkak1wT2dwcm5GZS8zZHFFWDBENXVld3l5Y3YvZ1VJcGpDZWc4cE9pS3VPbUJsWmxVKzhuR2txamdvQWdVQlFCanNISEkyakU3M1l3bDZiblVLcGV2YmxuMWJmV0tqUGplZzVzYk5ya0JSNG83UjlTemtRL1RGS2EzYjMvZ3drUnMrNURpbzVjalMvWHUwcW81RWQ0WDZmSDlRWlhkZmVIWWVLYzQ4OXYxS0w4RWdwWkNLWi9wREJPMS9EakV2cFc0M0dXTTJaL0xMQTBMd2dJQXI5RVFLM2VpOGVhT1g1bytlejB1aHFESlV3ZDlMTld1V3U4ekd0bjc0L3l3RTVORkt6UGZHVUptVGlXdWs1bC9jK0xYclhncGZiQXdWc0F0NzVXM2tuUmtVL2pGOUdtVTFIbzUrdXQ3Q0NXczlQQmdYUENNS3BGK1hNVmd1SFp3VWRyY2NQdjFnNEpKeGlrOW9sUm42WXdEa0hYekhFYXFzTTRpOS9IelVndGdnZ0Nnc0NQRUdBMlQ4UnBlZldlTlowUXRRUzhTZTM3Sm1vdHE3R2E5b0tWS25iTFkxdXM3T2RSMGhRZCtUV0dVRzllRU9IRGlIU1g5OS94ZGZ4N0F1RjIxS0hRdFNOcXRHQ3RSZmx6RlZMV25Mb2MvdWswbFFvYkRDZEdlcVV3dHZSdThnZlozcjJHcTk1eVRlSWhRZ2tDZ2tBTUFXYnowVlJvWDBLdXJCM3NwU1NpWlFRTWwrZ3BlRTNTVkdaR21PM1VyRGhJR2R2RHdyYStzZEtWemlYb0tLQXgySERhVzQvSmRhU083NTVHRjM2QTlDSEJnNzBYTjR3cVVmNENoVjdIajhwcVB6OUg4K0VUc0dWNGhIZHYrNFRDSm9GeERNRld6ckYrYW5qMzFrNHIwb2tjZ29BZzBCUUNISmlPVC9FY0NiQmRlcHBvek1uVjBFcXZLY3FoSHVPeVJidktvUXMyT2VHcGZKQmpDNVFmMEJpSTArNHBINnd2NnFLYnU0SURxanlSdmVhN1pqaFdpZktYS0hRNHNNSGdhZ1JDKzBadnI4c09LTjlaUWhxL2xYdkZaVWNRRUFUK1JRUVVFOFpWcHdpdzQ3TEhLRjluaU5lY2ZYeDVZRk1yWXJKVXhMcS9BQ24vNXpIU0JCMEZOQWFHNjlVSTdYekkwUE9ZUndxbFJJQ2pFdVV2VUFnVVpkRTlHcE4xRTNxUFFBSmpUM1h0SFZMM3NQTHpkL2tkM2ZaQUY0a0VnVzBpd0JPbFErZU9Lamd0amg1VEoxb1BlUGxxN2c2L2xQWDllRHlleitmNy9UN2g5bjdEajhjajdadzZncGsvMVlSbkhyTDJsUm1TYVlVZ0pZWll3cXEyNW84RUhRVTBmcVpUK2RUcE55L2NERk1pejFPSjh1Y3JoTDFBa3Z2eU9yU21QVFRDRXhqWDdONXlkZk5Ock9EN1pVSktpeUQvQlFGQm9BMEVSdE1NczNQODJSNmFURjBXb0F0SDFmRUI5ZUJRa0ROdHQ2Ukh4amRmQjFvWUhRN2tnWWR5cXBYaFFIUnZBNVN2TkI0NTVCZDM3ZDNKN1RvSzBBVEFadk11WVJqVm9mejVDbEZYVWdkN0FoZjgrRWhvaE8rQzh0bmM2ZStqUk85RkIvNnlrNzBJc2lNSUNBSk5JT0RlMGVweHVvQzN6cVdKb0VmTWtrSDV3Y2c0eDVWSGdJU21aVmRvMzIrVkIzYlpyUytxckl5UkduMEJlNGVNRnZ2UStyL2lkQlRTK09hc3ZZTXV0a1dubmd0NXZRZXlCK3dMUnIvcVVQNXNoVWcrN21CUDVJSlQrY1lxUlV1ZE9NWlcwWVovMk9sOHozcUdsV1FmM2RKeVFCQVFCSDZLZ0h2cjgzd1lKMEtpdjlHVUdhTjhGVVNQVnd1THJQbUY4QWpJNHhPMU9seXh4NzlKbk1oS2N4WDdESm9FVG8wYjhQSkRHcnNKaVlmenRDRjFUcER4YWJGYnZPTW9iUjQwNXh3Z3dZSUl0MldYbmFzUTE4SWRiTmRJdjZLcC9PVHJqandWdG5oSVJVaG9ic25GdTRJZVA1M2JwSEZCUUJBWUllRGU1dVRUeFQrMVNzN1gySEVnNWdqd05OZWF6aW56eW5nUVVqOUg3WXFYLzF0cEdyeEFXU0c1TVUray9GeFdDN2E1OUVUY0F3MXAvT2RZWjUyOWdKLzZKc0xwR1BkSkdVWjF2UHlaQ2ltVXFZTjkyWXBvS244dmxIOVFJUkxBTU5LM1N3ZWtYQzhJQ0FJYlJ3Q3BMZjY5Ty9JZlBDbFNvbzRBNWF1SDlId1RzSTJYeWl0OEhaYXlDK1g4Q3VXQisydEp6N2ltZlZuWWFaL3lreG9yZFo2MjZjTFVFTU1iVkU4WlJsVW9mNlpDdXRlb2d6M2psSWRZTUdjVU42dDA1UnY0cjJJazMxdmdudHlBQ2lLaUlDQUlWRWFBRTZBeGFqNGkrZm1jOEJqbHF5aDYyazFXMDN4d25WKzIrcUU4c0s1Z1lpcC9BOC9scHpUV21uZFdESWNCRHhJZ1hnUmVjWW8xcWxEK1BJVzBtak5UK2J2eDhra1J1Rlc3bURXbndaTC9nb0FnOEc4aXdOd2NZWUFYaGtXOXlVSHk1QVB6U3phVHEybmVaMUpNNjVCUUhsalhvb3lRVk1SYUZ5ZktqMWxDZmNHYU8xRVBOS1d4RWd4ZXgycUtTRkh1dUNsMlQ0ZUdxMUQrUElXMGN0ekIrcGZ4UDU3SzN3L2xxMVg3cVFDTmdZenNDZ0tDd0wrR0FERkF4S2tqeHZjVE1yRjFhSUtoS0t0Tk5sNW8xVFEvWGluZ0xSMDVtR3B3WWlxZm9zRmVTMmNrdytkditoYXdsTnk2bzVTZjBsaFZkck5DTkd4aXhlRytXMWU0TXRIdktwUS9TNkZldkptcC9QMVFQbmR0eEhydm9aSWRRVUFRK0VjUlNNWDFpZkU5K1ZHRWk5YjZoOGhETVd5UzJ0UTBud29rSjdzbm1RZm1OUXNSNDhadUFzazJ1WWdOTDdHZmpsTHFwUDhGTUxXRmlOSlJVbU91QzNySjZBUlN5ODd0TzAzQ3p5Nlp5c2NYM2NVakJVT3RrUC9KTTUxbUtUUzBRNWg3WUUyazhxTVlEN1czdjhlUDNtUkhzZHBYU0NRVUJBU0I0Z2p3TXJzUWJ4LytrQ2hEZmdPWkM2R1RIR1lOWHFzVlVSbjJYUHJRbDQzL3EvYUNNOTdVaG9oL1FzcVp6U3VpU3BPOFhTSXZaeER6OGxWS0pLaXhFdkptUFRiQmxsaENyNmMvcW1OcVhZUHlaeW5VQzhVZFBQbXAvTU5lS0ovMXp6T3VldEJrUnhBUUJQNHRCTmozRGVtTVBPcC9LeXRlUWU1VGlISFluYlRveHRlS1l1bzB4L2d1Tm8rbDR2WlRHeUtmS1pTMU1CcytYRlQ4d0tiMHhLOWJWdFZST3NyTGZJUGVSbFBjSzh2WFNsYng4dWNvTlBRRWQvRHd1OTlMcFBLakdQZVZOTDlEaTJ6VGF6Q2ExME1FRkFRRWdZb0lzSXNhSU53anpzSFhTTWdkYVMxdzdZSGY0WlpNNWl1bURvWVpzblZYRkJzc1A3VWhZaEFqSWg2c3VPcUptSmV2Tkk3MEQ0Z0dGWmdFejBHZFlKL2w2d0x3NUVabXNnUDdjeFFhSktZTzlzVk9hTFZLeFB1TllUeFUzL2dlSmVDKzhqMmR4cnRKeEJNRWZvd0FQV2RudjZoRlMvVENPR3NYNVdLY1RJT3YvV0NITWhIWjV6eHIrcGt3TFZUd3Y0cmJCNldoeCt4QjNEaEJHdFVUT1JxL2Y3TWJvYU9reGlReEVLR1ozdWFBUkxSVDh4U3RRUG16RkJxa2pjZGFJcW1NQ01aRDdhM3ZjWVRrNXlacTZ6Q0pmSUxBUDQ0QU9WWmVkKzJKVStnbHpwRG9XSmsrcEEwbWU1VGg4MWhhcFcrOUVzRHB2L1AxWW9TbDdmcXRYeHpXRGErM1V3WklxQ0dyTHZxQnV1V1hIbDlmNWtpRWpwVEdjWThkKzhEb1E4V3FCV1NyUVBsekZCbzBVYXFCdnQ0dFFvWVJqSWZxRzk5ajB6M3ZWbWxjRlJGUEVCQUVxaUhBaTN4Tk41Q2JPaEpkSi9QTk5Fa2JqR0xMcVpheWg1TDlXRml2ZGcvd0Zoc0VzUXI2Rmltc2E2V3QrMU8wQXcrbjR4Wm95QzVMdjlEaXlTL3RxYURJb1FnZEtZMmpIanQya0JuU1psYjFSYituU2dzMTVScEV1WUg5T1FvTlluTUh2OFliRGVXWTRSbkJlS2krN1QzdTEwZ2tvMjN4LzBYcFhxZkg5UWFUVEhkL0dKYmFPUnltL0JkQkVwMkxJOEN6ckVQYXh5ZEZDZU14ZlJLRlBDdlBHbWtscDNLOGpCSHRLcUJtK2ErZnQvUmFlUDladXk3a2M5Z2NWWVl5N0FZRkdocUs5WHVVY2NocHVMK2l5azZFamxqaHNNWWdENWxNWnY4d0NtTVRiN3JzRlNoL2prS0Q0S1NhejVpaHdXemFQY00xdkJmQjJDM2E2Rzk1UEsvUmpnbUo5WHJybVk4R2ZhZnZ5SE00VHhxcVNvNFRBbkFMZExjN2JiZGJCNmFVZHRmQUZiQlBaSG1RdTBXVk0rbkdQUG42UE5YNjgxdVd5NEFETmxKUXVkWW02VmhZcXJCK2lLa1ZUZWZjQnNvNkNEdWU2TFRERmpRSkxMbmdCNWtya1dpd1c3N1M3ekFkSlRVKzBPcExHenpPK0phd1pNcFQvaXlGQnRpcGcvWFVPUnhXbjIyS0ROTHRyOWhuMDlxNGpVMzFaYjg1QkQ3TTk5M2wvWGQ4SGYvUXcrcG9qb1Q1OE44bXBQbGR4WEV1bnVUcHI2YjhubVAwdVg4YllZYmorb0R0Zkw1YytVVjhDTTA5a3hWdzdNWWNLSlhPRDNBK25MMlNWUkJnNmw2ZU5QVXE2eUFvaXpJK1l2RmRlN2poQmZtbDdXc0wvZ3BUdnRKWWoreFJteC9HM281ck1LS0I3aGhWRVR0UW52Sm5LZFNMaUVCOWZldFEyWktJamFBd3huM3RUZS9JNDNtRnUrZklNWGVtNGNKMXd6TTBOTkM3cHpFa1AwRDZNT01pYlVWQ29pekpLWmx1TFM1eHFNSmpGN09rUTFmVk9nNWZZbGRUM3ZOek5GMDdzS3A0YnVuZTlvbUFKSnRDK0k0eGpQTTdjMHFuQlhvMFU5cC91b2N4R2dPd3FNTm9NMFNKVVJsZlB1OExuVkR3VE5EeERQQldIL3p5WFc0Szl0STJYc0IyT0p5VWsyKytoODZzWUx5UGd5Um9RSXlMMXpvU29xTmVZeTgwTC9JY3FGZnQzbUVZelB0QkNVN0dYOWQxTjlnd0xKYU1oNVNtL0prSzliaXpUZGYvSEhaWXMrSDNlQytFOGJoa2swZms4YnlpM2ZMaXRDYmNBYmZzYVhDQ0FDK2lwWnZyVXNFb1BkRWtscXJxM05KWGsreTNmS1ZFcjMrZXpYc1hXMmlYTTE5NXZMZ3RoQy9LTCs3T2FlMDQ3RXUwWVA2NW5aTjJwdEYxaEhIMHpsRGgybEhZZ0d4ZDVGU01TZ2FhVks1NTBDUUFpL241T0Y4dWFEWG83WHE1bkIrRDhmbUc4TVg1cWdrZkN0MnZjUDdwSVQxREs5ekZTNFpxbkpQci9SelJrYXR4ZHptZk1VcWpOZ3pXM0ExMW5VQWhqdytQK0VTTUdrUDhIektlOUxYRktIK1pRbG9jZmd1RWIrMFREWTZvOFRiQ3VLOTBFenRzR0tkditFMG84M01oMlhub3puL1JXVzIybUIrNk56MTJPcmRycCtFOHJZQW4wbEJQZzdWNVQwK2xIalVxSFdJUVBaV1RuV1Y3UDU1U2RHaDdDSC9lVElEWHhKRFZhK1hOYWI2N21OR21FQ2JXY2J6Y1kxVVpaWTdLVisrZXcxajlrQ1hkTWRORGR4akZyVjIrdEF1NzIzMGN3RlFEOW5WVHZkSGduUGZjYzFiRG5NcHZZRFNQNk1nMGJ4eWx2RC90WWNCWDI2cjJ2eUFBeG5qZVAybk5pMUgrTW9WNjRXa3E5YVhwQ0pXbzhUYkN1SzkwQ3pzY3pBd1l6VnRRb0NVWlAyUVRaeXhjbmlrMGNaTC9kYVo4Ni9sR3NORVdGR3FxcHlHbmRFdlBGWVlDZFhjSlE5K2FGdXJXcU4ydkJkc213bXAxU0h6MG1HUUk4ZHpyK2ZrM3ArOXk0dDlLSHBoNzc5ZGh5Y0N3UHZEcTZ5VHVBakFOYnM5WDJQYkYrWTdEMFdxdEprZWxlMjhQQXpyMmVTcVF6dExodmRuWG9vZkRELzZQNk9oc3V2QWdaSHpybkVHQTNSVzJzQTRISGhXMm1lRFhHa3FtQWdINlF1aWtRT1lHU3l4VFNMZUJPSG1udzNRcWY5dkw5OWl4aVpvMEdpUDVuMEtBNDc5WjFKQ3F5bnVlYnIvQWJCY2N3VVpOWUI0MzF0TVFvMjJJODJrUzhMaHp2RXc5QjdyTklzeEROekxQR3NObzJTN09xT21BeWVlc01nN1VKM2hKUnVaaEVPd0g1SXYyWXM0UUdZU3NzemVpL0dYTk1FR0VLWjNtcEN3cWg0NFB6RjBqQ1NGcDRGZ2VveUtMRDdDdDRxa21uY3JmTk9XdmQ2ZDdzTjNiSVg3eW9kNjBTUUd0b0VGQjkxNFVVaWhSL1VhS0N1QTVDUU93QmRlSUpPUCsweEZlUTFpK1M4TFRYbDkwd3dpemIxTnY4UFlZVWM0N0o5WjBmSjhweVl3QmhYY0crRU1MOFBXZVhISXhMbHEyUzJiaG5LakhzbWJIVnhlbWZIWWxQRGVGYWprWUhoOUxkczhPZng1dlZSWkNXU0xSZk9tYmUrTFRMTlZSR0dOTHJzby9lSkpiL2Zhb3JOV3ZxcWZSN3h0RVpRU2lzSE9ROFdtSldiUnhzRjRiN0dtUUtxeFRHZUJ5YTJHSHhsT2FrbDlwenhUZlk3SmRoRm43OE56dXdXWGVJZlNpS25mNUp4WVhuaWQxNmlxRWJ3MkRLU1ZIY1ErVW9pMUJWNEV0Z2h3TExpbjR5Z1dDdGdwMFpDcGVzMTNLNXdVNVdWR1psZnRqaTgzeG5GbHQ5QWV0VW9VVnVobkJPeFBLb0J2WGdoZmlkaTFNS1o1WXVsdHFqZDlMVS9rYlI3aXl4ZHIzSVBuRC9hOHFPNmYxaHhReTR3cjJVaHF1MG5SRTAxcVFJemc4M3VLOGtrQXFhS3R3dUN2ZWxhVXhUc2hhOERRWmNQTDF2RUtJVWtBb2VHOHNiUVI5bzIvMElXR1lzaVAyQnBwM0xhUWFSempnN1JPL3dVYVhWRHBBQ0h2TWo4eFUvdFlSNWhHMnd1eU54bXQ4emY3U0RqN0g3b1NsbFh1dngxRWNqYkY1cjZweHNEZ2RrU2tZdWtQSlRLNDI2ZFhBUjlXNUpKVmZQSkpTVVUrN2F1cXVScVpiVzdKTi9pTEdxQlhiWTlzenl0bGd3RVhtYXpCSTJwaVNSbjBMYmtRVGM4YlNWUDdXRVdiOUkxYmpxT2RtSHFoUGoxM3dJYjZaSWljdnc5elBDdEFsNWFEUDNVYzlnNHdxN0NLMGtpVjBoMWFkOUd3NXl2NEtCazNKYzB2azU0cWJWV1YxQzlaR0djcks1bmF3OGYyZFlGOHdGbHBmb2pNRlpFTDNIVmQ4ajNFNkdyWFRsa0F0a1hiYXRlQkcxSUp0aWlDY21QRmNrWmZLM3p6Q21jRU1EMEJURHlHZ0liZHhhbDIrOHAvWW5lQzdZUEV4eEM1QkU0dmJ5S3lnUEIzUitQZmZvWHpQMUEzWlpPbzlzUmpGTG54S2tSSGppZldaOVpmSDJLeTkyajczVmtLM2FxM3ZyMktlTVN2aHlVSFgrSzExanl3ZlF1RnFCU0FXZHlXU1pVMEd5QlJ3V1NwLyt3aFhIY0JXSDJCTE5Rbnl2SG9LQysvUEJvWXdvbHlCanVqTzhORWpQOG9TQ3k1YS9kN1FEMFRKRzVmSlNlWFh3SGdGYkZpMVptbGdCUVFLTjFGenh1UUJHbmZ5NGVHbmNHUVJ3MWlScUg5aEtLWldCeUdNQnBJT05BbDRURGJ1MkdoT0JSVGVQc0kxQjdBekl1b3lKQ3lxY05xci9ST2hxL3dRUXJZS0ZTai9RSngvY1NlUUYzUWpua25NUzltU3IxbVFIVjVYSTVDQVk5OEpVV3BnbkdoeStXbDVQRzg1aG5ZTk5XZE11dVZTcnNzemJMOWhiNGZQMm5yODRCYzZDL0VJeGdwQ0xVdmw3d0RobWdQWTdUOHc4dXBSNUhuMVBCR2FNQjc2Y0xWZTVYY1ZPbUtHZkpnNnZ2QWJTMiswQmhxZVdieUl3d2UwV0ovdjZBTmFIK3hKMkJJZjBLcUNzVmZXY2dmVjQzbG1GNWFyL04rc3FlS01pU01zNTVWbFFlRFJaR2k1cjRFQk1oNTdENnBYNUFUUEFwNnFzbEw1TzBDNDRnQWVvWW94eG5CTWFsUjgwb0hqZCsySGtQRCtURVdCSnFtd3BIQWRPbEt2UUw0L1R2QTF5ZVBmNllHTGkvQ3JEUERPN0ZvZHVRU0Y4TFcwUEErRTd6Y3RQbXBrYmVGTVRSMk13ektYT0VQcWRhWFhjNzBlbnJob0NYRzNVRWZGR1pPRFRmT042Y1pkVVA3czc2K0hEa1ZTZkJsbXVsY1NQdWtlRUs0NGdNZjNMd3pwV2tiZWZYWDZiZXBaalZwMDlLRTE3Z01uNmc4bWZ4SzN4cmp2ZjNzRU9ndS8rSXRmV0tDdi92WmZUNEQ3M0Q0UnBzZGFHRmRFaHFhMzh1dE5IaFdqZFJYUktGTjF4Um1UVnBjdUNIMWpkNGROMWpMcUw2b0ZzYXZGQUxtQ01jakRsR2J2Slp5NFBTQmNjUUI3K2dBbTJQazJyS2UrL3RDNTZzckF2aGxqQjVhZnJoMVhNRnAzZHl2UzBlZHh2U014M3U1VDM0RHNDcm54M3hVeHJvUU1lNDNGczZjd1orZ2dTU1hCVzY2MjNvekpXZWI1UzVKUXNzYVgyS0FIVVh3OFRob3RDbVNiNklkZllZc2ZXOWtGd3ZVR3NLOGpjTmFzWVlhK1Y2ZGZ4SzJoZVc5N2RPUWJIbTBmMnh6RytGQlVqYmVjUGxvbmxxcmpxTjZNeVZsbVg4dzVUeUc4M3ZlSVRkN1ZxNVRDM081dkYrM3pUZkVhYnptcC9GMGdYRzhBZTRjUXJObXM4QkZGR0VnMURBbXZCdW9nUkhoK25aUXl4ZHNjSFpuQ2IyUi9heGp6NDNubE16Q0FRMHREZiszUlUyL0c1Q1RhZkd3eEdSMzNVdGZHYXR3ZWlQaGJHUWxrbjFsRnkzMFNkOHN1RUs0M2dNZmRqVWZBVGlwdjVaM3VhNDkwTUFuclpDajhxQ1dQYm8yT2tnbzFXR0JqR0tPNE5XNjJBOHg3TGE4S3J6MXk2czJZdk1aMGR0d2JROWJsNTliQ2NHSXkvS2VSQ0VybCs4d3F2RnNTQzhMMmdYQzlBUndZSy9CQVZNS1VDbHpZMG1Fd1hIeUc0dTlFM0JnZC9RNm9CUzF2QytOcWorZUJ0ZHZXMkYvUXBYTXVyVGRqb2crNUlGNkprZW1mc21rT21oaFgvK1Y2QXphRVBURmhqb25GWGNkOUlGeHZBSWNHQUhCKzh3TXpKTHM2RHVtSnhzeVdiZEZSQXQ1R1QyOExZM0laaXorZXg4OVp6WFpFRyszWlNXTFZtekY1TGJrbmdrTHZqZWp3eVJKNjNBUlkwMVBvQUlkYldsN2tCNVVvMThPNC90TGxqM0lxMzFNdlkrdzVZUnphQjhMMUJyQUJsYjBMTG5MaVVRaTdmSE8vSUw3VFZGUWZBTUp1OUUwRHpXRzNZWUUyaFRIbmhjdlByVFJsYnJnVGw0dGViOFprTDk4aklkRVI4bzNlZkg0eXVhbWVpeHM3aEVyNjR1b3JpVW4zaFMvOWtaSEszd25DOVFad3VBL0JTUzQvRjRXYkszMEdJUHZobUExb0F6ZFM0SXdjTG9YQWhqQm1raWp2amVPUzVlYnMzVkw5bTFkUHZSbVRjL2tCS2VCVldKZ0hoM1Q5eDIvYlk1Zjd1Q3hRMzY4T0krZitNREZFa1JSZmxCbWhUYmlpTzBHNDNnQ09qS25qT1o0emlWemF3S25YcFVIcFQ1Znk4M3NEV0RjbHduWXc1dkNsYjJaYkJtaloyTUh4OC9kK1BzN3cyb2RPRDk3VCtkYmhLeUFlOWdPd2YrYzdIcjQrWXE3QzMrTktGMStmVmUvUGpCbnpmUVZwTHpGWlZUZDhydDE5S01ib2hudUlleldrSEJvTXNSNW5vV3hjdzIxbG5qbVJwcU5LbjdjdUpNcXlNTkZNWkh0dE9KVS9rdmR3eUVubDd3VGhqQUhjNHlVN2dvQWdzQUVFZVA0cXZ0emt3NUZuWDFSNURpajRrUlc5TWVYakJ4emdaWWgwOEthdGdNUGhqZTJxdzcxeDRMYjRvTXM2SmVJNGMzanUzN0xJNzEvc0E0M1AvZ1FseWoxMFlEZVZuREUvUUEwazdUajdCMzZpMlN1TVFNL2hGRUtKUE1KR0prRVFmVVJ0d015VytYRG9oVExiVjRYZTNmZnVqeHk0dFRpL3NkSXZJdTVVU3VFSTU1aStsRjZGTTVnNStuRFcvMTZKcWNqMnRiUFYxUDhjZGlnc2xuZ3g0RTRRVGc3Z0FSWFpFd1FFZ1EwZ3dLNU04U0F2ellvdzdaWEthcm1VZjd4L08zYmpUMFRjaWpOZVFDQm40b2cvWkJoL1ZQZ0VoSDk1RTNrZWVmWjIyUTlYVzF1YnBoMG0ydjdVWXNvSGV3dURtRWd1TGpOUlU0TTF3blB2d0pmY2IxcXU4VUFqb3lia1BaT1pGN3cySXRTQitzRVZkZHo2K0Vpb1VvVm9iOHJZVnlMU0F3YjJ1Zml2VUh0d1ZRTFp2bDZ5bW54M0JnMnRnSldpcnQ0THdrTDUvWENRSFVGZ0R3aThpREJMdi9HS2FSam42MWtPb1FmWTQrTjhvWmtXNmdTQ2hrODFuZnVxNlRqUmtIVTQ1RDRDeXcvWEh0QklHUEh0Nlh5NWNBZ0FUNExsb0JucHp6amEzZE5KdThTTUNWNHNXeHZZaUVQQmVNaXdtTFROMDJORGtvUTQvUkFNU3RQMVpPajBOVGs3TWFFT0dXem5WTWMvZzVXcVRnMllocWhrbkZ1OXJVR2dZZ0d5dXNxZzFVUmRFN2RFOW9Kd1lnQnJxT1MvSUNBSWJBTUJtbkVMUDU0M0VMN2Z5NTZORExqMnVKME84QjRCd3pIbmFRazhiamhzVE1UOVliczk4S2lOYStGY3lKbDdjYm9jMXJuMXhvVXVEUkhxdkRVQThSbHpVQU9welY2bkJwd0YyMkFHYU1ydlpTRmZOUmk1NTZCMFg5aUdBTDluSFh6Z2ZRQnhMQlE5N0RQTDcrNTd4cTFVVVg0Z2NJQmRrSWlnTzZyeHowWElxaHFEVmhONThFYlgrQ1RZQzhMeEFlelRYSTRKQW9KQXV3Z3dxeVhqMHhNVWVGR09IZWtLTjV0Y0oxVGpMOG84ZUFKZjB4S1p0QUQydTl2dDBXR1hNR0Fpdnp0MGpTdzBpcXVqQUNyb2JKZ1JFRi9Bd3AxMXlDOHJIV1hhQ0xpd1lHeG9wa09IMHBhVTJ4NnE1bkNNYVFTUUV6cllCRU5SM0tQWVJkQWd3RXR0QzJPNCt0S2ZJVTJIRTdqSGhrZW9VYnVzK2V2YysrcHVwV3liOUcyYUY4RStaVmljWXprL2x5SExMYkJrbnRZNEdlUTVZUnphQzhKQytVYW55cTRnc0hVRWFQSXlQZU9GQ3IzZVJEVTRyZE5tczlqQ3l2RnlxdlYwTWdMZWVKVGRydVBiV1lUdTVTZE8wMXVtQ0Y5dUhjSmFZZVBDbXBmcEVKSjRmaDZFYlpTQWdRQW5sUnZPRTZ2bGt4T1FaaUlaa2hhNERYUkw2b1ZZbmNwYWdwUDA2ZytlRFp3RW9WUVdnODBWU3lnRmlGbFYxdjZnNmJoU3hqaGdnSkRobzdNcVdVMVJvYUc5V2NoeVEyUXhtajJnMjZmQVJFQmdYV1kzQ05OQUN1YVB0THJ5WHhBUUJEYUFBUHN4aGU3bkl6d3pSL09EOFNkQUsvT2hvYnJmblVOMFBLOC9Bb2Z0MXBnNE5kZnlPWnJEZlpNN084dFc3QUF3c3dMOWR1M3VMN1k2ckpERVVPVGFteWhzZEF4bllJODB0ZkFESG9QTm9HQWlTMy92Y1l6QVo4VmdJOFM3Z2RERElCVExiZ21GbjB5WTgwRC9VS2xIVXpKdUFnbDdraUVBbnkyWjlTdmFIcXBnR3p3alpLa3lHaWsrZUttQ0FIeEtqUDBnVENnRWVzZkNYSDRJQW9KQTR3anc5THY0ZG41OS9wNW5sWktsMlhENE03aWtoYUNnQ2VobWNURFdyRnAwS1k0T08vcXBvcGJqelFUcGN5WWhKNHliY2VvMndjZlhZUUsvOGtBMHVsNGlieXNrd2l4a0t6UmFFa1prNlNNbFptdlRQTEJFb0k2M0VPaFBRN3ZhN3ExaU9BQUFHVUpKUkVGVXFCZ0xwVkw1dmhiN0NudzdHWlVHNmlRWS9KTDZHbExINEtxRnlFSkZISS93bUJ0ODI4U0g5bjRROW1iSEl0akxLVUZBRUdnVUFZNFVkNS9wMjkvZjZmUitQK0hOT0JkNDYwMTRjNXp4QWpod2E2TjYrYkRGbWRnWUhYYThkeVd0NWFRUnNmanpHM3hxYUJCbVFNMG1HZXB3K01IeTFZZXJ6a01DbTRTeWJCTzJRalQ3OGtWWW02MGpPOGgyS1ZqRkNMWUJuaG1rSGhxbFBZcnVlTWdNVGhwQ0VYcDIvRG9hdEhBYU1YNE9tWHp1RXJ2U0E1b3lBVm9uM2cyWUEwWUR6cTZoeEZ4azlVSU9GMXRvaVRNUlRwUE96LzBnUExQTEhUemtweUFnQ1B3YUFiMGVqQ2JGT244c1hpMmlMM1A3aUFNNG96Q2lWanJzRUo5S1BsaUVGMk5tVG43b3F1R1hkV1ZDS1hLUmVyZlpLVHdzYnVScDFYTHBpY3dkMFRITjRMQWxXd1lQazVoby9lUWJ5MnFoblhZUHhMSEdvZ0R6L0NBVU83T1dVSHpoOUpkMWR6MW92a3J4Z2JxQU5CeS9zV3doVTlqUS9xREVUR1JmeHc4aiszMStqaGE0eHcrdmYvbSs3Uk9PS0ZUSUh3Z1loUE9Cd2JVN3RhVi9Wa1NZNG5mdVNFeExKQ1VFQVVHZ0xRVDhvZmlpM0c5T2xtV1VaOG9mc1M3enVFMVAwQ0NwYVB2RmFzMjV3NXlrZFlCWm1MYlpDd1Z5bW1MRzhQdzlFb3VoZ0xvMEp0eUUva1gvU1NLWHM2RSsxOXI1a0czd3ZUOU9RRUhIdjlNRG9jRFhDRUFNWndTVGJvSDhWRyt3SWk0VUErcUVUWFNsNGY5R3BYNFBHVVFPWFkwNFRHM1FhRzhXc3FNN1F3T3B6RVdVaVRjL3FZTXVPMEtZZzRHQm15UFViWEpjRUJBRUdrT0FKME05ZDFYNVgyR2FZTW9mbVJJOEY0OUl6RWY1aDlQOWUzT0prOVIzeklDK3Y3aHluTjBocysreWNGL0tzOFA4RmdoWmc4ZmMxMFhOVzJnQmE4SG1HZ3NRWTNBUHdVdG5uSjdzSG96RHg2clFFbyt1R0lHSVJWeWhlaEg1ZXBMS0JjK3EydmZqT1doSy9UY1M3T2JrSzR4S3NNV3BsTzhxWWJXWGdTd01HL3oyOEIwMmVxMXlwNWtkUm9KOVlqVGl0T1I3UXBnUnMwRFVhc3AvUVVBUTJBZ0M3SURTRkY3dGozYU9Da0xDbEQrcWtGbDVkTmhMK2FOU2NJQWdDRkUrcitQQzBPWjlDdnZ3aS9wdW1pNUd6Zjcxci9UenBFdDlxWHg2R05GTDFKOEhmRzBJNk9oMlAvTjdoRWVOMlFmQ2hCUVZTajBNT2JsYmgwcDlvV3pDTlVnbzJETlRvOHBEZTR1UnRYSEwvN1VyaEk5MGUyVy9peUlmSlNrcENBZ0NLeUhBYzJFMXNxZUtuWWg2RWMySThzY1ZWNlY4ZWdNK3Z2Y1ZQcllUZE90czdZNS82c005V1drQTRnZGJLVzhxSHdTeFM5bU41ditpMnIzR3cxQ0hSeWlWeWs5Y09GUXgzcU5LeDBIOC90Vjg0eXV3dytjcjdWR2lMckphZ1owaHpCWm85L3hiMFBjYUd2a3ZDQWdDcXlQQTY5WHFNdjRvN1Z4Q1M2TDhzZGZIYnNpb0FVN0tqZzRiQjQ2ZjB4dWVPeUFrUWw2K2VpVXZMb0xQYzNDNVdUQVN4bEY0bytsaGwxcTNRK2llUTFEKzBiL0Ricmg0emg0Sm1MalFKd0ZkTnpYTWJyYmpxeFRPUjU2Q1dFYjVudlk4aDBDQ1VzaHFaWGVIOEludmtXL1h4NmEwcXZKZkVCQUVta2RBdmNtTnByOXFmekk5NGtsZ0ZhVDg0OXQ1bVVDWTh2a05OTmxMOS9RWGVlN3ZMS2VJSXk1V0FpQVFBTCtHbm1XYmhLRmExaGkveGhNU1YvbVB5YW44b1NGdnBaaXZDUHZ4Wk13Tk5VemJXeDlaTFY4RzVYdkJvSnV4UllTUFQ0NmtoWit0MEtyTGYwRkFFQkFFU2lGUWpQTGZOQ2wvdTh2ejlIZU01L0pCZGs3bmp5UFNRYldPNnMzRGx3elNKLy9Kamx6d1NvdlJ0UkZ2T0NpSjcwUUdJVkZrMm1GaU5rVHlJaDIrWnZrRFJrNmxVUEFaQ1Y0czh2TFhSMWFydlRPRTFYTWgxL2RuTkNhMXh2SmZFQkFFQklIaUNKU2gvQmV2cFIrK2hrZk9WY1RMVjQvMkJSZVorZlE4RW10Nmx0aTdoVDJlSFRIR2lCcy9reGV5dVUycDMrbE1zL2ROQld5SUJPck1PVXlhMmhrTXZDd1d2TUFPdDgyaG5JWlVtZldSMWNMdEMyRytYWXd2VG1zMTViOGdJQWdJQWpVUktFTDV2QmpwYm1UYWlSdGlsTTlQcEUrTXEvTmJmRUlQNldtWVBORm5qanFNREF6allUZDk4YnovNVAxRy9UVVczVW8ycUh6QWdsUytUMU5VWUhqSDcxaWRKWlR2YTQ5NnVoNnlXb0U5SWN6djdBby9lcUoxbHYrQ2dDQWdDQlJHb0FEbEh6bWtieVZNazVUUEZEZzFrY21jWTVnV1BqU0lIV3lQbmlQb0kxdmhtcmw4ME5lS2RTeE5TTDY0UGhzaUZtNVdyY2tmM2tyeGc3d1JZd3Q3WnE2VjhRTmtOUVo3UXBqWHhrWXRSSzIyL0JjRUJBRkJvQ1FDeXlsZnJWeTBNOUlweW9lM2tWeW82Vzdhek1jUjBmZzExTGJ0ZDNJRTNWMytDTUgyUWxDU1dHNzFWdDBrbEJPQ1g1eks5MVVLclY1aXdSTzhKbUlSV0VLN1A2aTlkWkhWSXV3SVlUYWNvcU5GYXkzL0JRRkJRQkFvaXNCaXlsZWZ4ck1aUDdWOER5NjYwcHZncDlJUHQyYXpqb09INzIxd2ZuZjRQWnY3bkNiNStYb0hBcXVNVHlqMVZMNVZidElQYjZWUVF5eXVUMnNLb3ZpRlJmQzFWeHRaTFEwWmJidEFtRmV1TG9qdGFFamt2eUFnQ0FnQ1V4RllUUGswNTQ5ZWxFLytZTmladk5JSGMza0pRTmJMZFhxMTJNM3ZmM3AyZk8vWkl5MUhSSGZOV0Fyb2FjQnppQklPc1h5RFQ2aVpMOWdmbXZkV2VvRDNDNFdCNTBjbFp2S05yNzNheUdwdDk0TndUcUJLYXkzL0JRRkJRQkFvaXNCU3ltZlB6ODZjZzRBbTVmK05uRE53MlNpdXllYkM2SFJNUWM3bXh5N3hKSng1dWJ5YnlpOFgxK2VBaFZ1L3FRWnA2aTZVSjVBMC9UNmRxTDk1ZFdDZk5IVXJQY0E3RHlMd1VESWhKbW1nTFR6OEMyUzFPRFRPWW5KdkJtSEs1TTlkVGFIaGtQK0NnQ0FnQ014QllDbmwrNTE4ay9MSFQ4SUJiYk5IekdINlNlbDhEb3ZHSEdwYVRHajd1WncwZDViTGd6Yzg4dnZuSUlqWGtFMmh5ZHRYQ2MzelRuTldLdjhWZVh1T3IwSTg1dEVVanY1RlYrZVJ5UlF4Q1VKdEJkcXJqcXlXWno4SWs2RTMzYjdUUU1oL1FVQVFFQVRtSTdDUTh0VXJkZHkxU094V00rK09LQit1MGNGOGpoRk1jWG00NXBpN1J4clo5TXVoQVZmSXFEYzhFVkdjeDJQVHVFY29lR0VPYm1vcFluU1ZmVUFZcW5UVWFqeGRRWTI2U0FUcWR3OTdsS2lQckJZQ3NScnBxay9DZjQ5d1RTTE1BOWdlbjRZYXNpc0lDQUtDUUVVRWFLYjBCWWRoaGgyRjY5WEQ5SVk0N09XTkZyNHpsUWNvLzJaNDEweDdzYW5jYUF4M2VjYlVKb056a240aU4vUTJCUmZnSndLZHdyRzMwanBGMHovUmk0OVpMaVNVWTZoWW9laXpJM0s2U1pVOWNhSDRpNzlvaHpMSk9aVjd5cEFTZG52MWtkVnk3QVhoOUFEV0dzdC9RVUFRRUFSS0k3Q1E4bm5LSDlrR3pPUit5cjlZcGdRbkJtS0JlbHZqOUl4Sk1YU2JYZGtYdFN1S3ZxTE9LWnIraVdxTVVEQXVJN1owdEtSak90aC8rMXA1aDcvejlaSU12MVBmMlpwaXROODlZb2lCTCtienZud3ZxNzJmSUt1bDN6ckNXby8wQU5ZbDViOGdJQWdJQXFVUldFajV6TzBqTDU5Znp1T2xmTGpDNURMMWpGOTJxRGs5WTFMYnRpL3FlN0h0SjByUlUyRW1IQ0t2Q3lDWVRiM3hoVG00S1VHUHRqUXNjQ3I2UzVvNkJIK0tPL2tVL3g0SFZTYTB0emF5dWljMmpyQldJeU5NMVJlVkhVRkFFQkFFQ2lPd2tQS1p0M2o5L1NBWnJDQkRPdU5JdDUybGhyQUFXd0s2Tk9jQXhxa0ZmZDc1bjZaOENsMWJyTWJYNkt5NXFqRGhEVHZOcG42U0ZwYWZibDlCZU5oZVB2bk0rakZCKzF1ektsMmlUOXBWRGI5b0JiMXRGOEI3a1NKU3FMeUlMUWZVbDluZVQ1RFY2bTRiWWExRlRtWnFLQ3Q3Z29BZ0lBaVVSUUNwMmZZd3FYNnlCRWJPdS9ybXJTR0JXcjVudTM2SDI0Mk9jNlRiZXBFOXVwTk9ZWDVPV1FlNGpicTl1Mm5LSi82eVRBajJZVzB1ZkNlOFlXL2prWU1JbytOd202VkpCRXR4NHV2K2hjT2RGZnBRNTZLckE2QjJzcmRzNE83UkpXNEhmcHB3RkZMSmJPODN5R29ZTjQyd1ZrSW9mMEJDOWdRQlFXQjFCSlFEUEdvWDU5ZCtOZmx3bGcrYmxLSFl3b3BwNDVweDhtRXBrbjBmMk96akNicXJsL0I5Ylc5MWFOTFpTMU0rTjIzSUNQNGhtUlZtQzNBczZnMDdyYVovWXFyWlpsL3JHdkpSemZBR21CeGtWakZ3emxKQ0RnQkFqWVlXVm5YcUIzV0hDZjBsWlNYZzJvdnhtb1BjOXFpY0lkTXF5R3JGTjQyd1ZrSW9mMEJDOWdRQlFXQjFCSlFEYlBtZklJUkswWnNraWFLcHd5YTFxVGZzM3diaWVWMlJ2c2tEUlY5N1NDNy9FZUhENnJHaExGYUtVemx1RjROTDhMaC95NkI4Y2thSHlENnNGbmlRR1dBOC93OVNSMXh5Zjh2eG93amttRXVIYTBqTFFYR2czaU9oeVVyZjdkQ0hoc1ErT2xTbTk2Z0dvKzhlWDBOSFhjajZqeGFhMlgxOE1yZTlueUNyNWQ4MHdsb0pvZndCQ2RrVEJBU0JGUkg0bk0vbks4ZnZrYTJ1OEJQcDV6ZytqTzV3NERDY0lmOFZLdEFKNGljeUxHeEVJOTBaL3VIMTU0dmllMmpyMncybXhJcy9yb05Id1JZQUlRd0N3MXBHV3dibDg3dnJkVVh3blQ5WVUwQ0podDdMUGlrWlI3WFBQMEJzR0RGYVNJQ2ViTS9mN3NNTHVjanllRHBaQm40T0FoQVpEQmUvWkFTeURsZThMdDliUkFLcUFUdDhiT3hrdDJmbEoxWkNWbXUrYVlTMUVrTDVBeEt5SndnSUFpc2lvQmJlSWRYcURlUHdOTEhxQS93ZnlWd1J1M2xDTXdkNDliUjE1K2Y3QWZzZG4zZ3BqdThvdW05ZWFDN2dVMnNCaHRPeGg5c1JuUnpLNTJqRUZhbndCV3gyUitmNmcyUjNKMWsrSUtRMkNMREtNaHVxb00wZVg0MGtBRVV5WG1BVmRjak5pRFdHUE1CWjE3U3RybVJJTzQ5RDdsUk5lWlVuS25pRVdrbFRwNFQxazdweGlEWDA1N0xibzdqQ3lzaHFLVGVOc0ZZaWJ3RDNwV1ZIRUJBRUJJRWlDQURsZDExM3U5MWh1OTFnbHgrZUF4cHlEeXZLZHc5cnlnZnFZc2JBS2ZuN2ZmU004cjUvdTdzcWhiVmlXemRzeWxpekQ1U3Y2K1ZUUlNqL2NGUWNoanl2UE9VWEx4TzhZVDc2N2pCc0NVRDlJWE9qWm5EQ1llc29INjRzamorVUR3K1FLV0tVUFR6djM5dnpsY3JNd3hWdnFxL0RoUUhLMWpLcmNmZVJzYjBJWjdmM0EyUzFFdHRHV0d1UlpiUHF3dkpmRUJBRUJJRUdFWGlkSHBkN0I1SDVkMC80bGFUTW5URmZ6d3ZTNE8weHNQdnJkSVpEM2UwOEl0Z1NzcUxMSGt2bVF4dkhKNExVWGNrcjV6YmYxOXYzZGc2QjVxZG5SMXA0aXc2b2RidkdRZ3o2RXJTRUJsTk5IKzMvWjdXM09ySmF2RDBnbkJtbTBpckxmMEZBRUJBRS9ta0VjaWwvZlpEUVl5OXJUTHlNY0VnUmZRaThrSDJCYk5TdmRpalNYT2xLdG84d0lOTHVBQzdkWFZLZklDQUlMRVVBRXNJcUdFOEI4bkZLR2xMWFVBQmo5WkRaWGRwYWk5ZTNPMlBpMHJaK2ZWNFI2RDQ2S1ZHa05xZ0U0L3FSRllIRjJ5c2x0NnBuK3dpREl1ME80TUs5SmRVSkFvTEFZZ1F3dG1sdW8xVm90S1JhbFJES1g0ejNsQXBvTHA5eVFiTHNhV3pTSmErSkZzQzgvNURvR0JVdDN0Nm9oV1VIdG84dzZDK1V2MndReU5XQ3dMK0Z3T3NJVDVqaDFqMC92aWV5WGlkYXovVjluTUlCM0MwajF2Q01pY3ZMY2hMcTJmQ2ZDeWNLOFBHSW1CMVl1cjFzUlhNTGJoNWhVTFRoQVp6YkRWSk9FQkFFMWtTQUhwUUtrd3RHQWk3NzVIdEF1ZUVaTThXb2s4ZElOMzdqOGVRNnpBdndtWVhZYW9QUzdabHRGOW5mUE1LQVFzTUR1RWdmU1NXQ2dDQlFHQUdPN2dmOVNVam5ENis2S2R6MDc2dHJlY1pFU28zRXphZUM5NG02NUZOclk3S0pyYzhyM2Q1MENaTlhiQnhoMUsvbEFaekVYd29JQW9MQStnandwQkdrOVZ2aFJXVHJLeGhyc2VVWkUyV0xjV3BNTDgrNWMreDVPay81MUNGYzV4R3pTRXEzbDVKbnh2bU5JNHdhdHp5QVovU0lYQ0lJQ0FJTEVUZzl6bGQ4WlkzYTd1TWwxcFRNRDNITHczbDU2MEpwV3J1ODZSa3pSYXFUd0lSdkEwd3FueXFNeU1XZUtDamRYa3FlV2VjM2pUQnAzUFFBbnRVbmNwRWdJQWpNUnVCdHZzZ081bWpjUnVsWEtoTjQ3UXU4VXRXM3FtKzJRTTFkU0pDTW5sUm9SRXhZT2hsajFVbFNuZ3ZuWjVBdFkwczhTcmMzU2Ruc3dsdEdtSlFVeXMvdWF5a29DT3dkZ1RjdnhpZFc2LytNWDV6T3I0NzFUOSszMGc5MnRZWTU0UkxNYXZ4WVdseG1NYkxRNXNsMFRINFZiMXE5dVBRdDh1STkrUEJRNml0ODA5cXJWSHJEQ0RNaS9MV0tXRTlVUWs2cUZRUUVnYllRK05EamRkM2w3WDM2enBDVlAzem1wWlpINFNWZlJxdU43QkpJeFZ6cDBrcUJOUllJdjB4dDZSNGw2S20xSFE3d2xhUFlBM3B3ZmhzMHRGMkV1YzhpTisvMFRwVXJCQUZCWUxNSTBGekEzM3BMNkJCMkZIWWYxajhjNk9NMFpiUGNDYmdublFhTFpMejRZbElOWFBoY2NpRWdWQW1qSytyRmwyNXZoc3FabDJ3VllhVWVqMTkvaUM0VEFTa21DQWdDMjBjQW8vVzMySUpxUTBVS2J2dVk1YllSVjgzUVplcHUyTjZaV2xPVjhoZy96K3pGV1B2dk9FSEhMdldld3d5eU55eWtTcGR1enl0RW1ZTWJSVmdwejZuOFpxTlVaYnBJYWhFRUJJRVVBc2o0UGhMM1hrZkJiVStZZGp1dW1sZXR2SU84ZUxGWk53aytTbnhiTEJ4a3JBdllEUWFlQUZwc3lXUHg5b3ltaSs5dUVtR05BanY1KzE1aHEzV1YvNEtBSUJCQ0FLUDYrYm5VUUhBYkp1NS9ZQzU1a2NHem5GWkRYYkgwT0x3YzBXT05UYXYxZEMvYmtXQlFSdTNKMHUxTjAzWnE2UzBpckhURXh5WUt2NVo1S25wU1hoQVFCSklJbks1ZGQzZmRwT01wWjE0ZVgvcnNSaDRYcmtOMnE0OEl4YS9jSGJYZVRiQWFJclczZmtweC9rajlWdVNHYWIyeHdDMk1sOUJySEZvQmJaSWNtMFdZYmZWODIzNFNLbEpZRUJBRXlpRHdnckRvSFZZODN5eVdnZmhpT3ZycXVaVDQyc21yZ3VNNjVia3piSHJzSy93VFlYM3MwUmZQbkpleXNlOHlZd1ZyQVVhYTBwdmxHZzdVQk1PbE1Sc2tJR2oyNFUwaS9PSm5jSE1YN0dTRElRVUZBVUdnS0FMZ1ZlSm5hb0NXcllBdFBrT2Y4c3p4VXBERnV0VHo3andJNjkrbWlJd3JtRWFOL3hWZThUVkZvTFhML2xGdy8zdC9aQVZhMXBZT3YwdmZrQ2NIQ3g2alVmM1Y0U25RNE5ZUVBwNmV0QVlGUG9CWlFIdXBRaEFRQkNvaWNHV2ZEVjFMNDFzMnRITGNjZFpIUXZndUpjcTNIOTZHUTZtYTdLcUo4bTNQRGQ2WGFraG5GOS9ocjgrRFdYOHFjdXRBQVg1MU15RUlXQ08rUTVyWkZzSjZyRjcrcFZ0MG5WdE5XaEVFU2lQd1ZzNDlXdWxHdkpiaTg0bWwyZDVMNlVMcndYSnc4aWVtV2lITDRBWUdMbFByS0kzVDZ2VzkvcDdueS9WaVpWdFdGeUxRNFBIY2pGaXZOaEVLQUpkOWVGTUlQNjdYeS9uZGpCV1lEYklVRkFUK1FRUnVhaGs4V3VwR2dCUXRnRlEwM244cEpDTHRWN1JCVlJPdGYzeWs3MnVaRGY5U1dQOGZISVNpc2lBZ0NBZ0Nnc0FLQ0x5VjkwejVjeU5EaTV4cldBQStTVUtYNGtwQXM3eGpBWmluQXZ2NFRKOFZPLzdId3ZvQldPU3dJQ0FJQ0FLQ2dDQ3dBSUdiU3JPamIyNThpWXhTK1lZRjRHdkJ1dFFJOUVJZTBnemt3eE42ZGxyZVY1ZDliUFFLdXN2a0t1d0s1WmNnSUFnSUFvS0FJUEN2SS9EU01YaGNkV2NRTldYa0RScjM0TlJmaWlrQmE3Ry90U2dBWDM4K2RYMFZ2N1p6V0ZsdytvZFc2M3VRbGtPQ2dDQWdDQWdDZ3NCeUJJNDNwbVBYcThkVXZyM3NmdFJXNk5MRHdjN2RRL3hnMm5wOWFNbCswZy9DK3BOckdJa3JCd1FCUVVBUUVBUUVBVUVBRUtBRmM4WUNmZVRjekhDOGt4S0F5dXdYNC9LTFphQSsvM1kzV3UyN0FpMk93ZVNRc0g0UGpPd0lBb0tBSUNBSUNBSUxFWERpK3U1aXZsanR6cVdIdzUrOWVvL28yMC8zZE5UbndKTVpvWmNXU0ZnL0JyK2NFd1FFQVVGQUVCQUVwaUFBSys2c2FEd3RtWStuOG5YMWJrcmdBQzluczViNlF3Q2h1d1czdXplV1FQS29hTDZFOVRYVThsOFFFQVFFQVVGQUVGaU1BQVhmalZyd2R5S1ZyMHU3S1lIRDRXSm4zdWZrOHMxWDdsNXRDMEszSy84RkFVRkFFQkFFQkFGQllEb0NidXJlL1IycGNSVFhQempHQWtRTWhyWDNrWXFzVXhUeXB3REEyNm5PS2lZL0JBRkJRQkFRQkFRQlFXQUtBbTV3ZmtJcTM3MzBjRGc1WGptVU1KNyt5eFNMWHJtTFQvN0I4M3ErWkg5bU5WSk1FQkFFQkFGQlFCQVFCRXdFM0tmd0o2VHl4MFh2N2lkWElBN2dXNVZ2Q2pEYTUyWCtjRmpDK2lOczVJQWdJQWdJQW9LQUlEQWJBY3pIbTZuN0liWC8xeVY4YlBmU3c4ZCtMUS9JQkVXbXZvc0h2ODhLMnhIZTQyTzl1M2UyaG5LaElDQUlDQUtDZ0NBZ0NBQUMrQnlkK2Y2OElUL3ZMTVVibytWZTZpN2VneXNnc20vYUUrTTZQRWZnTGIyd25TRERJTi9uOHNBamh3UUJRVUFRRUFRRWdYa0lJRzhiRDh0UktwOGQ4ODc4bnQzcGZCNFJNRjVxcHVySFRqNVpGRk1YOEtsWDdsNW5yUHliQjRGY0pRZ0lBb0tBSUNBSS9Bc0lZQ0RmZUphZVhvUkRBZjJQU2VjVTduZmovSGpRc0JZT040OWJqaWJFeUZaSTRJcUJCdGdrckovQVNVNExBb0tBSUNBSUNBSlRFRUNPSDNpYkZ1RkRIaDIycy9HbGV6N3NodWd4Nlc3a0JCNm02ZENMQU5uOEx1L0ZQdjBsR0QyQWJhcWwwRjh2TzRLQUlDQUlDQUtDZ0NBd1JnQXo1ejJYdzl2dWNLTkY5bDEvRkYrcVI5dkp2cHlTQVAyQy9KTkovMFpCZU9hdTZ3c1p4OE83L01yZHFmbUFjSDF5UmhBUUJBUUJRVUFRRUFRQUFmeityWEtvajdmdkEwa2Z2ZktubVVybmwrQWEwUUJHRHBmc2EyWU92ZzMvQlEyazF2N2JIVUVQLzBsWTN3WkZmZ2tDZ29BZ0lBZ0lBa3NSUUYvOVJxRjM4T1dmOERZZG92Ry93ZlhIQnRBdXNLTDQzQ3ErTllmVytyMHUzeTRVaUQraUZhRXRneHhwS1kwd01SbVFVNitVRVFRRUFVRkFFQkFFL20wRVBzam45d3RrMEltMTBjZStYaDBHUDE2NzduRWJlOTcwYVA3MUF0Ui9EUWZ2WDVpYzd4N2hBaTcrVUh6eTAveHVIZkpiRUJBRUJBRkJRQkFRQkVZSW5NNzM3bnU3cWxUOThYejdkaGVQbDMwejF1cnBPbzdQSzE1N2RsZno2L1A4bjdQejEyY29FR0NYUHB3NzR4a0M1NXo4RkFRRUFVRkFFQkFFQklIYUNIVG1RL2pUR2p2U1UzN2d2WnNmMDcwTHNVOURVVW9MQW9LQUlDQUlDQUtySUhDY2xKQjNSVHFlMWVQMnlQdDZpOGNHM0Nya3R5QWdDQWdDZ29BZ0lBaXNnY0I3NlhmdFBzL0xuZGNCS3NxLzU2ZjMxMUJRMmhBRUJBRkJRQkFRQkFRQlJPQnF2b0JYSUJFRUJBRkJRQkFRQkFTQm5TTHd0eWl1djFOUVJDMUJRQkFRQkFRQlFXQi9DTno1cFh6N1UwdzBFZ1FFQVVGQUVCQUVCQUVEZ2JNOEttK2dJYnVDZ0NBZ0NBZ0Nnc0JlRVhpYTM5WGJxNUtpbHlBZ0NBZ0Nnb0FnOE04ajhDZWZzdjNueDRBQUlBZ0lBb0tBSVBCUElQQ012RS8zbndCQWxCUUVCSUc1Q1B3Zmhheml3cDRBK1FnQUFBQUFTVVZPUks1Q1lJST0iCn0K"/>
    </extobj>
    <extobj name="334E55B0-647D-440b-865C-3EC943EB4CBC-20">
      <extobjdata type="334E55B0-647D-440b-865C-3EC943EB4CBC" data="ewoJIkltZ1NldHRpbmdKc29uIiA6ICJ7XCJkcGlcIjpcIjYwMFwiLFwiZm9ybWF0XCI6XCJQTkdcIixcInRyYW5zcGFyZW50XCI6dHJ1ZSxcImF1dG9cIjpmYWxzZX0iLAoJIkxhdGV4IiA6ICJYRnNnWEcxaGRHaGpZV3g3Ukgwb1J5d2dTQ2s5WEh4Y2NHa29SeWt0WEhCcEtFZ3BYSHdnWEYwPSIsCgkiTGF0ZXhJbWdCYXNlNjQiIDogImlWQk9SdzBLR2dvQUFBQU5TVWhFVWdBQUE4TUFBQUJUQkFNQUFBQkoxY2piQUFBQU1GQk1WRVgvLy84QUFBQUFBQUFBQUFBQUFBQUFBQUFBQUFBQUFBQUFBQUFBQUFBQUFBQUFBQUFBQUFBQUFBQUFBQUFBQUFBdjNhQjdBQUFBRDNSU1RsTUFJbFNacTd2ZDc4Mkpka1FRWmpJNTNSbEZBQUFBQ1hCSVdYTUFBQTdFQUFBT3hBR1ZLdzRiQUFBWUlFbEVRVlI0QWJWZGZZeHJ4MVgzZm45NTdSVWZUVUVDcnlLK0tvSDJRUktrQ2xGdm0wWkJSV2dYcFVRRlVYa2wxQ1FxQlQ5b2VRbWZYcUdHUGdtRVY2cUFKb0o2L3lzTlVHOGxwQ0FGeVM0cWZTaC80QzBnUVpHaXRWcEtwUXJrQmZMZXZxUnBobk5tN3R4N3pwbGorODYxMy8zRGQrYk1tVE5uem05bXpwbTUxM2FwRkhOOTMxa01kelR2ZmVmUlZjWlYrTmQ5Vi9MOWgrTTRRdnJpTDRhMGtMTHcyeUh0SGxEeUtlTWFWdXkyL1JGWHRQaHJjYm90WGUzRVZZamtYcjBkV1dFOGUrc05WOWI0eG5nZVdWTC9GVWxSODgySVVhTUt5RVhNcVl5VnBkaHR6ZlJ0MFlvNXk5V2NaenA0MDZmdXpiM2MvSU41Q1RhSnFzMy96UzF4MlF4ejhYN2hiajhYMzB4TWVaV3hqU2gycXlhZFdUVzdNWHJFam9nWTJZNzN2anY5K0VwcURROXg2NXRxc1ViTU8rRVhXaC9TcXMrWGxsY1oxMnBvTncveG1qbVBVYXl0bXF2eXRzZGJWODkrSmhIMGlSaUJBVy9Gek10NjhSQ3Y2OGI0OGg4OWFaNzV1YUZUZGVNWTc2TzVEVVFuVmZrY280ekNhVW1oM1hTSXYrWEJ4MXNHcnF0bjN2djgzeXJDbHMySlF2MGVXOGVZWDdKbFMzY1VscFMwYnE1dVBISHo1czBubm02WmEwQmRNbGRQMi95VExYTmt1ZmJ1cHN5ekplSWhQbmhOYVhIeFViU0lNWGZjWEtnZkljK2lPY2JidmJ5NE1nWHNwa0g4Y3R0MUp2bjh5RzdRZzQ0U0RGWHF3SC8xMFFjZk4rWlhzVUxuLzRKcWhEQWlUUndDdlVyeWw1WnZ3K3dUL2htUzBSQnZHTlJJWEY5QkJaOTUrSkdtdWRxRm9nMDdNS0dYcndxK2VXZUZNZ1hzRmtKYy9qZGliWmQ4aDlCN3l5UkJLcUZ2d2JpNCtwRStVUDZ1Z2QzZk5oT2ptODJQUHdJVjRIcjI0VC9iZ1VxTFB2K0JoNThmUWg2dTV1dnVQdXRuTk1TOUpBU2xEZjhOcVByaEh3UksrWHNOanQyTEpIWlpOYWVVYmY1cG9Vd0J1d1VRbHp0b2VISDlORmY5VnVpcktnMWpYajF6YkpVbURPMDlaUmh3S1NXb1l2NlUwRHFRZjJlV3IrVU1hN01hZWlvVzRySVNsMzBWVlB2SlJQeC93dkt5YUpKaHNPQ2w2MjNQVE5XVWFZQXlFWGFURUZ1RW4zbzNDUG1GUjk3M0pOemNCZE9TWE8zUVRkWUJZWnlOOWxvMisxdkdIQ1c1c2JjRHFFTUw5OERSa2Z6bWRBbUVlM3pTZzZBZ3AxWmFELzNyRWxnaEczd0hyNVo2cWFaZHFySXFieWFpb2t3cDBtNFM0aGZOMWJ0MlNoWG9FcUphZVZ2YlFYd25oUStvMitaL3BOb3ZHbk4zbUJIcnI0K2NnSXlrcEpyR3NOTUlHQ1lzem1teG5DSWdIeWtXNGd0RE80dHRiTFdNK2NPc3NTWHpHV05YYXlTdHFaRm54anhqS2xRR1BGaWMzUVRFU3k1Z2hIVW9XWXZMLytJd3BsZ01rbEFqMDM0RG1FNnpiR25kZ0ZGMkNVRkxscUhTSlMwQTFkK2srWXY1ck5SZWFNNVpYRTdSUzNYcEdNUGlndmFWU1NPTmJTOCs1WjVuUWxHbUZHczNEbkc1N2REYkJ1dWZKYXErREdpUkxGQVBaRGdDMWN3djA1NHRZSTArcFNocEhFZUhoQjZvdmhxdW1JUTlkOUpqa0JQaTVTQ0krQWR3SUVQYVhBMDBmOE1UbXFIWDhrV3ozME5sY0tNV1p6Y084VnVTbFJKblpicGFZY2FRdGJrU0RQUDdZSm51cy83VXVWdGxaVDZERHU3VVorQU83cHRCRG4yWkdKU1RxaE9Ua1JDUDVCcTEwREtHbjZhaTVrZSt6YjJweTVYbkxIQVBsQUVac1haakVKZGJpZVlvSlZQb0xaQXoyVmhkeVVhdzQ2bTBCRGFsVWkxelZwa2NrVm9GcVVOQ2s2czlPSjByVWx3NEdRbHhReTQvWHpOR0hBUGdJblhONjdOcXJ2dmsvTytCTXRCRXJOMFl4T3NtR1pFcnNNY2wraDVBbDdKOVVqQ3llb0VOd0JsUG40RURFRW9hd1RxcGQzRDBMcHZsbERjbUhRZHhzRVlGaXd1MERZNXAxNnV3eWYyMEo4L2xIaWlEVW1QdHhpRHUrSzBBREpSczFwWktnTGpKeG1xRHpUMEl1Nkh3V1BSb2t6Z3JVWlJtOThUSXFJS2N0TkFtQmxtanZDQXFGd2Z4aW1mM2JZeTRMU3k1U3lLTk1wc052dFo4N29FeUtEYldiaFJpV0grU3dCR3N6WGFzYmJDKzk0dGxQdzU4TDhBVFgvVjlKcmtEN0VlQ0ZHVHJhWE91cUJmWWNqbHROS2djUWZDWTVRdTNCa0p4OU1TL0pWc2JVUnNjWkROYThzMmFsOHBZZWJGMm94QXZweTUxSUt4Zk14bm1tMGxJNXRVSEI4NjN0N2FBT0N2UEtPOU5zVWZxaUcweEJtQjBMWkgxOCtiaklPNktmZTR0NlBxWmJLcEtJODVlc0laSjlzSjVxWXdWRkdzM0NuRTFCVzhrVU1OSXlEdm5WUkpjWTVQb1FrK0NUclNtRHUxZ2o5UVdqWUpNRXRjSExlUW14RUhjekxZU3RnWFFLanlCV2FQTFMxVVlKTGRpMHhtbE1sZ2oybTRVNGxwNkJIa2hYQ21LOVYwZmlVSGJVZmRIVFJtWEJ2MEp3aGhvNGxKd05aVEJJMWltWjZNZ3JvaUZBd2YzVWRER0t0MVVyQ2hqSUtoUmlDQ1ZzVUtpN1VZaFhrajFBTmo0VHVBQWVwb3NWM1Z1ZG16eHpiUmltbWhNUGJxVmV5UVVkSnpXZDRrTHhieUNaWHJXcTVmTEZ5OEp2SHFnMVRCb1k0WHF0VTBkYzhBNkMwRXFZMlZGMjQxQ25Ha0RpQjVtT1VoaFQ4OGRKY1hhWmRlZ1pOOGw2V2RqNHROaTVNUUZma2lxb09vbkpJL0ptb2RIMEtPeVhrWXVpS3Npcm1obFFRaHBkQ1hiRnBkS0VLVU9TZGtjazFJWkt6cmFianJFVFdudEFkai8xTFlBazQxMW9nNGxPNHhpTXcwZmdJZEZDUVZGMGtKVS9Zd1NJTDNxUTN4Qmo4cEdRZHpqemdMUGdJSm5McmlMM0NVcU5PZXlmU2NDZlZJbzQ4alJkbE1oUnRlNzY5dXhkenhST2JXcERlNnM4S0JIbTdEdE4xaDlKZE9idWkwdWxaYmx1WklpWnlvcEN1SU9keFkxNk42MXNJVjFGbWtjaUNVdjVDOUlFY280S2RGMlV5Rkd0OGhuSmg1K25Oc20xcm16d2dJTnplYlJ0RzUxeE1ac0ZHeUw4YkVsbStqVFJPcmxVUkMzdWJOb1FQZjZvZGhWRm1sYzhKa2ZzaGVsQ0dXY21HaTdxUkREMlpRd0xXeVprM2xkcGZzRmVBVVJDdmFWTHJST0ZDSWp0VVdZMWxWMkozQ0NNbVNWaW1SVWlML2pZNkE0dlpLdlAvaHV1b2J3NEk2ZEFTWHRyN0Y5MU1pM1VFUTdxTFB3aVJiVkJIWW9aMDRTVnlhUkhtMDNGV0lBOUM1WEYzMlNhN2ZIKzlPQWdpSG50Ymt2S3pST2dvcVhsQUtTdmtIek51M1hqcUFnZ3VBVnB1SFc1NkYxZnJsdFA2eGZReUlhMXlobHUxQ3E3QkltZUxYd216UWJteTRmY0UwZ2Q5M0tFTW9rY3FFNHptNHF4QkFsQy8rS0VPL1lOanFzQVhURmJOSEszVDkwQm9lVVc2cHV5NXJxRWtHclRVOTdrQWpFZUNvcEx5c0l3bm9xc0FaTVI1U2dwbGZWbWE2eWFrUTRBSmFYdzFBbzQrckcyMDJGZUpDZFNDYzZaVThYRzZ6UHVOTXBOb1N4NWlucHNmWXdBOTgrdUU1NGlpVVZpSHZTcHQ1SnJQQUIyd0crODZtdExxY25mMU5aRlFiRVRGNG5sazhvNCtyRzIwMkZ1QmVFVU5uUzNXSnpEM2ZGV3JTbGRFV1E1UFlPL2IvckdXV3NzeldEbHVSUGh4RGpjTHJ4MU0zbVhYaFgvNlo1Qmo4L3Vtc0ZydkVRdmdXTS9ha3R3ZmlmeWpPZVlRUm53MC9jL0QyRFdyU3Y4UFBtdXh5M1VNWVI0KzJtUXR3TmxpY1FuRVFZZkJQUkF4c2NqMWQvUWtrVmFzcnJMT0R2YXJ2U2YzeHAzUFhaUUFBUVFvaHZtZHRmaElLTFkyUnYwMm5LbmkvWTkxQkVVSUkxNUFXamMwZlNjdWZMTGZOK3FMMXQyMWxuS3lKWEpwRVliemNWNGdiSEVZU0RZQmNMZ2ZNOUplcDNBS1VUa3MrZjdFRk5lWVcxOTVRUURJd3k5am9OUlNnUXQxM0kyckNhcy9pcXhzNWFjRkZrc2JNaUhVandNdFdaWHBLRHVtNXNMTDlpMjZteTJJNHJrOGpxS1gwUG02RjJVeUZ1R1hIeUFTZUpXWlIzVGlRMm9jRWh5ZWRQZHVEazR3RnlOWUlvSG1XTkZFK3ZPUzlRdzE2SGlnTEJMTjVNZkkwRnBzSVcyUjVyRHc5OG1ORVY2VUNDZFovYVJHY2FSKzI2bDRhcWRnYU5MaWtiVnlZcDZVVGJUWU1ZRDdkMmFGdjJUWU1UUzRIRGlMT3N5RDZCeXJJeHFiYXdYbGVkTURWdEZqMXEwZFErL0lhU0tlSlJTaVBxbXJQcWxnVjMyejhrdFhVdTJLb3hnRGFZMFpuY05BTXJtek5PU3NtZldFaUdXOCsyYzNHZDF1VEtKQ1h4ZHRNZ2hvVkhib1FPUE9pd2RnMHpOWEJDU2Rhc2RHSktXcS9oWFFHclZaMXRQMkpsQlJBM2ppeDl5YnEvWmZicVhjY3pXNDRlS09sNGJYYnNoeW0rdFZ0SnpGYy9SdWtIaDdRTnJreFNFbTgzRFdJSW42VUhhaGxyRC91RzUwNm1Cb2JCMnVsUHhqRXVsVzk3QnpGQTB1NDRPVG5vSGpVL2k3ZVNKY29kVWEyeXJ0WlplQWNyU3k3d2lvYWNvSHd2ZWNqUk9zR2VOTzJuN3hOWHhsRUwyRTJER0haQ0xyYnliV0ZBa2Zna2dMK2ZrdTBydmE5bjJZaFV2dTNkUFlGNE9Ya0lOcktkckxJZzlvQnRBZXNBOFdtT1RzMEE4Y0d1bFY5eDdvLzdkSzZNMDZPQTNUU0lSNEVIZ29POGZkY0VoeGdQK01Sb2NHeFRQL050N3dEaWduNkFLT0JIcDUvRjVXUVo2bHdpVTQ4OTllUldiVUQzem9pa2NjbDh5N2xhKzNPT3VtSGpnaTBlNVhKbEhHTUJ1MmtRdy9xMHovV3BlVmVNNzl2MnN6SnNrSjE4Zk9tNUYvN3FsZnZ2LzZGL2YrRzVZY2FtcEtwUWs1SnhzQ2pXWEp2cDRNZzFJQ0gyemJhT01kVmxRN1RCdXRNR3BmcklsRnpienozL3dpdi9kUC85cjd6dzZVOTZHdDVieWhuY3dwaTkrMy9SaW1sNnpmcWpUVzRDcm96akxXQTNEV0xvMlhuYXVFMDBVdWNNb0pJaTNGVmNKM2s4TnZMWElhR0h5VjZPcDhWUTZ4NUN2T1hDWVA3VFEyMFdRVGV6bHhKdEQwYStiMEo1RFdLb3ExL0tRSWExeEVZRTRyZDV1RExPaGozUmRCVWFDYTNMN0taQWpEdWhQcXNHeUIwbmhCRGlJOEphYVVIZDVCS2poSEJoc2lOQ09yQ2VGbGpCR0JJVjQ3TmpadkdTbXpKTjlsSUh0eXJBeFB6RTEzemZ4TUY4a3cwTXAySEdLbEtuV2cvcWRpMVo1WHRWcm95clZzQnVDc1FRV3dscmc2RjNFc1U0eExpOEhuT1ZQL2ZmQjBCOFRWK1BNdGEyY09KZEFYbkNlUTluY2RVT25qSmJtZUdiTEplWmpxVkdZSW55ZDlzdjQzNnlUN2owaGZxUHdRcmE5WXkzSkpQZ21oM3dxY1dWY2Z3RjdLWkFEQkVWaXpKeHlxVXhDZmZGd01xZVNsZzFxa0M4eGpxZ1pJQ0hHaE90eVp4aVVtV05UeU5GMEhUU21GbThaOGZ4bGxTRGhoWUhZbFcwYllIbTRra3IrT0tqNldwTTRraCsrS2ZIbHl6TkZ4ZXdtd0l4N0psb1ArMjNRays5Z2dCcTM2ZmQ5eUFQczZ4TERVQU5kYWdTUnR6ZUhaTTh2QlF2R25XRjl4RGloblYvbXh4aUhzVFdGWWpSamJHMUhSU2RHZUlWRnhkME9jUmNHV3VRSW5aVElCN0ptWGtmR2JZY1lqejZPSEpnWko4OUVhUmtKVmtLdDNjbldWYjk2aHNXMzR1akQ5ZHMyYTBhUzVNZzdncGZqRFhSeU5lZGlQUlRETmVVbmpzeGNIRkJmU3JFUmV5bVFBd2RPNmZLbGVtckYvQnNsTXhRcmI4WVNjbVZqSXF6YWR4dG5SRXFqcFVUa3ZmSktuOSs2OGxSZDMyaDNuRFlybkNJK1lGU1R4bXNhT1Jyb24wNUowVHg5R3pIWWR2Z0VITmxySlFpZGxNZ2JySzF1RlQ2QWtVTWVraWhnZjVleWg2MGczZEdKSWY3SlRWS3hiaU55dlZsQSsxOHRESm15L25TUzUvMTllaGRoM2pOT1FyMjFSV01PbWhFVUFXdHFDUk1vNUYzT1JIVzduMU9pYzIxWEh3cnZpWEVsYkV5cFVaNTdCWkNERHNrZGpJUGsvZzBVeG5DN2Qwc2gxR1NkRXpqM0NxcEJmdEFFYXVDLzZjK1B1V3RHZXN4MHp3bXlpMWdIbk9kTWs2WDBTRytjS3RHMVpjNjNyMHNzQVFDR25CSFNFUWo5emx0bGlkTlZ0SjIwa3RqaGxReVY4YVc5QXJZTFlRWWx1STBma2F4TDdMNFdqd2I3UWJSdDNXclIxYWZDUjlRajJFM1Vyd2VWdGNlbWFKM0dIY2RLbTE2RUZ0c245QjJxNGI0VGdsL1BvM3U0MXhJVkRRRmhTU1hxRFFsdTU2c0hXSWw0OHBZR1VYc0ZrSU1FK3FTcUxScDdneEpGaGFsRTVLdGlTa1BSV2lYYTRSRlRUYkVIZ2xVVi8wM2ZYc2hGZlFvdEtCZitaNFhveUFZcWxiZWdMM21BVCt5UUVjZXZsOTZtRGJyRW9xbXNMS2RDYTY0N01oWkhHeDdTaXR5Wld4Sm80RGRRb2g3REtHRnR2bDUyaXdzd3hRL0NMQ2x0OExWYlpkVlVUTEFjMG5KRGJGMCtETDEzUzFmbVBPdXptTC9WUnJoN01YclVnZENUV2hSMFJRRzlVNU9YWFMyNUJzejBxY0xaYkJ1RWJ1RkVFTzNocWttNVk3N1dkcVVBRC9kZHB4bDhGdDVjcEVhQUtsUFdMUWt6Q0VtQm5hVzZyYTRWT2NqUVpNMWxhWkM3R2R2alova3JmSnNMZkJEQUVPZ0tiaTJxVXBNWXZDekY0eDVUUG1FTWxCVXlHNGh4TXdyZnNxODJxZXQ0aWkrVGduMVlKZllZUUpLV3cvNW53Y2wxZVFlQ1VmS0VTbFBrdzJkbkpiblNhZ1EremNxWUVCU0dTdjh5UmFBeDk3N3dSOHBEalZWMzNlbVVxZWtRZVlRV1FCcXRyUUpaWUNqa04wQ2lNR3hwQS81RitycDEydFFCWHQxK1NDK0plSW1HKzlTdHdxSW4vaTY2UjBYODdNMFo3K2V4dGIvdEtpbGs5UHlQQWtWWXY5d0NDQ21pb0FOKzBRbUJ1OWNlK2h2b05LYUhrY1FPWk9UL2lBZUlLWmJOZ1NVS2dOQ0N0a3RnQmlrdkpGbzlKMXRjN1dicE5PYitJNFdMaDNVUmxZTEVwRmorRXV5aVpncVVQdXBTUHlTcVZIOU4zUjZsN0FWUzJvUXcxdUcrMVlhYUhLTmlJWHVERWtXdjVYSHJBNkxXS2pTUU9raEZUSXRmZUUzL3lMbWxNcTQ0NFErRVpmTGJnSEVNS3dQVVVqNTZ4QzRKaitTVDRUQ2tTTGJlNVF1MG5kK0hGY0hiT0RIQ0ZCUWlidTB2azMzK0dJT2p6YzU1TDRDZEhMSHB3dmZOWWpoMmRtdUZRaUo2MVN5Q0Mzd3gwQ0hwQnpYYVRZNHNXd1VuZzJRS3RPVFRUOUU0QmZyR2JkUXhoNG5zS2VidWV3V1FOd3g1bWVmK3pqKy9EOWdzOHRhdEprVlArU1NJblJYdzR4dHlieWZPU3N3b1FMVGdYaXI3eUx3ZVU3aXR1aHoxazVFU29PNDU0R0NSZXROS3FzaERxcnF4dndPS2EvZnZnaWZmVjN3VVVMWWN5VmhvVXZtUklPUEoxZ3k5cm1FUW5hVEVIL0taTmV2YXpOb1ExcTlTNXgzYWFGOUc1NjVYc3NVQXhPSzNSNlV2UXcwT2hvWFcwRFFHbHNXNHltVEc1SHlHTGJJOHRQd1N3dE1TeG81bERvQ0xneHdUdFBHM21vTzF6ay9GaDFJSkZMK1hBa3cwYkZqN0hDdkVTaFR6RzRDNHJkQ2o1THJ6bytwQ3NLWTQyQ2d0LzNkaEhVQmV6dWl6aGxYT2dwNWFlSFRELzZFYmVIMnU5OStqdFcrOU1CRExTVGNmZS9iLzFLMnVDYThnaXpQbFZjZ2hnZyt3UnUwcDRNTmp0UEVnV3lQTEdiZkJpT3VJcHd6cU5DUys4WmNhcVZNdFhROWhyYU9VaklrcURMRjdjWWh6bzUvcjk3RGdjeGFOaklDK25iQTV6ZUd5UEQxdHZsTmZJaWNNZHVqZ3RZK0lkaHBEVFh3d2lYU2pnR1h6VUo1enoveVM1Z25GTGtyRUVPamw0a29jVHhYOVg3UnQ3VFFBQ2RpLzNxcTh1Zm02cXhVcXZ1YW5nTUNocjVQRjdsZnBQdTJxamhNbzhvVXR4dUgyTm43NnNaamZ6RmU2WEJaK2lvaTlPd0Q4UDgyN2krYWZvWjJkTFA5d2NFeElkZy9aSG9LL3FEcHlaWmRueGJ4RDVvdy84VFR6T3ZaS2wyL2hCRUIwVWtGWXBpN3A0bWNPcCtWb1d1b0FNYm03bU1ZbmRqb2MrVlFhTERwRjMxQno1dnRwVU1iNGhvWVE5bEZsU2x1Tnc1eEpuMThxaWU4RlhCK0JjREY2K29kYXJYcXNVck9RV3pNdGdTNkZoU0lTMy95UWQvNjM5OWxWdDJTb1FZY0tmMm82NTM1OE5CWFl2Y1Z2K2d6YXY3TXhvM1RoTG5jK0gxV1RWR0dsWS9OTUx2RlE3ekdoNzF0WnVHZjM5ZTYrc0NQNytodER1UzQxOWxDS215TCt5RTFscUpCUEY1R2kwOGt5L2hkRDMzTTNIanNpMk1xRGViaFRYVFptakk2SjZOeXU4VkR2QkVkNVk2dU1RWHlaemJENkRWLzVaUXpEdUlPQkl4eFY1ZUZrM0YxcDNESEsyTUZjcnZGUXd4RFpJcGlzbmp2VkZKeTVsYzlPam41ZFRZdnBKVUUwVHFYcHc3U1FNeFRwdDJiN0hCa0duZFVlYnd5Vmp5M1d6ekVzQTNjamRLelZHZmVMcUp1YlI3Umx2SXJBWk5VaVA2Wjg0VVpvNjI1S3VPRWNic1ZnSmdMbUtSaFV0Ykt3YU95MUJXL3FESk9KTWJONG1qRWxwVFlaS0krRVlYUnlqalozRzRGSUY3eU5zdXBheVU4bzg1WHM4eGZJc3RYS2VUeTZ1WmJxRXYxeUhWM0VMd1lFcXBRbUJLcmpHMUkySzBBeEVMQ1ZQV1hjdmxBUmN5R0IwY3BpeUI1S1RraGpvV3NFemtrSWpUSGYzTXBzQnNSZGlzQU1SeWREbVAwdkhVWncwMTRCOUhCTGFtY0pTTWhGZ2JLNU9pcGN2UUdRNWVqVXlPVmNVS0UzWXBBdkJwbit2cUpydjVVYW1jZXUyTHRkN2NtdDR4L3padi8ycmgzdTJKVUlrNFpwN2F3V3hHSXQ2SUNqSVdydm1zNTluUEJGRjNoZVV1UnN4Z08vMk4yQUxWNUhNQnhoV2t1VGhsYlU5cXRDTVNsT245eVRWVUswL3dYNGNMeXNSVHRyM3ZITWs4b2lJVjRLVHloblNDOVhUU1luQ0NURk1VcFl5dEt1eFdDZURYbVBLZGVJR0N3cWw0VW5mN0VRcGlNaGJqVVpFK1FoVFNSM1E3L3AwdHd6SmlOVWNZMUplMVdDT0tZZjFmZkxncFU4dFhCR1MwRTFhTWhya1dFazhsM0NtZlhjcHlFR0dXc2pNQnVoU0F1N2QzcGoxTkowbnY0VUxqSXRaSSs3eXRTbTlTSmhualJmSWhVbjV4c3BLK3JUdVlyWEJxampHMGtzRnN4aURmem55eit3RTdCM3RVamxzdUpUVVJEWE9ybTlxOUxNUzVyb3BaakMvTXI0MFFFZGlzR2Nha1R0YkVZcS82RUF2OWJwQk5ZY2hiRlE3eVJlMWVZL0VocFRrMEtzZVZYeG9vUDdWWVE0ZzN4Qm5raDVTZFcycHZiSUlxSHVOUjViYUp1YWVGaTdyR1FWb2xQNUZYR1NRN3RWaERpVW5jK2U5YXhIYTdNYndYMEw5dzF3MWYyeHpXL21YT3pPNXFYTXhtbkNOTHpLbU5sS0hhckp1OVRya1krSVZ5TWlEb242VCt1YkRDL01LYnAzMUtPQ1B6MmN2R1c1eFVSanJPQ28rZFR4dkVxZGx0TkRnbFhZaUg3MXFKaDFPVHUrTkxQejAvOFg1ODdvZjl4Nm9WUHZ5Lzg4SFFlK01iSU8vTnd6Y3lUVHhuWGpHSzNyWjl5UlpYM2xQNGZnQ01uWkpNK0dMd0FBQUFBU1VWT1JLNUNZSUk9Igp9Cg=="/>
    </extobj>
    <extobj name="334E55B0-647D-440b-865C-3EC943EB4CBC-21">
      <extobjdata type="334E55B0-647D-440b-865C-3EC943EB4CBC" data="ewoJIkltZ1NldHRpbmdKc29uIiA6ICJ7XCJkcGlcIjpcIjYwMFwiLFwiZm9ybWF0XCI6XCJQTkdcIixcInRyYW5zcGFyZW50XCI6dHJ1ZSxcImF1dG9cIjpmYWxzZX0iLAoJIkxhdGV4IiA6ICJYRnNnWEcxaGRHaGpZV3g3Ukgwb1J5d2dTQ2s5UlNoSEtTMUZLRWdwSUZ4ZCIsCgkiTGF0ZXhJbWdCYXNlNjQiIDogImlWQk9SdzBLR2dvQUFBQU5TVWhFVWdBQUE1SUFBQUJUQkFNQUFBQWZBeVd0QUFBQU1GQk1WRVgvLy84QUFBQUFBQUFBQUFBQUFBQUFBQUFBQUFBQUFBQUFBQUFBQUFBQUFBQUFBQUFBQUFBQUFBQUFBQUFBQUFBdjNhQjdBQUFBRDNSU1RsTUFJbFNacTd2ZDc4Mkpka1FRWmpJNTNSbEZBQUFBQ1hCSVdYTUFBQTdFQUFBT3hBR1ZLdzRiQUFBVWRFbEVRVlI0QWIxZGIyaHNTVmEvbmVRbEwwbS9KS3pNUHRrdkNhdUk4MEU2K21aWkJuRTdPdk5ZMFErSjdNd3dndElCMlpsRlYvc3B5OHl1Z2plSW8vTkI2TUNJT0l2UytiYTYvdW40eFFGSDZGYkV4UkcyQXdxNndwTEd4UytMa3FnenI5L3M3RnFlYzIvOU9YV3FPcmVxK3I2K0gzSlBWWjF6Nm5kTzFhMXpxdTU5L2JJczV2cSs4eGp1YU42N0Y5RWk4d3FFV2JSWVlFdS9FRzVWSXJMbDZVNTRId21jcSs4bENNMGxFbWpSWW9HMWZ6bmNwa1JraC84WDNrVUtaN1A3T3lsaWM4Z0VXclJRWUN0aUVtNVJHckpiNHZFdXJsbDI5K0VvM0lnYU9JTXRXaVN3emdjeGxpVWg2MzNIMThYV2t5L2swOWYrWERiOXZvOGx1RzVMZkRhWXR3N0dZSXNXQ095MmlNb1dmTWcrOU5RTHVZQnIrdm5udnZqWEhqK3RpRk5QN2ZjV01rTDhZdEcyL05ERG9xdHVpK2tyTDczKyt1c3Z2WnFMZmFoZEZ0TlhpL0xMdVRndXVGcVBOUFBjeE84Kzc3dWVJM29qTEtvSjJQcDlINmJuRHdpb3cvZEpJVXR3MlRzOUhFVjlmVzZQNml2b3ZpY2YyV3FEeFBRM24zcEJpRjlCcHY3L09tS2s0a3FyRitJSTZyZEorYnJnV3hjSGhIOHVjcE1vcCtTNTBScGhVVTNBaGhTSm9jbDZ1bDU0Um1PTWRsbnpYNDFhU1gxQ2F5dUpUZkZ0VnBObG16RDgweDhhUWYzZmR2QXB1eVAreCtFaEZSdHYzQWNCdUY1NzVnOTNvSDVKbFQvOXpCY25KVi8zVzRSL0xyTHg0c3VsSmRPWHlpc3ZpMllrb3l5cUI5Z1R2eVZSdkZKaWtoREpTQTdGaUpvZDY3Sm12N1RTK3Z0VFZHT1dmY1ZkdjdjNlFyd3JQYlBWZlRmTFdwN1J0clZrSUNMK2dOVDFvZnlqcHJ3Yms3Z1pzUm5VRUpRYkx6VytKNGN5VHFIeWlyS29ObURGV21HbTA0YytEcGorVzBIS21ybWJqSFNBSTlCbHhVQis1bGtRK0xuN2FpWkRZVi9yUjZMbmhyQTJES1IyeklvNEFKREhsb3luY0FneXRMb2xCSTJ0RzlVYXFIUUZmUXVzT0NVOGQzSWhUREhLb3ZxQWRZU3dRdUcvQ0hHdFFkMFdKNXBXUklUTDNoTFRIOXZKdHNCc0hMeXRKM3RBd2ZWUWp4TFUzaUVUUjNieGxoQ1BKcEtHVy90YlYzejBUYU9tdXZRcFFTbG1WMjVacWNYU2lEV3dZa0pGNzRxcExrWmFWQnV3WEFoclg5N0l4UU1ONnBLc0dhb3kzR1hMNHVFRlNDMkIyWGpQc3VZL0F3bVhXWml5Yk13ZTBTeGJCNDZ6Z3IvOGMxdmtRdXlSQ2gvWkJLRnIyZ0F3TGJzdWJkZFQxbmg2REwxWlVwdkNyQ3lSRnRVRnpQRkFOalRQWVZPNEthTWpNTk5selY0NVNIZkE3SE5wOXpzd0tLUUl0WWQySkliaDdnbnhTOVJORFpRWTBSb1BqZFBsaU5RN01GZU5XWVF0a1d3SndSTHVubG5hSXkycUN4ajNRQVk3alFObDM0b24wZUFDczEzMllibHM0ek8ybzFSaWdVYmlMV2V5M0lXMWRhVFlpM3ZiRG5sV215b3NnOVl6VllBN3huODZzckF5M0pqK0V0RUFFaEN4WE5oc2sySXRxZ3NZOXdBdWJ2dktsaXREcWlyWWRRZTZySm5MSkFNbHRIajJZU2lScGVnV255eGJPUnVDTE5zVnpuQWJmWkphQmEwVFVzdVg2Q3pybWtoRytOSkl2ZzVsMlZDUGJMUkZOUUhqSHNEWmZLYk02M2dXTlM0dzAyVzNWWENEUkk4NjhSQjhialllem1RWk9nc1hyQkxWejlNWWxDclllQWNadmFTWDlRTmpGMlZNb1oxMUtNdXU5Qk1mYlZGTndMZ0hJTVhVMllXN1RvRFpYR0NteS9wcUZ3QmpiOUtCTE1NTTNpUlZIZXRKd3Q2RkU5QTJCSDl3WGZlMzJBVFlCajAyMTloMGFqZkVsM2lFQVEyN09yMkt0cWdtWU53RFdkYlF2cjFsWjMrbHhWeGdsc3NnVDVFTERuQ1lkQUNVOU1ESmFnWTMxWEFyZDBLVW5JNVVRZDVoZEk5WmxWTnM2KzdLcHFFOWZhQnlSWGZxQ01kVzhBZ0Q4cnZmbGtyaUxhb0pHUGNBanVSSWdocjdITWdGWnJsc1JZZTdNWFB5cmpCRHV5R3pJdGtqSEVYWWU1U3lQbXc3cVo4S0ZPcXo3U1JHRGJveXFBNlQ3anpDZ0pLcmE2a3AzcUthZ0hYWnRndlhOMlhkd0RySGtMVmNZSmJMdHZVWVhiSEJ3Y2lxQXVjcU94ZkF0ZnBVOWEvdnVWN3dkUlVqbk1qVlk1MENQOG1nbVhSc2NRd29tVXpyV0ZZa1dGUUxNTWNEc0pIWGgxeGRzM25RdUIyQldTN2IxZWR0bHl6TW9RcWwrWW9GeGI1M3c5SFZ5NFRHd1FobjB3RmRxS2RFc1hZOGMwUzF4ZDFiTENpRDlPV0pWSkZnVVMzQVBMSDdqbHFFdG56TFViRExHdG81TURvUGRBR0pRM0R6ZVZuVHRyMkwycTFGc3VUcTZNbFZsdDIvUElOR1JTZU03ZElYTEJoUFdMRk40c1hYUzVIQmdSUk5zS2dXWURSMjM3a293R3lvOUdSWnI0OFNKTjRTWEFZRGQwUTB3TjRMM0Z6MkJTdWVITktTQWM4ekR5emVvdEJ4ajVvWUU2N0tFMUtITUU5SkdjbGQzeVJoUEdIRnJwbHZUVG5KK21kU05NR2lXb0RSMkQwK0xzQ3N5NVFUM3RkK0lOR1JXNExMd0c3YnFXTnc4MW1oRXg0ZG9yczQ5bGJyTHEzdnFGU1hWbG8wcXFRVkNOT2FJOUM0cXBKcHlwaEMwd2lqNXYxZlRrcE5LUmJWQW94NlFDNFFtK3JRYytoRUdnQkxCUkI3dGN2UTdqMWsxUmRPbjdPaXRHNHY0SGpDNm52OGVpckYxeW80TVdTUmF4czBjWjRWZmxiS0dVTExOQ1RkWnEvOVVpeXFCVmlMZUtCM1ladlNkeUlOdE1lN0RFUFdqcVVaendiS3ZtN2JDemcyK0FhdGUyekpld3A5RXJtdytjclpUdUw3TTJkd1Bab0NxbWhJMmpVdmN3dkpGSXRxQWRZMkhtZ3dmOE1PL3RRMUs5NWxjRUxEUEFoYlRmbVVidHU3ZGZDL0wweG11UWVJRGExbklsZlJNSEMyazhYeDBjU1dTaXpSQ05OL1lDdEpzUWhPUHVZSFJqeXdydlo0Q3BweXR5b1hkeUpRbEt0ZEJ1T21zbUdwQ2VmMGVVRVA3U1NrQXcwVHlVUnYvMDRMWGhvRXIya0RhSEtEdkZvSktHTUtQWWJlcEZ5VHo3d2tpMm9BUm1QM1dPV3NFaVNzaWhQWHpuaVhRVDdLWWgrTzVFNmh1bS81SDhOazVYN0RoUVExdUlJZjBSWU9zMmpyY3JkVGlRaDZhRUxTTFpXRUsvRWtpMm9BUmozUWNXSzNtbmdLSmR5cFFGRmQ3VEtZd1N6MXhKRXNkWGFzTFI1dUhSZ0kwdlZOSk44YitjN2hjUi83NENZbHdXMTlIWklhSFI2U2tpeXFBUmp4d0JQczNBemVXWGllRHlKUUdCN2dzcUdUeFpqMU5yZWVKTnhOK2hLZWFoZlR5SVhjR0p0UEhiRzJ0UUk0emNFVktzSTAvK3RRSHpzcTRTU0xhZ0NtUGZCVitNS0dUZGcxWDlLdUJTVHlBSmRCSkQxV2RwWjNVUEorU2RsSDR6RG12blRaRnZhV3RrR1NYK2NPNTRCUFZ1VDQ2dHV6cnI5d0ZNZ0syaE1MU1hEVXNVL0Voc0I2UXNvelNDK3dHYnd6cWkwUEhOaE0yenk4WWJNbElDMnFjRm5ITnE1VVVxWWpFQmpQVUt1OCtxRHdWQldpN2tPUTVKZXJvT1hKZ3BvNWx6UGxNMWNGMW1DRTBaYzZScEdzYVJiNWdQbjdubGs3MUlpQU9MUFpkbjFISXBhQUZMYkZzR1FoeTUwY2VGYzkvK0NUQ3lMZEJZVVRVZzRuKzVDRDNDTlh4OG1YVWRlVkp3cGJ3d0w5MCt2SUR3QWp6S2VnczZkZXpObmVweGpsQkl0OHdQeDl6Nnp0U3cvYy8yMUFON0haaGg2N015V2d2TmFwZEJtbXh6dTI1cFo2OUdCTGZHNmFrTk9UWkJtRzJWU1B1WFNnMTI4cXM2c1dkVnI1U2V6VmV6MGsyS2lFaVRCTk8xTUZwalNMdk1Cb2w5VzA4Y0EvT0U2ODlLeEYrTDdmZWxkUjdUSTQydUtaMDZFYVc1amRFd01TSHcvT2FscHZwRUR5bWpKMGZOdEpDQTA4cWxHWllIb2JlcFBNeTFiR0JwVnBGdFVBakhpZ3pUN2doTWZQR3JNU094RW9LcXBkQm9tcVRHK2s5Vm1XaTBjbERkc1I4cmhpOXBUbWFwd0RSMW85RUJ4bTJiYXQrcVdzOGZUUWJDZVhlRWhLczJoK1lOUURMUmE3czdZbjA2TUNoUXVxWFFaYkMzYmFBaytwbkNNd3lpUGpTZkNDTHpRYmhwa1VScTR6MHVyZkc4RXpLV2NRWVUwZyt3Ym1KbDFUVUZXYVJmTURveDRZOGlmdzBMTzNvd0lJUE1CbFYyemhLejZ1TzBCaGJqZWVuN05CTDlrcS81cklWYkw2OTBZd2tvbUx0dzJncDJjaWZBNXRON0dSRExWb2ZtRFVBeTByMEFCQTMwaFNBYlFod0dVRHdjL0lkdldhQ3BhT1VFMTVvWExyWU9CcmIzNzV6NzcrMFkvK3dMOTkrYzJKWXZMZVNlUXEydEdENXk3bm1yT1BkM2tDYWtDNTh0VUdEMGxwRnZtQU5XWnNjLy9UaTVCNllHQUZHbUR2Mkc0dEZGQUJyQWh3V2MvZWFSU0tWZUNFc1N2VWxuL3d0ZVVEVXNZSFhsMGNIR0VEY21naVY5SEFZVXB1bjhOc1JTRWxqREFua25GRldmS2tyRWl6eUFlc3Ewem45M01mU1BDQWpoeUhweVhIa3J4RG1ucnR5SUNBTlF1clhZWmJpNUdsQndib1JGYTRkaDhUMXEwY1pPVjFRZXBkc3MreXFpdGlGK0dHcVVKS3FTUkdHT1dqVlJrTm1rcHhta1UrWU1weTUzN21BMDQ5MEQwdk9jWnEvSHdqU1FXUXZkcGxrTjdveVZKMkFMQjNTZ28vT0pBVTN2QUJQeUZsSVA4R1RqWmhsUHdyaW1IdHNRQTdZQ01yT1gxVDN5Z0pwUUMwWHJxM0g1UlM2eXJuVHJQSUIrejNvQnZmOVhubFBBc3Y5WUI2TzlrL2tDeStrYVFDeUZidE1ram0yT3VOdm5rMVlrY1ZZTFgzRXRqRE5sVHVJM0hUQlR6WHRMM0RSbGEycmRXUzhTQWkxZG1tZE91YVNoZlRMSm9mR1BXQU9pL09KeEttTDA1U0FXU3JkaGxzUXF3c0JrOHR6MlFQTE5QRFhjaVJhbEwzTVZSS2Q2a3E1MDRqVjlFSU1uYW5wY2o4RGtNOVEyZVZnUmw5WFBhUWFOSGN3QndQQUp3Tm5haDdjbGRIb05wbFYzeDA3cEtEZVh2M2hZbXc4b2gwVE9FM3RWcm9PazdReUlWdE0vWkdOZTBuKzU2bE83K1FtTklzbW5zL3lUMkFhTmIwV3VnWlNTNFE0TElCUzEyYjlQMjRmU0tDOCtTQjlJaStnZC9ZRndlNlNSTTBjbUhsakwwUmpLU1ZybW41T0tMbkx0MTM5SEtiWnRIY3dMZ0gwS0xMYTJXWDU0eUhDd1M0ck10UzE3K25Bd016NDF4MUIzY1lTZDI3cWdhL3NTOE9WSXU1YjRPZ0tjM2NHOEVYbmlveElkeGJNL1p0YjcrdDRnMWhSdEtEY2xWUHRqU0x2TUJZdHpjV3VRZVF1YnV2UlBydWdRc1h3R3lURG9VU05jamdxYldlQTNna3p4Ulg4VnNTZTZhRVVaZDljMWo0elJmeWlKUWJ1U0EyczUxUHliNHIxUGJQaURkellKNXhuUmsyUXprUkJwcGFHamFrNm51R045UWlIekNpcFpvY3VyRjd5YVFYTGZkaDRBTFZMb1BWeG5xazNySXlXUmpuQ3dKejRPUzVSY2c3Sml4ZUV1U3NJYnFhOFU3Rjk1NE9CMmJXZGVUcmpVY1k1T2xxempTTGZNQjhmYytzNnpNUEFDUDVnVmJQNjg5NGw4RllYNVArTjhURENTbkNzY0VwS2U2eUJ4aWFjUDNlSnl4ZXNzTWlGOERVeXgwVnNGNkFxNFpQUWcvK3kvOStra2NZMExOaEZxWTBpN3pBRk1DUWU0OTVBR1FHOHRBQ3lMRTkwVkZoaHdsVXUyeG9EVVNqSjM0Rzllakxhc1VVM29wM3dJYnI5NTVtbjBFQUQ1MHVDTk5hQ0pSWURaL0xsQnZja2RKWTNuZEpkcDFrMGR6QXdBTXNCalZJOHVqNWppZmVaWWVDdlBkcDlzc2ZoalIrNkZxSE92aTk2NFZwUkdvTVZTTzd5aWs1R1hUdTJGWEt0TzBCZHhRRlZWeTVJYWxEWGdnbVdUUXZNTWNEK0FpY2FYTlcrVEdidTArcmRwa1ZzYjRrM2gxcDlRWFJJVE1IS3RyT05xUnZLY2cyUC9hVHRnSXM4UXdhSjhTeHk0WkxpcmZheHpxN2J1QXMzY3YwZVlpMXFPaG9YbUNlR05RbUQ4QXQ1eDFRdk1zZ2xkUHp0ZEVXVHVRWlVDZmd6MHF5RlIwelN4cnlZR0JwWUMzOWpTdndPWEU5ZkV2amo2MjV2NXFJQnBBZFora2UwTmQyc1JZVlBjNEx6STFCRzNUREJlTTJzaTJMZHhsSXFQWDdJejB4M2JQMTRRbThPckFzV25DVm9HTlNoRWtTOGpEUkpFV3BiUnRxUjBRemh0czlVbFlrWkNPK2F0VWNlQWZseXFSU0FwTFppWkdOdEtnUW5Cc1k5d0QrWUFaeExMaVZJTVF1dVVDMXk4YnlySzc1VFVnUmk1OGpMS0RyUDl2V3BnVE9KY3pyK0lLbmIvc05PM3lraFJVeHRGZmdiQTI0UnFxUjNNR2dIVkpNSTNFeUhWTlJ5T0lvcEVpTENrMXpBK01leUw3YmZxdmtwQjljb05wbGZTRisrczAzOERld1lRajJxQU5LK2haZEJLQUt0cC9UaVdGYkZqOXIrUTFlaUhsRzQ1Qjl5SFZwZmxyRXFBTHFqaE11ck9hd0FrNm1mY0s2MWJhWGlVaUxDazF6QXdNUDBCaVVmUU5BN2hHUUhicitZMzIweTc0RUd0WDFCZC96c002ZE95Q0JOV3YwM29QMzNjUnZ1THlUbkt6RStnN1U2V04vcUZyS29jTFgyUXFiTnFWNDNOOG1BQ1FJbW4vVmcvSURvaVBTb2tKeVhtRG9BWjJPWk5rLy9oR1V5Y1lJMTFvS01jdWlYUWJQdUxvZS9qQ3gxcEN3VnRrK3g4WHJOMlI3NHhDbTBoVU5uSmpMMEpITkduLzgxSThYWGJ6MzdOTVhLUGExZXgvTHNlTFJjMC8vcWVtbXBOYllVczdiSzhzZmVlTlpIRGp4dVh0djR2Vkc4UkU2bEUrSlpLUkZoZVE4d0pRSHBzODhYWUM2VjN5RXpqTEhJVGtGVlFJaXdtV1llSmJYOUNmczhUS1cyNnNBMUQ4QkVyODZRWVp2OXNTdjRYcUx0TG82UXVRSHFnRDM0aUdWbldDSUw0WmFsc2tzTFNXdVdLcEM5SVNSeFRCSzdmUm1HUmRwRWZZOEQ3RGJGQWloOVVrd2RrRC9vWFdLeTBxM1RsLzUxSitNVUozM3dzZk92djRENGJ4MjczNVgvbGNoejlQbWpkN1BqMDlJUmZFZmczd0cvcU9RbC9QaWpHRUovNk1RTEwvMHF2aDF3bGVRQStzWWdyY0dsRDlPUEVYSUwxaWlrUmFoN0R6QWxuT0N4SkJUdWs3QTRabDVDZlM0WERaa0t6alk5UTBZUTd5bW43QThwQXJiSjRxS3ZYZjRBVktzZ2lEK2VJdXl4dzVzMHc2YlFYWVVUQkhJMXR4WFoxbmpuMTdNcDUvK0VXdk5NcDJQand3ZFJjR3ViUlFsa01ZY2I5RUNnT1UwMndpM0t3YlpPbm51dzNxNDJnL2pjN2cyN0V6ZGFhK3BJdDZpQlFEck8wRXN5Tm9ZWkREcVFUb05VK3ZNMEZIVUtqMzJpSktNWW82M2FBSEF4bW52RHFLUUhWcGIyQUNmdGM4RG1Id3N1L01tUEQ2bG5ycG9peFlBTFBISGdLT1FSVEdqMzNLUDg0S3EybW14SWtnM1pZcTJhQUhBR3RhSklrVjdJeDJGYkRseXpkdWloNXczd21DTlRmdURJdFphWXpIV29vVUFhL016OUJDRDQ1REZjY05Kd1hkQ01IaDQxaU9uakVkRldGV3NSUXNCTm5hL0NhKzJKaEpaUDI2MmZPVzZHb0dYWTV5V3ZubDEzVndaYWRGQ2dFVU9TbWxnSkxMVk9BKzNUMjkyNDh6Vy9rSjJrOWg5cEVXTEFZYi85MlBzRllsc1Uzd1EwVU5qT29yZ0pxeU5lWS9QaWE0S010S2l4UUFieHVkNzBTNXJXeTlnS3J6RWZ4aTNndDAwKy83L1JkTmFMeFZuMFdJMlI4dnVzV2lWMGRFdVc3WGVVMVdvYng5Vk1NeHF2a3g5bUdjcHZLRSt5cUpGQWV0YTc2SnZRSytib3BFMUlwTEtPNm5qMFl4YXc3VXhhVVNNUlFzRHRodVhXY0wvSGhudnN0YkRVYWpIaHZnU011V2luMytteU1mSlJGaTBNR0JMNHJOeFJpUWcyd2lQRk4rL0U0ZEdjN2VqMXhZdG1rQkVXTFE0WUlQSU01VVVaUDJFRERuT3Z4c3BHK080TGl6dVlJc1dDR3c5YnJ1WGhHemQraExHY2tsTmhkWmpueXMyMEdDTEZnbXMvNzROOHVaU0dySkI2aEhjeldCMDYxWk1lcXlsNWlFQ0xWb29zSTJZYnlZU2tTM0Y1bFdSVGg0N1gyZEZLb2htRDdSb3NjQmFFZmxpS3JMdlNzMWt3bHo4ZDQ5WHZROUVtRVdMQmRiNFFSOVNmNTFCOXYrckNrUUdqaldacEFBQUFBQkpSVTVFcmtKZ2dnPT0iCn0K"/>
    </extobj>
    <extobj name="334E55B0-647D-440b-865C-3EC943EB4CBC-22">
      <extobjdata type="334E55B0-647D-440b-865C-3EC943EB4CBC" data="ewoJIkltZ1NldHRpbmdKc29uIiA6ICJ7XCJkcGlcIjpcIjYwMFwiLFwiZm9ybWF0XCI6XCJQTkdcIixcInRyYW5zcGFyZW50XCI6dHJ1ZSxcImF1dG9cIjpmYWxzZX0iLAoJIkxhdGV4IiA6ICJYRnNnWEcxaGRHaGpZV3g3Ukgwb1J5d2dTQ2s5WEhOeGNuUjdYR1p5WVdON1hITjFiVjk3YVQweGZWNTdhMzFjYkdWbWRDaGNiR0Z0WW1SaFgzdHBmUzFjYlhWZmUybDlYSEpwWjJoMEtWNTdNbjE5ZTF4dGFXNGdYR3hsWm5Rb1hITjFiVjk3YVQweGZWNTdhMzBnWEd4aGJXSmtZVjk3YVgxZWV6SjlMQ0JjYzNWdFgzdHBQVEY5WG50cmZTQmNiWFZmZTJsOVhuc3lmVnh5YVdkb2RDbDlmU0JjWFE9PSIsCgkiTGF0ZXhJbWdCYXNlNjQiIDogImlWQk9SdzBLR2dvQUFBQU5TVWhFVWdBQUJZWUFBQUVzQ0FNQUFBQkFBSmZkQUFBQVYxQk1WRVgvLy84QUFBQUFBQUFBQUFBQUFBQUFBQUFBQUFBQUFBQUFBQUFBQUFBQUFBQUFBQUFBQUFBQUFBQUFBQUFBQUFBQUFBQUFBQUFBQUFBQUFBQUFBQUFBQUFBQUFBQUFBQUFBQUFBQUFBQUFBQUFBQUFBQUFBQmNQZWNFQUFBQUhIUlNUbE1BSWxTWnE3dmQ3ODJKZGtRUVpqTGJoZG1UMzV2UjVhSHByK3V4UVJoQWd3QUFBQWx3U0ZsekFBQU94QUFBRHNRQmxTc09Hd0FBSUFCSlJFRlVlQUh0WGRtQ2c2Q1NUVHFMNlhTU085dWROZi8vblZNTEtzaGlnUnFWVkI2NkZSR0tBeHlLQStyaG9MK0tFVGoreFg5di9Ta0Npc0FtRUtpWWdyUm9oK2NtMnBnYW9RZ29Ba2tFbEt0cVJ1Q1NySHU5cUFnb0FwdEFvR1lTMHJMZE50SEcxQWhGUUJGSUlxQlVWVE1DUU1PL05aZFB5NllJS0FLS3dNWVJVQnJlZUFXcGVZcUFJbEE3QWtyRHRkZXdsazhSVUFRMmpvRFM4TVlyU00xVEJCU0IyaEZRR3E2OWhyVjhpb0Fpc0hFRWxJWTNYa0ZxbmlLZ0NOU09nTkp3N1RXczVWTUVGSUdOSTZBMHZQRUtVdk1VQVVXZ2RnU1VobXV2WVMyZklxQUliQndCcGVHTlY1Q2Fwd2dvQXJVam9EUmNldzFyK1JRQlJXRGpDQ2dOYjd5QzFEeEZRQkdvSFFHbDRkcHJXTXVuQ0NnQ0cwZEFhWGpqRmFUbUtRS0tRTzBJS0EyTGF2ajR2UCtlTHJmcjlTV0tycEVVQVVWQUVSQWpvRFFzZ2VyWXZRcFdhVmlDbDhaUkJCU0JEQVNVaGlWZ1BTN1hocGxZRWx2amJBMkJ2OU1ONnU5NisvM2JtbVZxanlJQUNDZ05TNXZCQTNuNEpvMnQ4YmFEd05NTW9WaUJ6ZTlqTzRhcEpZb0FJNkEwTEcwSlJNUDZwUklwWEp1SmQ3eUNIM3ovT3g3L2Z1RUlmcy9ObUthR0tBS01nTkt3dENYOFlSZldTYTBVcnEzRWV3RUpkNEwrSGV2d2ZkNktiV3FISXNBSUtBMUxXOEl2OW1CcFpJMjNFUVNPemZ0aXlSQkF5dkJUSHQ1STdhZ1pCZ0dsWVdsVEFLUlVHcGFDdFpsNHQwR2QwWnhHZFluTjFJOGFRZ2dvRFVzYkFycFJLZzFMMGRwSXZKLzMyL0tGMGFnejF1TXdjQ1BXcWhuZmlvRFNzTERtVlJvV0FyV3BhSmYzYVdBUGJ3Ry9EMEwxVkJGWUV3R2xZU0g2SkEwUFBDdmhyUnB0TFFSd2Qwc3ptTUtndVBTK3JtV1I1cXNJQkJCUUdnNkFFZ3E2YU9jTndiTHRNRjZSYzExZkdrOVZsZGgyeFgyYmRVckR3aHBISDJvNHdSWGVxdEhXUW9BWDVOeG5icDVZaysvaldpWnB2b3FBajREU3NJOUpLSVQ4cXAvUUZRM2JMZ0lzQkY4Y0EySFZEbjY2QWR3QlJVL1dSVUJwV0lZL2JmeFhhVmdHMW5aaTBYTno3dWpKM25EM1JNZDJiRlZMdmhjQnBXRlozUStrNGIvejlYMGJyUDNJRXRKWW4wVGdlSGxmQnc4djg1TjBLa3A4c2hvMHJ4RUVsSVpIQURLWGNTTGJTY012UU8xNmFRWlBCc2dTMGxnckk0QUQ2cnRaMlFqTlhoR3dFVkFhdHRHSUhqdlM4UDNkNE9JN0NJL3VHbnowYnIyd0lRU1FoZnNSZFVPR3FTbmZpNERTc0tqdWJXbjQ4ajZqU0l3Ym45dzFlRkZLR21sZEJGU1RXQmQvelQyRWdOSndDQlV2REIrQjVZbnM0OFkrTUMyNDYxTUFIbEpiRDZCM0QzZnkwdGF0VmZ1K0E0RjZhUGpCYjVQRktlZVVYMWcxeE01TDcrV0N0OWZ5WGlkNk40RzdGZW83V3N5K1MwbjdKTUoxdk8rQ3FmVjdScUFlR3ViOW9GTVltTzhON1NpbC9hZTQ0djVxMmgybko0eTl6cmFubjJ2SXhqMjN3bUxiajgxZ0g4UklTbFNSalc2VEdJRkpMMzhZZ1hwb21KK1ltazdEb1FrcitWRFFlZi9lVGN1OEQ5Z0t0UTRibnQ3S0kxMHZ1YjZ6WmlUUTNOY2FQRHVUOVVBUkdDSlFEdzBmYUNjUzlMTG1SL0RERDk2ZkwwRWRZd2dSbkJ0cCtQbStydTlJZ1MzdFVCQ3c5TnVDUUlxNnlaK3FvU25NT29QbnQxV01samNIZ1lwbytORisrVEZuRzlueDc5N1NkK3RJdXc5ZEVaZ2tEVC9Pem9jY2NsQ2VNUzVZcXp4aTRRbWYxN2hLZVJoM1NYVFRHU3NOUFZRRTFrV2dJaG9HeWNEOGNyM0YxNTBtcStadWY1WkxpaUo0emh0NGJBNE1EYXVob0ZvM3Q5TVhNalJzNlJieU1FcEx3cWpyZGtyTi9kc1FxSW1HRHpUbnhMNldYNHZIOWw2NDNYT3UrRFVFNyt2dk01Zmc4dzFKM3dHS1JHUXNPSnFSSkhJNW5leXVyOExhckdqL050YWlQOFR1dXVocWZDVUlWRVhEaDFickxmcm00N085MnhNMUxJcHVUbXN5TVR3eUVpZVNCNzlKTjBNcXJhUU5RN2tGRlk0cy9IMWpWQ1ZWWEhzeDZxSmhVZytndTcwRCtxNmdKdmtKSzkrWlJuNitISTQvckNLSHRsSUlFcDhoQ3FvdW5xdHVwV3Q0MkFyNWprT29IMi9vSEpZY1dmZ0xKWnNoREhxK1NRVHFvdUdEa1E5S1grdHRadllEaHhjL3BjUDlIRmJwNEJkM1NKZXRZbHlEREF2RGJiNjhTUGwxUGgrT3ZvTTZheEZwLzBQRDJNQXVsOVlhL2E4SU9BaFVSc1Btdzd0Q3RkQkJnazlJZnhqd0dEMFlZcm81WFMvenRRTzU1UVZCWFkySW9NYWR6MHUyZ3RoUTd2UjZBRVM0V1BPSTUybjlqWWNWd0s1Rm1BdUIybWo0ME81YUcxQ3BHQzlrc3NIRHJrUzliUUxvRGd1VXlEYjZqUC9SMHg5aEQvTGJ4MXptR1UzYVRGSlE2NmtLaDBwMTZ1dzZCdVJtQ3FhR2ZBVUMvM2kvLzZXcWd2SlhJSUd4U29WQTVHSDNYcGFHRFVvd2JyVSs2ZXVqajlFaHhZN0swaVNhdFBaVlZhL3B3dUFRRlpjbG9FcGRrbjYvMDhucFZVWGdvd2o4YTIwMGZFQWF4VjlqVFVLeklBVXFjMXluWGhyR1pKQ0dqVGg4SHRCMVZpN1prWkZoUjR0a3RrNlB4c3ZPZmVzM3dGQVpGV3lnUmJpUytpc2VkK3ZsVlB1cVJLQTZVZUxRUGRSY3ZKSUdYZHJtTVZzYVBwRG9ZWnpTNXBNK0ZYcjVvODR3bXlmWU4xQmRXOFpLaWtqMndNTHU3QVplRmUyTXM5V0JvUVhhR3dJVjBuRFJRODEydlFIajJkNFRiUVBycmtOM043dWovajdhbVhHem5EMDRkQWE1Qjd4bkxiMWU1ZDVSeVJtTW5RTkozeFFNdnBYaUt1b1BtREtNN20rckJCVXR4ajRRcUpDR3l4OXFicXZzNUV4YUxSa0NJaUFOczl0MVNhaVJiVXF6L1JjNnd3Y2pqYnZFTTVzVkcwNEl0YWdRdVdKNDAvK3crdUEzY0k4M1hDNDE3UnNRcUpHR3B6elVUSFVPYXJERlk5aHQrdzZPNjNXMEdQUWEyU00xYit0Qlp6aStCbVhsaGZZTlY2U3N5OVVlb29JZmNJZDVka0NZMkgrczZxMFdFUzNZZmhDb2tvYW5QZFFNbFhlMlZ0WnAxYXYzbnJCZmt6ZmNmb2JqSTNXTkpDTlRHdEQ3Q3hMU1IreGNNUk5jd3ZUVTRRZ0xmMUxVWHhFU3pYb3ZDTlJKd3hNZmFqNGNuMzJIcHA3Y1Z5Y3F6N2dtZjdHWXVyKzYxQkdTcTd2bktwYVRLWG8vYnNRaTFoYU93K1Z3czRTUmFPQ0srNU9OYUxVaHBPWFpMQUoxMHZEVWg1cnQ2c0tITjJ3R2hLL1J2YS9uUnJKdHdVNW0yakZLRGNLSk5OUW8vQVNiS3FaWnRMMjdzZGdEakdpVEM0WVBmcnBSWW52Vjk5VVdWVXJEa3g5cTdoc0ZmSXA1MEd1Zmw2YTVmTlRkUks5dTZPbjFGcnBINXJVYWJ1QTNuS0Y4Ym8rWDMxQm1MV01kQ05SS3c5MnV0U282NXRBalQ3VTlldG9rSUpPbTdxbmlHbzQvcWpaVVVaVmZWNGhhYWJqZHVWWEgzaVNjVTR2ZGIzNGQ1OENELzRLR1RhcTRhRGZKRjRDaFJkd1ZBdFhTOFBTSG1yZFRqN1JaUTJ5T0VVUUZ6M3FJazl4SFJCVFErNTJGKzdCWnJWUUVBSUY2YVpqZS9vQnVaUEZEelp0cElMaFpReW9OZzlGWWFQZEJ3TTJVWkZGRGNNdmEvaXQ3VVlnMDhXMGlVREVOZC9MdzdqMGtxS1NjeFNla28xMFEwbS9UekZrM3REaTV6VzZtVmlrQ0tRUXFwdUZEdDExcDc0SWhzbXEva1RsVm5YU05OQXpSR3loR2sxbzBBcjNIMmE4YitBUktrMUhhM2tUYUpleW4xMGZRSTBWZ213alVUTU9USDJyZVNKVVJyZWJRQzcvNmZrNUhjd2trZUV1SFQ3aGtmVkdHT0Z6WkwyVXFTa1J2VWdRK2prRFZORHo1b2VhUFYwY3d3OEZ6Zk1FNFRpQzVtWnZmdk1XUFhYc3JpVHlIY2NvalBjRTF1dS9iSVNKRlIrTnRGNEc2YWJoN3FIblhQaEx1UU12YUVMdVAxNnpSeGpxL1hLUnMrOEdTTG9TM0JsN3ZJN2xWNHlnQ0t5SlFOdzNQK1ZEemVwV0VzL1M4SFFDc1Ntejh5UlV5MG5kZUtianNXV3lhQmF4WFQ1cXpJbENJUU9VMFBPTkR6WVVBejNBYnNIRG1PeUw0eFdMYmRnelpaZmVtS1R5QjhZSkZNSkxNTVhpdGhPaEdqYVFJcklwQTdUVGM3VnJidUd1WWFBUkVUSG5yYlVhTXlWbldTeGl3ekNWKzk0VkhtcEZna1Ewa0s0dWZOaFFscVpFVWdROGdVRHNOVi9CUU0yMlV5SFFQY2JFcTE0WCtRR3V6c3lBTjJIZllJOEgybmRGamNyQXprWW9tcGhjVWdZOGhVRDBOdy9jZitWZjhwZWFQMVVVa0kvSVBNMzI4SGJ6OG5UUmdYL0tPQkVld2NZTnBFckRmYVk5YkdEMzdJZ1RxcCtIZFA5Uk00MGltdnNCYjFsS3ZBM3JkM2hkdnM5Z0hHejdySnA3V0VnbG13MFp0eGdIWFgvVDdZS2swSzBXZ0JJRXZvT0ZPSHZiNmZBbGduNytIS05YVFVKTjJHQlpPVUJMUjNacU14UnF3TjdwRWdxbTA0ellqRFdlOGZDT0pvVjVVQkQ2R3dCZlE4TjRmYWlhMU5NdHhCUmFtdWYwNy9zMDFJbXBmRXZoWXV6TmJXTHo4cUxBUnM4ZHRWaHIyQU5XQVBTRHdEVFM4ODRlYXMya1k2T28yOXZKM2VuWml6ZFdzaUFZY0NhYXVORzR6MG5EWmt4OTc2S3RxWTdVSWZBVU5kdzgxbHowVnNITGxFL3RrZU1QQXd0Y0hmTElVZjFGL0Y3ZGZ5TkE0L21YOVhqSkxJeHB3SkpocllOeG1KSEYvODhYSzlhZlpLd0pqQ0h3SERYUHZoajQ2QnNjV3IwTVY1UmlPVTNkUWtzZGUvbjc4a2NuTnZQVU5UWkQrUkpzNklocHdKTmhVeTZqTlNzTmJiTUJxMHlnQzMwSEQ3VVBOTXY5dkZMVFBSc2lqWVdSaElrSm16Y25Ma2xMeTdlT0pzb3hvd0pGZ0tlQTBaa2dqYXp4RllDc0lmQWtOOHh4OW40dm9XVFNNTE15U0x6UGE1Q0wvWnJyRHpVM2taVWMwNEVpd3RMZW9OeXhGU3VOdENvRnZvV0djbysvMEFZNGNiUmhaMkxqODlQQWQ2Uk9iYW5Cc1RFUURqZ1NMQzRBMHJFdDBZcmcwNGxZUStCSWFwcjNEM2liVnJWUkMybzZNblJMSXd0MnFISG1XT1I5UFNwc3g2OVdJQnN6QkluYzZhSTdTY0JBV0RkdzZBbDlDd3ppeFgzTjcxcFJtSUtkaFpPSGVHZVNudVB2ektUYk1mVzlFQTZiZ0NWc2RvUHo2K01iY2RhWHBMWS9BZDlBd2R1OWRMczloQTBCeXhiMFBveitNMlBRUnpjdmZOemtISUUrOTg5dTdrbEh3aEdmN0VDay8xUzU1UFZBRXRvbkFWOUF3dnVobThsclY0VEQ2U29PTUtuN2NVaTk4Y0JJaXIxYXdDNHpvMmliZDdiNW1MYUlCYzNENXJJV2VXWm5BNGc3c2VxSUlmQXlCYjZCaFhLeWFZWG1PU0dLbVR2NEhGQ25hMkFVTmdYWUErMS9PSERZUlltRW5XdVExYTMrWHBybEpNeC9tTXM4NWE4RGUwQktYaG1VMlV3M3BHOWJtcVNOTjVZTUlmQUVOSDNHcWEzdUpoZkFTejgweTVmMmh6UTlTSnBTOVJaZXNjeW5JUE5Ec3N0MEQ4cjVCclY5NzlhSVFqd20zU2FUaDE3bXpVR296YlE0cGQ2WW5GRWh2VlFTbUlQQUZOSXh6OHpuNkpuSG54SVFleDcvbmlSUlF1VGRNYk9vU3JGL2p4TUpEVngwcUYzNU82T05LNTNCbEJwWEdOME1ZUW5LSnYzam9LTWJuZCt2YWkyM1dyMjhJOGRkb0cwT2dmaHBHOXB4bGVXNzhsUWFqZGN0ZTRQdEsvNlhlOEFHNWRLUUV4TUllc2ZJazMzbUMrOEk3MkRCK3kzS2pWczhlZ2QxMGIyTGhLc2JOdTMwN2hkaG0vUmJkN0ZXbENYNEVnZXBwR0JlNHZBNWZCdTNvS3cxR2t6MDN6ZlY4Zi9HWG1jUTBqTDZqUjdGT1hzVEN2dnh0VkFtTGI1OW1ReHVPVFdNT3RwUERyQ2Y4dmd2SFM4ZjBIY1g0MVcyOWs5dE1NTXhxcVNhbUNId0NnZHBwZUp0UHo1SGNLNlpoNU16a1pscWluNUQ4emQ2M05RcGR6YzQzblA2UE9OZ0x0ajYyMXhzR29DM0N6K1Q3MjlrbnR4bUI4cVdPQlF1aVNTc0NzeUJRT1EzVFBIZUc1Ymxac080VHlhTmhtbXUzTS9RK2tlNklXYzN5ZWJzcjdIWjJzM3Z3TjVtU0NaYUpNbmVYU2Y0QlNjTWR6YmIzczdIdGVITnJSWk1NbTljZFhOcHk2SDlGSUJlQnVta1lGbmZXMUVDamxaRkh3eFE3UHBZd0M0ZDlhMTRON0FqM2FyaU50aUozR3hHaVppNTB3V2dsbHBPT0diRXkzQXBJY0daeWw5dE02WVpHbzRYS29ja3FBak1oVURjTnJ5dUJ4cXNvajRacGphNmowbUdxek1JUmhZRXZ0c0x5bzlVMmtKMEhMRGhNZHNGejQ2TVA1QU4ya1ZzZitiZmQ0SkZoTTZHNjJ1Q3lJR0FMSi8xemRmYzBMcHpkek1rZm0yalhtRG1uQlpPcm1vWm5YSjZidHdveWFSaEhFMjlCeTFqa0V1M1FUTXFvZXhUNmVHV2ZtZmJYcnVjMnNzbnZYaXRCcTgvdkc0a3ZSakZ1Mm9jTU0yekdKYjVXMHhnQ29lZFJCRTcyRS9EUldOdTljRjNSbzVnTGxacHBHTDB1K0J6UUJuK1pOSXpEU1lSZlNGNUlsQkxxRjM2RDFUQmF1VnNQRnVQM09sWmRvQXdrS3JDcDdlNkkza2lCelJnbE5scjFDZW1SaXdDZ0ZoZTgzS2piUEFQbDhiYkpYcDRCVjhVMHZPRTVhaVlOay9jYW5HM1RsYzdiRGRTN3UrN0ZFWWp1MXVNckl3MERaM1p6WVhpMkczc1N1c2trb01DRGo5MDF1YzBvdFZRd1FRM1U0b0pCTU5NYVFMMWdac3NrRGExbG05Nld2TGoxMGpDOVluaW1GaVo3cFlFYzlVd2FKbkU0S0NLd001d3FKUy9TT2U0dzdjOU4zU012U0VsTUhobFFhSG1mY0d4NTRMUGRyRzFqSUJEcHEya2w0aTU5Z2MwRTZ0N2RvcTdBSHpxQS9pOGZ1VjQvdjVjck5Lam1kb0hONzg3dnQxMS9jRUkvZEFJMXYzTWUvc2Y3L1c4ZkF1dkQyZUIwUEx4OVlOeVExOW0rVS9wS2cvRjAyeGk1TkJ5ZGJoTTdKZnRSd0Y5R1pDSWFSMnZna3Y5WkdzYjMxYUVkMkszZjdSclJBd3ZhUUlpMzRpaXdHYVhsTmNsZ1Njd2lhUjkvVG1jaVJpZzYvZUNsVFpmejcvMVBPaG9CM3M0SUhja0hnMy9PUEtLM1dWM3RabmVhc0YrYnFyYTVYcTgzK2wydkRiYUF2Z2xnZTRHZy9qcEVnQ0I3aFJkRzluM1gvTCsvMy8rUndINi9sN0R5aWlmZUY1dkF4YTgwa0lPVlM4UElwV0hpL0czR0ZvcGYwRkd2Tjh0NW9aMWgwczRuTDVNNEprbkR1RS9qZUwvQWNYUDd0WXg3blc3djV1SzU2aEtialNzdHRtUG5FUjkzR3NlZ1pZUit6VGs0ZXhxVUdTWlRzZzB6THg0N0lhZm1ka2JxeHp5YkxndEl4eHM0QjFsRlQ2a3ZCSXJRR1JhNFJrRjJpbUJBY1dlMzAxbnIrSi95NFhBdEU0dnlSVGZSSGkrekVvRk9iN2tUNGxjYXlQUElwZUVERHY4ZU44bnpjMktTa0JGVW1wMW9TNTJ3Tkd6UE5nUTVDV3ltZEsxcUU2UzYzeWlQWjRxRERYR2RyT0V0V0ZRYzNTV0kvWm5NbXROUEc1MlVwSlo3c2JOMWxCek1LUlY0L3dWZXQ0c0REdjNwOTltMTBKL2g5U3RlSDZnaU1DNWtOcW1VU1IrL0JzVmYwVEZhckxqSWM5YUhLREx6T2RzK1FydG9qODZXQmRYZG5hTEJ4Y2l2OXhsNks3SnBHR2xvcnVFZURlOWNqZDZtVHgyeE5EekdFQU5yQkRhakpsSHNrZzJ5Mi9qcGcwYWxTSHV6Z3k4ZGw0VktoS3NudHJJUWlnTmhMMno1OERzUC9JQVhVQisxU2FyUmxwOGppWXdIbTF6ZXY1R1UyakwzN3orMTA4VHBVbWFic205Zis3aE9HcDYyUEFkT2d0VTZJNjgwb0drWk5jK3hQd0hLeTZaaGN2WG1hU3NrRnJQdjhyUEdTNGVOTkp4VkdJbk5XQ0U3N29oeVBEb1N2dDdPcUtYRDd3cis1T1ZHTWpzSGRIOVRBeFAwZllHaWF1U0lFUHRCN3NERFZEbkZNOCt1M0tZb1VXZURoKy9vRkJkRzRlazJkTVo4K3FCT0dvWlNsYzlSa01QN0VUbjJTb1BuRFJZVkpEOWY2QVFIQTd0SjFpUUtHMm41dk05dVZaaVMwWm5iRWNhK3ZQZ3hqVitCb1NtVnNjQm1kSWNFcEpMS1pSL1gvbkJtQU5Jdk9iclVrS3haQU94bHdMWnYvZUlqTFVvSlNXOFo4YURjQU5ud0FBY1VmV2NUVW5Rdnc5WDROUU9YdTcvWERBZldoTFMvaGtjQVMvU2FHM09EWjFYU01OWllkRlFkclFTWUhWa3NJWCtsd1dqQ2ZZUjhHcDZOWmNpdjVrN1R2MHV5dDJ6eG94SnBXR0l6MW5tMEN5OWVxczlsZ09Yc055a1lGOUdhdk1FR3dLZHhMQ0VtL2lLb0lLaWo1R21VZ0tqSEFQU0JvOElNTGdLM2krNU5JajZnaHFiRDR3RkV4MUVsZXRGUGJsc2hOZEl3VmtpNVk0VHR2UGM3TTE1cGtGR3grVFJNanpiTTBjcW80M0pDWjF0N3liQitVbFNhd21iMkY0SE4ySXV0d1hPU2lSdStHYjRrNjVBbk5uWDREWm4yNGF4Y0RLOXkrWkNyKzBsZnNNeVVHN0Irdk4yaGQwQy9rWlNDeVR1QlprQ0oxdUVvVFIrQXA4dDd2V1BMNTA4cXBHSHM2UDRyMEtYUUlndTNML2VDZXpKZWFTRE5BZUlWMFBCY1BJUCtEV3NTM1FpVFlmajBxT1JmaFRmZlJSTVgySXhSNG13UlRYbG5GNDdvRXRwVGIwSXpxQzJZS3hBL2VKbWE0SWd6VEI5eEJHNUxVU3gxbHpsa1daTlExTy9tNFRzMTFDS1I5LzdUdm1xMlBocWU5Z1ZRV3E4TkNCbzB6NXV0YWd0bytEQVQwZlFQT1Z6V2NJWVA2TTdsS2tiak51TWdGYWkxMlNwc0d3blJ5ck96RUdYSUsyUWVVVGFDSFhZU3NhR24rSldlWmNTYm8vNHBaV3JjNFJGQ0Q5azNDQnZUSE15d0VxVnBTQTZTeUJ6ZkJ6YXNkMW9mRFdOOU9scFpCcmk0QndkKy9waEtVNkw1K25rSkRXTXJtOEVDekpwNjFuMmRLUndCbkZrLzR6WmpKMDJUU2tZcjJHeFVHc0tjeHNtN3ZDTGswMHZFUHQ0SWFabzd4OTFQd29sc0N2U1lUQkJITlFmT3g1TmY3R3h3dEU3UnRCMTNZOGZWMFRDMnZYVDdpdGRBTzVIelk1QUdGOWJZL01qaklVVTBqUDFpQmhPZzUySzNoY2RQMStBdDd0eWpDL1FEQ01kc1JwL01wNXBCSXJzL3BlYnBPTU00Tk1Ndkpva3lTVU1FbjZmeFVsTEVvU1lhVDdvREU3bHZoaUZ3VEJxbTE2cEFSbDIrZ1FPa2NyK2tnWWpiQzZxTmh2djVhemJXVDE3ekRmcWNPQmJQV01ORk5JeXJkRFBZZ0Y4a3VVRXZURXArMmVCSmJ5QXF5UzdGbU0xUVBURXFraHEyL1hnOC8zZmRQV2lXOEl0T2tyRFowczl4b2FHb3lGZ3VvUS9LYjNUaDhUVVdhc3JKcEFZcGgwK0YwbkM2bHRFRkc1WTBuTjNXUWl1allYUzJ4cHRPb0JJZXZ5MEpoMXhPNmdIMjBrZ2doWnlnTWhwRzM2ZlUwYmV0dTErYTVySlNjeVZpaU5LR2JhVjduTFFaNWlwRmxlNW1zZlV6MGhoY3BkWk01VjFxdHNwaGxGdWZxTkZiU2JWblVxRWhqbUQyQmJGbWFKWHMxc2NkZEROUlRkbk1ENUtraWRyQ1psT0hkZEZ3NGZMY3kzbExTc0JYbzBhUU81Tk8xSE1oRFdPdlNzNGtFMWx1NUJKMjJybjFBeVFqQVY5c0JJRmlNeEM1QVExUk8wb1YzckNYTjR0QzFrdTFaK05HRDdJTG1vN3V5K1F4M1l3bmNjM0JHRFJTelFoUnFsakJBbXdoc0M0YXh0YVZveEUrWGo5M2VLV1grd3M0bk5qVVhEL2s4QVB2TFJQOTVubUtqdHNLS0dpcktMcXp0ZFF5YVhna2UxQllvdjdneUswN3VneGpzUGRBc2RrMkhCZjVXM29ia0JQU2Q4cHROT3d0MGhxd3o4VU5FQUxNN1dMWXg2eWJUUmUxUWtLSHFIaExobzdRdmF1R1ZVWERXQXZONy9qdlJJL2czOHhFeU5Sdzk4OGZjYW1SOElqZnZZWWhjbk9YU244dzRHK3M3a0p2K0hDQXlXU3ErNnphbENTWjA0Sk9ZTG9odVRjV0IyVEZ3TWdaaTczZjhJQ2J4M1Nad3JQZExlRTJhbFJpRTNSbFNGRTI4NEpPSjZMckpQQ0c5Nk9qcWJGb3JPM2pzRFRkbUtTbHkxeXNpWWJiR1ZqUGdDVkhnVWFOYmRrRWQ2OWhjSjVUU3VVVGVoOXdNUTNqN3VFQ1pYV1p0bE9RS2kySVJ6dGJRWUkwTWdVR3VxS2tkbmNUazJ5cStDMmp1bk5FYks4dU1UdEZOOHNrc29ZR05EeDlGRFF6MHFqaVpycDJZdWlnQXBBV0hrM0VLZU8yVGlxaVliUG5KVVdKa210K202S1pIUWZQOUJxR2NocEdIaDVyak50cVlhNDFzRS9PWlFUM2N2NFoxTHFNTHZLVDN2NGRQQ1ZMdFlkV2xYQ0dQdUxtZU9uTXJvV0JrQkdMRHpTOEZXbVludURZcFVCVkR3MjNEVTVDdGFrNC9tQksvTTdCTTcyR1lRSU5veTR4TDVIRit0Y3V3Z0ZKZjl6Y2hlVXpHR21hZkpJRmpYam0wREQ2bHZINWZidTlRb2dyTU1oV3BPSERBYWNIcWNuQkRLQXZra1E5Tkd4Mk9xWVlWbkl0SUMxaHEyVk5ZcTdYTUpBNzR2U01qTXFGVWNFZktqTHVyeWtxRUZFcGpCWEFZQlNIZ0dqY0Z3N1hTK0Ruak56UTZSTlRLbk9IbEZ5dk02aXhSbk9JVmlXNUxhbWhveTB2clZtMkp6djZYdzhOTHdjNnJpdXg4ekRYYXhob3BhcDRMbjJrRHhvdlY5NGRwZnp3Tmcvc3lQakpwbEl6U2o5WlJ2NGh0Ri9IWTRaek44QzJ4RkNlV09wcEVveHVwNXM2eG5FQmZsSHZ3aFEwcGI1dzhtUjhOSm1VQ2V0ZVV4b2V4eC9ybG1ZNjAxL0Q4SGc4anE4L00vaWZmMTVIQ0JnM1FHTW9BaUVFZUlVdUxpL2dQVWJvdFJma3lJbU9jbFhyREVjakRDeDVPUXcvdUNnOEpSSk9qQ2ZHSnJzUWtaUXhKY2Z6ajhUYldMRFNzS0JDb0JXZ0tESDlOUXhtRm1sYW5ma1huWW9KTE5NbzM0d0E3MmhJYTdpR2htM2hncnlBR0c2dE1od1E1MkszVEE0MzNTSXU2cHFlSXNnSXBmRGlhYVlnL1lXaUtBMExnQjE3cFlFZ0NZNkM3YTFwR25qczQ0YmZVSUpEQ0ZBYUZ1T25FVzBFSkN0MHJUZHMzNGUrWlpSbHpVenRveTdsYk5Jd3I5RUZ0cHpheGQvaXNkS3dxRmFTcnpRUXBhQ1JGSUdaRVRCT1pGclZDZ2dYZ1dkQ2U4dk1ubUhwQWwxLzQ0UWpJQ0g4UldVUXNUUnNOSmdKcHF4MHE5THdTc0JydG9yQVJBU1luYUorTGFmT0ZPY3NiaUhseFpTTVZqWkxDODRURFIvZWpnWUpmZ0pwR0xkekNsOHI4WGo5NWY5c2JXZFlpaW5uU3NOVDBOTjdGWUgxRU9DRnF4aWhHcnVZM213R0kvVTNwb1MxbW9URDJ3c1hzYVgrTVNhV21FRjcvTzNTeG01cTN5RTNsdW5nZWd5M1dEYkNjS1ZoSVZBYVRSSFlHQUtzSDZRM0t2Q0ttNk9XRXV2RmRoTzByMHFKQ2dRTFlHQ28vM0tLL013K0NaR0RUanZXWW9XemJaZHkvNENHNDh1SWR1TFp4MHJEMlpEcERZckFGaEF3SzNUcGVUSjVoKzdPWG5yRUllSXdtalFUZThjV0tEbnJKck5Jd3djYWRrU3UvTGxWd1FkRW16eTlSbkNiaW9yUzhGUUU5WDVGWUJVRW1HRkhwR0Zlb1hPb21welBpTGZiK29nanFjNWJYa044MFVTTk55eGpRRXhzZnp2V2xJYWp0YThYRklFdEk4QU1PK0w1a2N2blR1ZHBKN0ZEekgwcHpaNkVqeEtab2Y3NGRIK01wbnZ6NFFnanUrVjFMbS8wUkdsNG94V2paaWtDYVFSNFVwMzJFZGxqZGwxZm91L0lMcmYyNVdvTHJVUUZDelRqcm1GSVgyazRDTElHS2dLS3dBSUltSGMvcEZPbStmeGdqcDZpWVRQL1Q3Mk1PSjFod2RVNXBXR200WTlLS2dVbDltOVJiOWpIUkVNVWdlMGp3UHJCZ0dJSFp2TStpWUVBUVZRYjhZWU5KY1lmM25qQ3QyM3U5L3Z6K2Z6QjMvTUpKNysvcnJzOU1HTHNkRXh6eUpLR0R6aEhjRGFHakdXL2lldENHalpRNlQ5RlFCSDRJQUlKam1ER1RPL05JZ1licXNkMFl5UmhzMTh0eW1QR0JSOGlFTmQxSS9sWXdmTkt3MHJEdzdyUmMwVkFFWmlHZ0VWWGcwT3p0U3ppMVhKa0lrMXZ2VXBBdzlGWi9TdTh5eXM5R0F3c0g1d2FhWGc0V0hTeERQTjd4ZWdpdUFjMGtMaEJPemhUYjNoYVA5RzdGWUVGRVlnekNDKytwY21KS0drZ1NSd09LUm8yQWtBNldYaFg2NU8zYVVESmYxL0prU0JlZ1BZS21aUDROSjdadkJHbDZUWWQ4MTlGaVFXYm95YXRDSHdqQWdPT3NVNlpCNU51S1BtWi9rTjJLVzNZc0t0QVpEQzFNZklvdFdWdzdOQWtGTHQ4eUpPR1NaU0lPdlBSVE5hK0lQU0cxelpUODFjRUZBRWJBVllIVXA0b2lhNkJuV2VwblJKbXc5bzREYmVQMjNtK3RtMmo1TmhJdzNILzI5QjBxcVIyUG9pTDByQ05pQjRyQW9yQU1naXdZcHFpUy9vMlk4aFpUZEd3VVFER2VjeXdaM1F0VDF6cW1hVmgzVGNzUmw0aktnS0t3RFFFbUM4VG1nUitxaUQ4TUZ6cUtUb3h1eHIyRE5GOFhzRm1sb2FKaGxPalU1NTFuNHF0b3NTbmtOWjhGSUg1RU9DZFpmR1pPckZ3bUNTSlFXTVAzNDBwdFcwSkRIdjZ5bk1iUWZwL0xNTk1hWmpFa3ZSbTZ0WXlmZDl3aTRUK1Z3UVVnUUlFeGpRSll1R0FMb3haMFI2TEdIOGExaHVWZkExN3hzY0JZYUZHcFdHelEwNmFrZmdOYS9xK1lXRU5hVFJRT25aa0FBQWdBRWxFUVZSRlFCRUlJOEJMYVRFdVBmd2hlY1VVQzZMdzJFVWpEc2N1dDlhWXpiempHbko3USt6LzJIYTAzSXlJMXNlc1IyTU0vNXZoUlB4dkliMURSWWxZQTlGd1JXQ3pDTENQR0RNUHVlMGFmY0NZNXUyeGJiajgrUE43akcwTWU0WlZqNWhab2ZBeHpTRTNJM0wxWTRxTFk0QytiOWlCUTA4VUFVVWdEd0YyNVNJa2VFVGQ5cEtZeGFQckY3bVhQMjBNMTBmc01ld1pkY2RIYnU4dm95M3c2d01HUjdrWkVXMlBTaXFEVE5ZL1ZXOTQvVHBRQ3hTQlBBVDRLWXVndi92QUZiZ215WSs0dkJmZHAydmM0ZlM4dnQwMW5PQjZXWUdNNWhDMWhwN0dBSFBGR1pGYUk4dDdTN0dVaHJkVUcycUxJaUJCQUlncDhwRENIZVdLYzVxMTBNT01iL2hsMlRsK0hlMHoyOVZpMHZEZjZYSVdDUVA4SVdWNElqcFdhRE1veERMeWI4T3l5V1A3OTY4VThwL3Y5Myt0bFBXSHMzMUFEY25heG9jTjAreStDSUhiaUtjcWdvTGZKK0Z2aERnU2hZNStMNDBtN2xHbU5sc0lvc3dJRnJhN0RDTEtCcE4wS29HdWxFWnppUFpMK201ZVFrTHBFbW9QY0JTS21OVkcyZUwvLzM2Ly8yZUxkczF1RXoxVXREL1JhSFljTk1GVkVVQ2lURS80QmVZeGVRMkk5SGhIVFZqQzhxUUVCQlVOeXRzSUJWRnFQTFN2ZVhpSHBZOTJEMEw0cWxzOHRCaCtnNkwwY2N3N0xpUkowVTJrbG9oajkvbXNmZlMvNy9mL3JXM0RKL0tuTi9RbFd0WW5iTkE4RkFHaU1OK1B6UUtHbFZsck04UGpkVGZyL2xjUnhTUHpKU0lhRnpSSzFFYVNpTEdub2M2NC9Od1gxakIyWEVYZ0hTRnhtdTZUNGlNYVFuYm9iUDB6SWN3TXk3ampjNnFlUk12YmNkSFU5SDBoZ0Q3ck5CNW1HcnpBZHpCK1Q2ZnpoUitvUTJxOUNmMUE5S1pUVDVvWmVUakN3M0QxUWt3ZFljL09ubkU2Tkl3ZHRjVU1DR21oMnE1K3ZFRWUyNzV6M2VQdldLSWpSV0phMjErM21qVDNlaEJBbXByUUZta1JEcElZL3ByZmNkb3pJQ0tQSjhuSzdOWU5XWW5iNGNBUng4RWtvc0VhdlhlOGtBK1RUWFJON2NjNHcyOXh5WkRYbzZTKzRTYjBGVFFjZmRuVWhpdEdUYXNWQVZyZ0twMlowYWJnSVFQRDVvQlRqdUJHV2tDUzJveGE0TG5YeDVibmNIb1p5ZEs0c0ZHYVBoeU85OS9UK1l4TTN2NHU1L1BwdDhma0NXNys2ZEtTTUVTNlhlRDZQU29oZDAwRmIrbVQ2WUkzZi9BTk5FenQzcExTTmw4cGFtRFZDSkJDSnRRUEJrQzBleFJhK3NML3pmbWVwTlJCRW5pS3Q2VU5PQnFmdHJuMzBzU0xGZ0ViWmwrUUpnSUpVeERmMnNUZDBzNWZSanVzWDV0VlIrVFdOVHdNZWVlT0VZVHNPRms3OTJ6aTVCdG9HSWZkK0FieFRWU0RHdkZOQ0pDdjJYSk9Wc0Z0Z21xYTYrVjAveXRobmRhblRlWDk2c2p5ZHVrbDZINE44QkozYklDdXIvZEh2TStoOXR5QStkZnJEWC93djBFM3R1dWp1Q0hQdlU0Um1sSElVT1hvVWtrVmJtdlh2b0NHYVIwZzExL1lXajJwUFRVaFFPSnNDWC9PQkFLT0EwbHhtUEo1bmJyVk5vaVB0NXhHaWRBeWNBVkN4SkZqajVvRVN1MmlmZFlXdkRzN3BIV0E5QXhzWnlWU2MzZVB3Tm9UTkhRK0k5S3VnKzN4ZWJyY0lESTYzczg4VitZeCtuNGdKNmM1VG1nbjM0cWpXM2tacXFkaG1nRHVjZkcwdkU3MXpzMGpRQnB2WktmQko0eEhkM3poVHZHSzdhUllybnpvY2EwSTZvU0MxVTdEMU40akd4d253S2EzS2dLVEVFaStlMzFTeXFLYnlXOFV4U3lPOURPK29sYWNkdVJHMUZCeVpKTklNaXNFMTA3RHRNN3cwYW81UG1FN3pnWFdIVDZhNndwTjUwTlpWb29uUFNLUk44MmZFM0JjTUZsV3FUdUpWSTg1eTRUdkFkcmxBaDF0dzY1Wkc2YVY1ZEY5TG5PM0JXZ084Rk1hbmdOWDg0NnQ2dkNrYWRwNnBMRThaVFhSRFcxek5JdFFHaml5U1FUdjBMMHJoOVh0RFZNZi9xd2s4YmhjY2YwRGZpdlhiQ1haVjR2bjV6MEVwMFVnWnkzcEtMdys3cGlpMEJMZlJPY1Vmbk1uZGRNd2xHNk5BWktVdC9VOG5jMDFzcWtHMVlrbk5jN1ZaSW1sU2V2MDhaMWp1T3k0NU1CUzFvcGx5ay9WTkV3T3g4SUx3cUhLSWRxb1dlc0pGWHJCc0RyeHBLbmFlb1Axc3F3Rm1zdUNEU0tVTkRhU0ZmcDZ5QlE3ckJFTnREWFRNTWx2OHRlQzJPQk5PNlpOY2p0VnFhYVZmSm03SzhVVGlmRGpQbU5mUTdDdllEbmFPbjM4Y1FSRWMzdDdodTh5SEdxbVlWcU1Yc01wcGY3VnQzYzltb2hBclhqaUlrS3pHblhnNExhVXIzRDhlTGx3YnJHOUIrakFSUmN0VFZWTXcvU2VqL0ZITmlkU1JPaDJBUFhqQ3hRaE8yb0pxeFZQRXMzVzhCTzRZWUNic2xUM3VIMmNFcUdOckNmd1JEc2FPaEFTVmFKaUdxWXR3NnNNa0lDOWJDNFNyVDY5WUNOUUxaNjBwMGJTVFcwMDVqc0dXV0taaDg1T0g5K3lBQ1BhZXZPS2FJM1Fvb1prdjJ5OU5FeUNvbWhHRUVXeDhFS2xVbVloR3ROdnF4ZlB0ZGFRVFozZ1JINkp2UVhQajFNaTh0MVNBc3VFQmt4cW1vU0Q2cVZoS05sS2FoR0J2NXJrTjZIVmJQVFdpdkZjMlIyR1I2cXY4emRVR0RhWElQZFU2NFNacjhUcFRDV3h3RFZ5aGtXcVJMVTBUQzdVVXRKWHVzcFFEWkVNZ2VsVTlHcUxRTVY0cnV3T0grQmxPUE1ycWorM1Qrc3NvSEl2bzY2MFRiRHNQL2tQb2dHaVdocW1WNld1cy95QmJ2Z1dXMFZaVzFyL3JwcnhKSGQ0Zm9kVVhHbkFGTXZ0V2hOYk1URWlEQ1piZkh6T09NT1NnYTVXR2labmVKMTloQk8rY1RPeE9kWjVlOVY0a3NPMGpyZkFyUVVNV0RQN09ab3NTQ3ViSEVwb3d5ejZFT09UZzFwcG1MWkpyRk01OUo3NUZSMmNPVnIybHRLb0drOTZsRzRkZDhIVU1jQzd5bmFpMlpvWUROT2JuSHMrM2xmU25DU3FSS1UwekszNzB3c0YzTElHVXViZitmcSs3ZDNobUszUEZDUlVONTdrTDZ5NnZBVE81RG9kcGFBdEJHNkJxZitxOEFWTTRpQjRxNGFSSmNibDkwcHBtT1lENDZXUFFqamxnaU5sdmdEZ0szenFleVZieHN2eGQ4S1AzRnh2dnh2Yzc4UFc3d3ZQd3lFUFVYci8renBMeVczak9KN0daODF0M08zOWY1eTNhVDA0dzRjRERiSUNWYUpPR3VaUlNQWnlvN2tibGlObDN0OE5EdFhnbkc5enhIN1NFaEVTSFd4Ly85MmtrcklyUEErSGJFU3BCdll0Qzh6ZGhhcEk3NFN2MVplcUVuWFNNTW1KbjM3Rmsyazh0cFI1ZVorUjJuQWRab3Z1OEJHMmsxenZmOGZqM3k5dExObWtTTGdqUEdHOHpVZVVGdWwwZjJNVjFHc1Y0a2g3VnFXcVJKMDBES1ZhYlE4TGZsNkdKNW1QRy92QU5PL2NZRWNEUDdQL1VoT1BYT3NzYWxxdDF6L2NENTZIUXdtaTVPMExGdE45WkRSa3d3aVFNOXlwRW1QenpDcHBtQmZvVnBybzRTU1QyQXc4STlaYmtVZzJ1TEh4Mkx3dlZ2TmdPdGdlRCs4R1QvQ0ZpeEFsVlVMWGNEZE1xUVdtSGMzMFY2aEtWRW5ETk05TDdBSjY4QlFjMlhIS0w3aXdRa01BamdDdnBuM0tuZFlMdDdjWWZSc0lKYnpWdW1Ud1VqeTVvNVloU3Mxamc1T2xBdkxSVzFvRXpxYnpDMVdKS21tWS9JdkVjeldrRWt3aFlITnZhSE1CRFgrd2R2djNibHJtZlZ6ZTExRFV0c3JXK1E4Z1dMNHcya0JlK3pCUVlwemlTU2dWSXNyRFg5dFlKSGhybkswajBEckQ5TTFsWkl0QlZ4dmFYeU1OajdwMUhHRTZENGQyalJzcDgvbStibk1mVGRjQUx0Nm1kOVp5Q3JaMEtKNkVhaW1pMUJCVmxlaGFaZ1VIclRNczNTdFJJdzN6UTRTcDhjZHM1M3MzUDRMZjgvNTdPbCtDT2thZ3daQ1UrVGc3c21zZzJ1cEJPRnRxQm4wZkdnT3MyaFdZcG5nQ2FNV0kwaXdrcUhBVlZJWGVzZ0VFZW1lWVdnWDBxcEdOVWpYU01Ha1N5WEx6VitvQW5Selg3L2gzYitrRzZRcC8vczVrOGlpQnNnY0U5OUdtQWFwMGN6dU55Q0M4SXVlV2YweFRqNWFpYmp5anhYWXZGQ1BLbW82cUVpNmNlejQ3dGN0Q1VBanliY1pVaVFwcFdESzM3cWJSdVkzL2RUZXdFZzM3K3JOWkdiMytQbk5UbnEvWkhZMkp5YUdBRVhBSEt6YStSRXlwR2s5aHpSUWp5c3M0SVlWTG1MTkcyeGdDUjJ2REVlOEVIZG1TWHlFTmM3bEhXSkNGaTZJcCtMRzlGNWpZVXo2c2E4MXB4SWJsMnM2RC9kcWJaMTZmSlE5VzdqakNidG1JRzkwbllSKzE1UzZRTkhhQXAxM1M2SEU1b2lSNEZTQVhOVVV2YkFjQjBWNkpOV2o0NS9hK0pqMjFhUml5Y2pDV1JxdjFXdVBXMkMzOTlXZDd0enVwaHdoNDRYSTQvckFSNjNrNGhvZDdrNzBqS29LcnFyQTNYRFo0dEloVWlxY0hYeUNnR0ZFZXd4SmpaaUF6RGRvTEFtWnVtcXplRldpWUc5MXlnei9KQmU1c08xQmo3THRBWEplSkFqR0RRV2FxTVN3RkRYM0V6YkJLUjR3Y3ZQc0RnU1NRcHlUcUkyeWpHMndTNWtLVmlCTDAyZ3dDdmxZOEJWVldqQ2dQZjJVTlVXQ1hSbGtWQVlrcThYa2FibVhFcGZ4aFRuL2NEelVxcnVEMVI4RktOQUxzd0hXa2FiMEpvK0ZtdGI1bEtqOW9leXlRWFBqU0pmdks4WXhobGc2WEljb3V3WGlUVGVlbFY3ZUpnSEg0WFAxdllPcm5hWGlDaWppd1BYekswM0VCL2ZIVENxTjdTY0s1UUNnVlpEQ1lVRmg3QjNxSFJYUDBOb0VwLzQwa05mQjMweW1TTzF2TUJuWGptVVl1ZGxXSUtFMWRoak9yV0pvYXZqTUVCS3JFNTJtWVZWTm9ud3VCeVNLbFpHYk44L2J5eldYb2NBNThSOHk4Ry9ZUWZpT092RDcvR0IyejRxZzRZOVhDRkUwQ2s2a2JUd3NvOGFFVVVhNnJwSG9vemxNamJnMEJNekZOZVVTZnArSFdHODRoaUJ4Z2dmdmdKN21ETjNwQzVLSzlBWkFENHV2YzIwdkRtRC9Tc09Iay9xa2FpV0d6eERIaVQwYmZKaG90ZG9icC9XSlFZdmc1bUdRVVp0TjRacFNqaXlwRmxEdXFZQWJYcGF3SCswRkFvRXA4bm9iYnRiSFU0REFCWXViV3ppTk5wbVNHcVhlVHdWVk9ndURGT0txRExRMnpkMmhZclJHTkMwN2FrMC9ZT2ZYMmNrVFRKWEYzNE4xSEl3Y3YxSTFuc01qSlFER2kwdldNWkc1NmNhc0lvRDhHdndUTGZKNkd6UnZwSGZxYUVUOWVLUnBJdHJIMFc0RkV4dHFCVkVDRXNNRWxYYnFMaHRBekMvNjViTjNGV1BTQVJYS3g0a2pEWXlNUmMrSldWNDFudk5pUkszSkUyVFVSVjFVa1B3M2VLQUxHUFVrNG5pdlE4T0YxdXB3WG00Q3g1aUZNdnVnaFhMdXV3ZmUyd2NWaHI2ZDBwR0UyNUxMR1J4ZU41aUlsVmhxeUJ4cy83S0pLanF2R1V3S0FFeWNEVVd3cU1pWE55VUZQZG9HQUVRQjZadkNzWG9PR1BTUG1ES0MyNzdpb3FkVGIzWFBGTkhscUYrRW9GK3hMdlFxQTYzWEVhNitpOStXazdCWmQ0OFZLNGNTQWhxOVNVYmN6cDJvOHUxTEtEbklRNVZZN2NSQ1VtYVd4UG84QTk4UUVLMVZIdzhpRUdYNUZ1MkJZT2lHRVJibmUzU1FTNnFrTVZRSHlodHZQY0h5NC9ua3VKRk43TVc3M2d1UUpkdGFNWng0c1dZZ3liTUk1WEo0ZEdudDlCRVpWaWRwb09GdGxNd05Wc1hoN3RwNVVjNlhoQTA3UmNUL0l4WXJ5eVNaaDVrTDl1QkRQSEJYMXE2MXl4Nk9PWEtrWXo1R1N1NWZ6RU9WK0tweTR1Qm5wMmZZUkdGVWxhcU5oZmp0TlFvVVoxcGxCcUZWeGg1ZEh6NC9QM29kQm44YnVTdlNkM25QanZWOTlOTkdaSXZCVVY3QUZEVGtqQTdPVWVUWGptU3IzNEZvbW9pem16RlFGQTFQMGRIMEV4bFNKMm1pWXR3Y0ltS2VyR3V3dzlPdkZoZTVhNWdGOGlubXdBZVI1YVpxTHhCM056RWtXM1JSdE5ETEdzNGVQMFJ0U0VTckdNMVZzOTFvdW9qeDRsU3BqYnQ1NnRqMEVtSmJpNzF1cGpZYjVlYVFzVHVGYnVnZmV0bGVIeFJhWkI1cDdkejJjRW5MR2pFTkZ2WGlHNFF1RTVpUEtua0FnS1EycUFZRXhWYUkyR3VaNXVMMkpiTFFXdTExV1dlUTltdXdXSXZBKzNvR0hQalFNT0dQVzcrWlZqT2NRdXNoNUFhSk13N3BWSW9MbzdvT05LaEVyUjIwMHpJK081Zmwya3g5cWpvRzdlamdyNVltTk1tQWhyQTVkck1XNTUybXlPRk12bnJJS0xVR1V1K25ZdkVXV3Y4YmFIZ0lqcWtSdE5NeGVSU2FUbVAwazVRODFiNi9halVVTVIycHlBR1Yzdk9XcnRRR3Z0RmoxNGlsQnBBaFJucmYwZTg0bEdXbWMvU0F3b2tySWFmajQrc052RkY5dTE2WWR0SDlPVi9qNjVQWDI2M3FmZjZjYkJsOSsvVG5XNC9YMzg2UVBIVGQyNTQrbkhVb2tBYjVSUXhNeGdwZFl5cGh0dDBBd2oxVUNXYWROck1BRFo3aGFUTWFlNjNpSmFzUHp0Mm5FREZtR0tHOGNkcXNpanE5ZTJSMENhVlZDVE1ObWZrdnVGZFB3SFFXQWhsV0FhOHZNaHdOOUlNZ0VkNFRkb3NheEtSR0xoc1ZwdDhsRS8vTjhXUGJFZ3BWSUoyZUtPNXQxODVZUHpWTnRsdWpnV2d1YzRicktMK2VwUURleS9Ld3lQSWtqZlo4QzN2enZOWERVZUVvUWhkdmdaL1VKT2RnYWN3OElwRldKWWhyR05zanU3ZzhSdldsQkQ1aGQ4YWN3LzhnbEdqaGlNaHFPcEMxQW13azkveDJhM1VEZ2R6WkJyaHVPd29ESFJoZm8vTzVFNXZBN0R4VlVoU2RQc1hwSG82MXV3clk5TWY5TEVjVzlGUlhPeGdib2ZQR3BXVENKRExSaUdqNkNsRURFQ3EwRld1UVJIa3JvZkN3S3A3MjZUakRwWFc2K3FHcFFnM05HZmxuYWtqb3NiczA4S1N6NlVyUEVydFhpY0xraUcxTHY3OEViMVI3Z1BjY29PNjhJTmVISm5tclgybHNnZUtocHovaC9NYUtjV0tTZTNEejBiSmNJSkZVSk1RMVQwYzBIMkg3d09WM0xPMkIzQWZ3cUNMWm1aRjJ3Q3h0L0xOUHp1cEpwUzUxVWR2MWQ2bmR6ajUwWmxEeXpZdkYzRW00RzRlQ2FKZEpMMC8vTThEaHdqMHZMV1JHZTVEajRERW02dXh0Y2ppaXJSOWxxV21udDZIMGZSeUNwU3VUUjhJRjc5UTk4V01McHJXMkx2Tm5rZkRoUXNOKzBtSjQ5cmh4Slc0UWJMMG5sUEVUWEp0czloR3VOSSsyMVBmOW5WU0swOW1QYWhXSGY3bCtRc2ZNUnFBaFBndEJycnZ6Tko2ZXBUVURVREpmNU9Pc2RPMEhBMUxEZmp0RCtUQm8rVUcvOStSbE1YWGtzUHo0SHErNDgwL0k5MlVpN1RxWXRBNXNWRDZkdnlHNkVwY1dXaUdiaUlXbStDOGRqYXZESFFsQ0J3Nys1N0trR1QrNC8zdWpNNDR3ZFBBVlJNMnA1eXNkY3RhSHBySTRBTzBUaHovQVUwZkN6Y2VkaUIvWnZmeVBCSGdEMm1wNTFrV2doa3JaUXNZVGl3Qy9rKzFuNVJBN1prNjd0b1diVHY3MngwQXpPaEpmOVoxQ3pFYXdrd2JYZ3llT0pOemg3d1pNUTVSNVUvTnByU1gxb25IVVJNS08wSmViMjl1VFNNRkg2MWRVZUlEWFRrWWRaVUxEdmhoTlorc0dwdElVTzdoUWE3blpabGJGNGorbTJqbGlrOWZEcjlqTFlIQXpIZnJXVUZxY1dQQ1BTbWhjOERWR3VCbSswTEFWZjc5c2NBaWxWb29pRy9ZOUpzTVB0VFgwcDJOOCtscUxoU05xRGpXOHhqSmx6aEs3ek1KSE9uWEYwNzJHc3ZaM3pPcjlYTlI4b1JpVjRVaVAyMjE4a3VCUlhwdUdxV2w0cEZMWGV4eVFaVkNYS2FOanpGeU11RndYNzA5d2tEWWZUOXJrOFdGbHNoeTNZQmFORkFsdHhyL2hMelpGMFZ3MDJXOGZXNk9CVjRNbXFqamV5UjRLTHExcHB1Qmk2dmR5WVVDWEthTmpyMDB4L1EwMENGd0JoVDVRSFU1S0d3Mm43WE82bGlnRTg0SlRTTU5zTEp2dStUekMzUFFTMkczam5FeHN5U2swVnZYTThXUVAyMUlKSWNBWTRibFJ1dVY0UGNpUHAyWjRSU0tnU1pUVHNMZWd5RFh2TEdDVTBIRTViU01OSSs4VWYwcUI5ejV5QzUvenN0ZnFCaFJOem9hVkwxY25ETzhhVFZ4bzlwQ0xCWGp4cGdOS3dGS245eG92M3hESWE5cEJnR3ZhQ1MyallTNFRTL2d3Tkg3cGxGcy83OGN6YVJRQ3c4TTBzd3EvaWFGV0FKL1VkZjNvVUNTNXVGZHhGaStkeHhmbnFqWjlESUs0UEZ0R3dMelBNUjhPUnRMTm8yTk0xNUVpM2MzaGhmdktFVjRrSnBZRVBmZkptYXA5SlBtSFM3dkdNYU1DUjRISkl1UWNwRFpjanVQMDc0NnBFRVEzN0hFV055R2RROG9iOXBVRUs5c1ZLY2dqRWFRZFJaMGxoQWcwZnVEdkErNG1DNmU4ckVEa1FoQ0xqa25wcXowY0tzM2M4SXhwd0pMZ2NVc1pweCtKTmVkRy81MDZlOHZpRW1QMFVYUjVWZnBxR1o5Z0V6MjRPOE5mK0d3ZXlNSTFJUERpdDA4WDNqbWRFQTQ0RWx6Y2FwZUZ5N0haenA1a2IrbTVpbGQ3d0pHR1gvWndLdkdHc2M1N2tNbWNJOS96TjNhWjNqaWY1SGI2Z0V3a3VCMDlwdUJ5NzNkeHBYdi90ejdTcnBHRi90TW1wS0pKU1YrS3NIRHRINGlJTG0vbzJ0ZTl0WkJsSllhYkx1OFl6b2dGSGdpY2d4dk5WMVlZblFMaURXN21XZytxdDk3eEVxamlVamxpLy9iUW9ZUjZxbmtiREtLWHUvd0VPWk9IT2llUGF6NnJvVkNQSXU3WnJQQ01hTUFmUE9hNHBEZWUxcW4zR2pxa1M2ZzBQNjVQMnVrNlNOWVlwcm5HTzlkMlBsdno4VG4vK1NZdjJqV2RFQTZaZzM2bVpnQ3ZVRi94VzJWVTR3V3E5TlErQm1DcFJKUTFQYXN6b3dlOStib2dzYkgxWncreVVpUXd1cjl2N3N0dzJpbjNqU1U1cU42dm8raHdGKzN0OTJ1c0ZpQ0lKZTUra2F0UFQvN1Vnd0pNZWJ3Q3ZqSWE1bEZOb0dQMGNYMExmV1N1Z3VZOU51cndBRkM0WDZaeHhTcGxZOUgzakdkR0FPVGc2V0pjZ1NpenNma3hoSXZKNit3WVJpS2dTU3NOdVhlSDd5R1pZbml0d2gxdzdyTFBINEZNbjFxWElJZFcxTXhhbFhyTkdzWDJITDVKMlp2RE84V1FOMkZ0ckdKR0dDeENkWWF0bFpzMW85RFVRaUtnU2xkRXdlMzFSTjJVVWVFUnBodVc1RW5jb1p0c2ZsQ2x2eXkreGdMc2VaM3E1eHllWUtlMWtLSWNzWmplRjd4MVBpVFQ4T2crWDZnb1FWUnBPdHFONkxvWlZpY3BvR0lvRHZ6eldzcW9ZUGl6OW51TUxDQVh1a0dXRmZmaERYVHFyUUpUNVVHUmdZSWFobEJOU1pWaXVzQTBwT3Q0OW5qU3MrMHViMUpmYUNjVFpXMWdyUUpSbERuem1VWDlWSTBDOTAxc0VxSXlHaWJRS1A0SUV0WSs5Ymc2L3NNQWQ4dHJlNC9qM1BQSFltVFd1VUQxN3VncFBvOE9QQmg1L2x1cjllOGVUZmRTV2I3c3FZczVzeDhibTdhMXY1aU9xTk55aFcvY0JEdEh3Ry9nOWxkRXdUeUlIWlJUWEs3Sm42YjFPSmdYdWtITS9uSEJKM2xmNjMvYjRZYVRBT2JHd3I2dVlTYThqR0FmdW5qZG85M2p5MnppOE9ZU2pHTCtzallIbDhKbTlMT1VKNkowN1FTQ29TbFJHdzd4QjF1czNzaHJDbXozUFIzYnJNRmErT3pSTTRkdzAxL1A5ZGFEK0thZGhudlBZbXlSTXdrenJaY1g3TzEzT1FWbDVhTFI3dm44OEdVMVhab2N5c3NKakN2czd5OGpOTk94dFpISUIxYk1LRUREK2xkdWZLcU5oM2hGUVJqYmJmTm9yajRhWk4wSStMenQyL3Z4WjBMQjViUFBJYU96T0N2QWthZGlqV1lheXBjeWJKdzJQQVJPNnpuTlZYNFVPeGRXd1BTTVFWQ1VxbzJHZUxucktxS1RhU0owTHVKR1NleGVNazBYRHpNSmgzNWtuUXdYS3QyazN1V3hUQVo1R3lSbU02a2JHTmFGd05rZnRjOE1kNURSSHdwckcxaEJBYVJqMll6bG01ZEp3SUFsTWovdTRrektlc0RmaEJWTnN2OG1sMG5hdDlsSnNBMXhIcFEyVi9IK2dyU0UzVW5MemduRnlhSmhaT0tKdTg4V0NFY3JNb2pLM1U5ZUFwNWxCREh4VWJ0U3RqL3o3THBUQTNEYkRNNDVJMWJsUjlXemZDSmorNUhoOG1UUnMvQU1QQjJKUWY4Ykx3ZDQ2UEFWN2hKQ1p0bWNEQnJERVZ1S2Y0SEpTOXJ3N2FNTzhnUmswbkNaYUE0MVhHYVBtR3RxaE44aVBSdTRpVklEbmdRRjl1KzM2L0w2UjlHVWFTelBQazIvY043ZllBTHNhMVlONUVEQ0R1elBrWnRJd0Q5cmVCaXFXWkQwYU04RkRkOEVFdXlMMTRaQk8yN0U2amtka1BJamZZSzVnNXI1L1BucmI4aEhrTk16NHdVZVBJaitvYXZqbDkzUWtWUHFGeFk1d2JoWGcyVTdtWE13dThGa3BjaGdZeU9jcyt5VGFWYjhDeVNnTXY0WnVHQUh1VGM3OFhrekRyOVBwZEdIdEFaSnBMbkNLanRYUkQwWnZXeFo4UHArSWkvUFNUZ0xNRmpvT2Z6Syt1WWdqVkp6QUpDa3NGVWRNdzBiQ2pYdTdBY0htNzlJMHR6RjJOVnVPcy9ieVZZQW5mS2ViK3d2ODdUd0dlS1R4QnVNY3VzazBtNFBuVTdwcjFBSkVpQWJhQ2s4NTNMUUMwVFNvQWdRQ3FvU1lobzByM2JWTTB6amI5UnNySEFWV013TzJRdW14Q0Q4MmNVQmUyc21LWUpjdlYrTWxjK01FbHN4eDRZdGlHbVpuT05XUmVZanEzZUVIK0xrM0FPdzZVbkoyaDVzTUViUUdQTnR2K0ZIcHllVjQ0Q09OUEN2RFFIQmRYMDByRVhNcmtDTHF0eG51S2RudWc1K1FobXdlQVVOM2ZVZWt5WkI5R2k4QzNOdkFWdGJyRFg3WEt4eXlqd0RFT2d3Mk5Ed014Z21YRmZ1S2laam5qdlBTanRzSVYzaWtHWFB3QmtuUUszRlRCRGFJbnpvdGRZZGlhWXBwbUp6VzVLeldESUl0NmNJaUdzcEZ3TU9lVEQ4dzVuNTdYKytQMFdqZFhWWGd5VDR2N0lPQTF6VEJyN25pS0hZMXJlU0I3UXpicjZPVnlSSHRvRElIeHZHT0NrckQrSHErWndTd1BVSHpzWW9BVFV4R3c5WTlXejVrbjlEcEhPUG1Zai9MWk80dTBkZlp2clBjSGVvU0hCeUlhZmp3MnpSSkZnYm43WHlCY2JSMXVTNWM4empCRnMwZTVEUmNCNTY4endjWERJNzNDNGdHemUyM2hRN0NYcWNiU0hQdTJKMkxhRi9WVk10T3greXY2VkZ0Q1BpcVJHMDBYTEwvRW9sb3VJd29ydm1MVGVEbDdsQTBQemtOUjVNSVgyZ1hsM0IrTFJtSkgrSWx6RXJ3WkEvVkhtVERRSGFodVloMk4zYjZoeFdpaC9VaTRLc1N0ZEV3dXhXRG5aN3BDa1htenJyQlRnNTI3MXN6eVhKM3lFN1RPVjZNaHEvbWRWNDQxNWJNSGw2aVdHQjdMWGh5WjdFY1lLZGVBaWU1aUZwSjhPWWh5V2hvM2FTSGUwVUF1aHo4TEZXaU5obzJId1hOcUIva09ldDdRUmwzWXRTejdTTkczS0U3TXAzazF3VEVnYVZvK0drTXAyZkNSc1FNd3VUSGR2c1RLRldESnpyMU9ZL0laU05xZ2NoYVdxRDZyVGg2V0EwQ25pcFJIUTN6emgrNUR6TnRPUWxXdlN3S2k3aEQzZk1QbzFRYzJMbThGQTFmalNCTUJOQ3UycVhhK1dtd05Tc1N0eDQ4cWRvQ05SSXBPRWpKVEtOaVJLMkVhRHVHdm0zWVFxVHFRMCtWcUk2RzJZZVIreFVBZ05ETkN6UU01SnhlazRpNVEwL1lXaUw2RFZaOEtNT0ZhUGpSVG9uUVV4ZHhUU043TnJFYVBIT2w0WHhFclFiRjh5VXJRQStyUm9BZHNsNEtyWTZHZVkxT3JMSk5XazdDN3dkWkZEYkZIWW8ydW9WbytIamx0U2ZheENZWnRGNnlqUkwxNE1uYisrVFRxbXhFclNybnR3V043UnUwYnRERGZTUEFzNS8rUXovVjBURFJsazJPeWZwQzBpNXYvY2c1UFlWTmNvZWlWaTVFdzIxK3BGSzFKNm4vSjF0OWlVYXNDRS9TRnF4VmxHaVpCeGZFaUZyMzhTUzFlTGVPbFpJZTdnS0JvU3BSSFEzekdwMncrNkRINDMrcFFscVJwSC8wa2FlNFEzMHF3Nk5sYVpobTNwTHVEL0xMMExMQWVVMTRvcnBTc0k5UmpLZ05INi9RWmV5TnMyL1c0eDBpZ0kzTDJxQlZIdzFUOTdFVTIwUWRUZnRpSlUwc0FoUlc0ZzdGalZ5V2hrbkNjWjlCQ0p0eWt1d3RyZ3BQNmlmVyttc1lGeTlVaktoOUo3ZFp1UUJpMzZ2SGUwVEFxQkx0Mm5oOU5FdytxcVVWSkNvSjE4THpPeG9uK09MOUQ3MG0wZVpUNUE2MU4vdi9sNlZoN1ArU21jTlJOR21vQ1UrV2h0dHU0dGRMTEVTS3FITS9VYjZrSHB5NzlHUy9DQXhVaWZwb21QdVBaSTBPM1ZiSmd3dWh5dVpwWkdoYmFaRTdGTXFDd3hhbFlWb2Fra0Ixa3d4WFZlRlpLQTJMRWJWcm5GZm9BaE1yTzVJZTE0UUE3OFBwSGh1cmo0WlpIQmFzdStHVFM0Sm9vY3AvdGc5a0JMcE9rVHNVeW9UREZxVmg0aHFCeDNlU3JIbldoU2RXWTRFMExFWFVxWEIyalVyblpVNVNlcklUQkZ4Vm9rSWE1Z0tPMWtieGN0TGp0eVZoNjBXMFhYWkY3bEIzdDMrd0tBMExOdzAvSlpKRVpYZ2lDMHVtQUlNYUV5THEzc1U2V3I4QjNiMnFaelVpUUpQbTdtMHVGZEl3UDU4L3R1NVV1SnowZ3BjKzlyK0FuRmZrRGlYYTJaSTBUUG9OcTlzL2laY09RN1R4MWFQSzhDUm84aDlyRXlJNnFHOXFVdjFlL3NGVlBhMFJBVmVWcUpDR1dkd0F0RnNBQUFYUFNVUkJWR2tiMi8yVHU1ejBlUDNjNGQyRzdpK2dMQWZjb1I5NHZhVG85OEduNktobG81aHJScEwyT2V4UWkvKzVDWFNMeXZDa3NUd3d5b2J3c2NLRWlGcDN3Q0gzeUVCYmNxUHBXVlVJT0twRWhUVE03NGtkVVgwUmhPWjMvSGM2blM4WGVORzlTNy90bWU5eWg5eWh5TTF0SXRaLzY1Rzh0c2t0NkExVDkrZmUvK29XQzlwOE0vL1hoaWZKdFdORHVZZFJHYUk4UC9YYmtwZThCbFNFZ0ZFbHVJM1ZTTU1DcVkya0E0di95ZzREM2xMSUhaSy9ZUzJ3U3JNZ0RSUFZzTnh3THBCQjdTNVJINTZuOXpWUUczYVpBOGRsaUFvWE13TDVhZEIrRVhCVWlScHBtSFU5ZjBkdlgyVzhORjNHdmRaZC9qeXl6QjNxRGZPUEZxUmg1RTRlU2JybnNQMzhSU0dLSjhOVWhpaTFxTUNlR3hIMEdtbXZDTmlxUkkwMGZLQ2RESWwyYlFZaWkxRExEdjJGcXpKM0tOV1FGcVRoZm9mWlpab3pySGlhR2l4Q2xNY3cxU1JTdmFER2E3WXFVU1VOOHhRNVhuVzBxbC9HdlBaZGdiWHRNbmNvYmlsOVJYWENtemhUS2RQbnMwbU52cGZ1bnpiSks1NEdDQnd6c3hGRkhhdGRLVTNXbDE2c0NnSGp2TkFpVnBVMHpIc2wxdkF2aXR5aFpPT2lKZnVFWjUrOGVlUWlUSXRRbEFBWmRLdDdWdmVGNXdIZmZKcU5LTTNkZkgxcnBPNzA4dTRSc0ZTSktta1lQL3BlL3B6eWxPb3Rjb2ZDR1Q0ZWorUHJqeDM3OS9ubmRZU0FjTXppVVBpQzZmc0dqZUUyZDhMRkZnMXYzQmVlc1Bjc0gxRmV5ZkQxclNFVWVsNGJBcFlxVVNjTlV3RUQreGlXcjhnU2R5aG9GZmRPSEU2c1gvWU9xbURTVnVEOTBqU1gxR0ttRlhlVnc1M2hlVGhrSTByN2VnTDYxaXB3YTZZZlJNQlNKZXFrWVg2dnhCcjBVdUFPaFNzZWFiaHBHbmpzQTNZdFg2OXdDQUd6MDNBNDd3MkYxbzhuYVJMNWUrTTJWRWRxU2lFQ05HbC80N09hbGRJd0xYdU1QTUZSaU4zWWJkbnUwRmlDWDM2OWNqeDVadnJsZGZ5bHhlOVZpVXBwbUJmcEJNL2dmbWtEMEdKdkJRRjZ4Rkx5cnRHdEdLeDJ6SVpBcjBwVVNzTUhjb2UxZGMvV1lqU2haUkNnYmVHeWI4VXNZNENtdWlJQ1JwVjQxQ3BLMEo1WTNZeTVZZ3ZUckVVSWtMdXcwSDVFa1FFYWFVVUVhRGNxTHZuVTZnM2pEazc3czhrcllxMVpLd0l4QkhoYXFydlZZdmhVSHQ2cEV0WFNNTTMyZEI5UTVlMTQ3OFdqYmVHQjkrcnR2Vnhxdnd5QlZwV29sb2I1RVk0MTlxekpLa0JqS1FJSGZ2dUpPc05mMnhTTUt2R3NsNGJwK1FkMWg3KzJoZStoNExSalNaWGhQVlRWTWpieWpxNzNyVjRhVm5kNG1aYWpxYzZIQUQyNm9kc3E1d04wZHlrWlZRSWFRcTNidW1pa1VYZDRkeTN6ZXd3bVpWaGY2dk05RmU2WDFLZ1NzSjJnVmhvK1VDdFhkZGl2ZXczWkJBTGtKelNiZmEzU0pqQ3EzUWlqU3RSTXc3UUFzc29MZm1wdlBGcStPUkNnUGNQNk5vazVvTnh2R2thVnFOZ2JQdEIzRGFwMTl2ZmI5TlJ5UklDMlZLN3ozaE90Z00wZzBLa1NGZk1VUGNPaCs0RTIwK2JVRUFzQjhvTzBjVnFJZk9OaHAwcFVUTU5VUm5VNHZyRjViNzdNT2xYYmZCVjl4RUI2dDFQVjJqQzhoQnZLTisxemx4K3BDczNrNnhCNDRHWTEzY2Z6ZGZYdUZiaFZKU3IyaHVuallHOWRqUGJxWGdQV1JvRDBNdDB5dkhZMXJKOS9xMHBVVGNQa2RPaEQrK3UzTnJYQVFVQ25hUTRjMzN4aVZJbXFhWmpYbzcvdjQwSGYzSzUzVUhiYUphSGV3UTVxYW5rVHpWZC82NmJoQXoyM3J3dlN5emNuelVHT0FIcEFLZ3pMOGFvNXBsRWxLcWZoQTM3NlZwdDh6UTE1ZDJYREp0bW9NTHk3ZWx2R1lGWWxhcWRoZXNlUFRnQ1hhVUthYWdFQ3RGZnRyK0JHdmFWR0JGaVZxSjZHOFNQcjliNDVvOGFHV1hlWjZCV3MraEJ6M1pXY1VUcFdKYXFuNFFOdGw5QjJuOUV5Tk9weUNGQ3YwMFhqNVFEZVhjcWtTdFJQdzRjajdwWFhXZUR1Mm1lTkJwTlA4QVY5cnNhNlc2aE1wRXA4UTVONEtROHYxSVEwMlR3RVNDSFRkd3puZ1ZaNWJOcSsrQTAwelA2d2JsdXJ2RDN2b0hqNFFwK3Y2SEU3cUl2Tm1QZzlpMWZraGVnZW9jMjB2QzgxQk44eHJMcndsMVordE5pb1NueEpxM2lBSDZMeWNMUWw2SVdQSUhCOU4vbzltSThndmFkTVVKWFFackduR2xOYkZRRkZvRFlFem1mZHlGVmJuV3A1S2tUZy93RmFpL3FQaU5xUFRBQUFBQUJKUlU1RXJrSmdnZz09Igp9Cg=="/>
    </extobj>
    <extobj name="334E55B0-647D-440b-865C-3EC943EB4CBC-23">
      <extobjdata type="334E55B0-647D-440b-865C-3EC943EB4CBC" data="ewoJIkltZ1NldHRpbmdKc29uIiA6ICJ7XCJkcGlcIjpcIjYwMFwiLFwiZm9ybWF0XCI6XCJQTkdcIixcInRyYW5zcGFyZW50XCI6dHJ1ZSxcImF1dG9cIjpmYWxzZX0iLAoJIkxhdGV4IiA6ICJYRnNnUlNncUtUMWNjM1Z0WDN0bElGeHBiaUJGWDNzcWZYMGdYSGRwWkdWMGFXeGtaWHRYZlY5N0tuMWVlMlY5TFZ4emRXMWZlMlVnWEdsdUlFVmZleXA5ZlNCY2JHNGdYSGRwWkdWMGFXeGtaWHRYZlY5N0tuMWVlMlY5SUZ4ZCIsCgkiTGF0ZXhJbWdCYXNlNjQiIDogImlWQk9SdzBLR2dvQUFBQU5TVWhFVWdBQUJDQUFBQUMvQkFNQUFBRGR2YkRUQUFBQU1GQk1WRVgvLy84QUFBQUFBQUFBQUFBQUFBQUFBQUFBQUFBQUFBQUFBQUFBQUFBQUFBQUFBQUFBQUFBQUFBQUFBQUFBQUFBdjNhQjdBQUFBRDNSU1RsTUFpYXU3UkNMTjNlOVVtV1l5RUhaMmJVZm9BQUFBQ1hCSVdYTUFBQTdFQUFBT3hBR1ZLdzRiQUFBZm0wbEVRVlI0QWUxZGZaQWpSM1dmdlpWMmIxYzd1NWNFRW5JVmtPSVFFNUk0dXBERU9FNUFLcE9LVFVLaXRVUElZUXphdWlJMlVBRmRsYkhQQkZQYTQ2TnNKMFhOK1IvczRNTGEyQVE3VjZGMFZWRGdWSWhYSmdhWElaVmRZZzVmakcydFNZcFFCRW9YWDd3cm4zM3V2SjZlN3VtZTZaRjZwbWRHT3UzTUg1citlTjM5ZnEvZmRMOSszVE15akYxM1BaVWgzblVTQ0FUODdlKzlCeUgwc1pkdFNpa0t0MG1Ueit2RTNZYzRSSGZsN2dOdHNLL3RmNVlVZTlyNlgwbnFlWjIwK3hDSDZhN0xMS29QY1A5Tlg4bkwwTmxsWCtMNW5iRDdFSWZvTC9NVkNPMzgybHZlYVp6OHBqMVFIQlduRGZPL2tTY2xSTjNqU1RwWmlBOXlUN05hOE1XQjNaS3JvTzJYVVlxNU1sUjVwa3FqY1A5dUJYMllpOFlYakJ1SE9tZWpRcXpPWVNqS21wb1djRlRQRHFyL2FRdjlEajhrZkFrSzlqOUxTK1IrR3FGWDAwaTg5NWh4cURNM01zVHFMSWFpYkhGZHJSamtPOXpUMXRWbys0U1k5QTFjNmZiUGZtM1R2T2J1MThCazhtTXhPN1pZUzVGNWptd0FEblcyUm9kWW5jZFFsQnVjaEJTRFc0RU5mQldkN1hnekN3MnUycitxZXJQamlzZUtRNTJwRVNKV1p6SVU1UlRwcnNCNTRLay9mZXRkejl6YjVEb1ZyUVkxc0VkcUgrUi9oaGJlL3JtZ2t2cnBjZUpRNTJhVWlOVzVERWZwUE1DZWtkNWJ4NU8zWDBLN0ZUM3Z6YVR4cVEvUmtIaC8rK2NzS0h6b3Y4VFVtR014NGxEbmJLU0kxZGtNUlhtS2RQUnpRd3Y5QjNVM2JROGw5UlBrRTNka3A0UERqeXdvSlhuRVFTMXJwczhSaGRoUnFPYnBKcUh0S05DbVRqSXBPRklYbksvQk51bmxOVitHUDJIaEZUWnR5Wjh6QmltVGdtUGtvcHdsQ2hGb0dRZ00vZ0FUbnhPU3hpVXlLVGhHTHM4OFVRaTByTVJKRWFqSGMyOXFVbkFvZFVPaVJPdEVJMWFVR2pGaFpPNHJVYVpPTkNrNFVoZWN0OEU5UkNFVW4vdWNoZEF4YnhWakVaOFVIS01YWnBOb1JGV05rKzhndEtKR21UYlZwT0JJVzI2KzlqYUlRbnpTbHlGUEtLUEJHNTd5VWlta1RncU9GRVExdUlsRm9oQm5CbE94M0NrVTZPaG1OQ01KVEFxT2tRaFBhTFJDTkdKTFNBeU9sRkVzRzRYQkRVVE5tUlFjWHZ4M1ZMMHBOSjcvYXhxSzllNjRmVlZuZ21tMEw5Ym1ZNnRzVW5CNEJETGZEM1lKTkE5NGlHT0o1c2dJMFZkOThKdXJzVFFiZXlXVGdzTWptUEtBSi9YeGJkVk84MVE2T0Zva0dsRWFUTVZ5Nnkrd29HYmdYYSszcnQvU3JJTXJQakljSEE5RGd1RVJUNk5xY0oxNTZ5UEJtZEZ6Wm9oQ3FQYnpsTXBXbUFvM1gwWTdyMnVnTFJWU0pacFI0VkJpemlhS2dMZ3hzRnMyZHBJWUlzSzVmUTNENnFpTFlBRGxuZWpvc21HMkZWMWlBeXFpV2ZIZ3lEOTg5LzRMYnlyUlN1TzgreEQvNUcvSXJ0ZHhiZTRaYkxITkplTVZhcEVoNGpESHlLQmdyeVRMelRmN3Q5eDQ3YlZIYnJvVjJSVmRnVzQ5Y3UyMTF4MjVGVGtyV3BKd3hEcExTaitHbnNYYXZTZkdSVXNzT0dxMk1LUVFQYkMxRVR0V0Q1RSs5MXQxR3lvT2NRY1VFM0VDekJObW5KNXl1UWtJNVRpR1haS0NpK2cwVG0yenVEUEYwQVJ5eENadkVkMWZRQ2ZjT2pSRHNlQlFWd2h0eFBtTGJ5SkM2aDhobDBXaVZTYUgzTERONWRrWXAxeldxbUUwQ1NQSHVLVFFRZk9IdjBEdzNQanpWVno0b1hzdXNXdmR1ZlJIcEs2SFNQeGpMN2VqQnhIUlB6TkdoWWdGeDVYSEc4QjNpZkE4OERjV3hGai8vbzgxay84MGx1RXlpNThhSnAxOE1vN2pPbkFCMS9DVGRJeFRhUUEvb1gzdXFIMEY0aC9uS0IrQitOODVjWXRNTE1iY0lDdWFLNnNVckVNRGNHbmlNTXRxQ2dFczZTT2VCbjczY2VBS29CRnV0REgweEdJdkxoUGZiUlJDenVBM3RIV2hrRCtDclRyK3FFMEw0bFdlekVJM09GR1FaTWNPVHNlNW5SNFRqcTZ5UXVnajNnc3lJcEp3SkhPUU8yQlFHSzdiZXdWMWN1clF2OEV6Z1M5ZVZhTlVDbFdjNDhwdFFKeUxnbDNCdkY4MWFtcTJCeTZyaE5JS2tYaHdRQ2VWRkJyREpOcUl1MTRaNVpEN1hIYlIyakErQ3NuTUdZN2IxNTNNaHZFaHo0ZmhqaCt1Njk3ak5CWG1kV3M0UThrZDhScEY4ZUNBODNnbE9VQmZxamJpRnJ6L0t0YmFjQmNPS3Z0R1RWZC94SHEwWWd1Z3AzQ3hCemhpWlUwazZHc1hxdVJyY2cxSUU2SFRodkhrN1JYMGJwNUFPeHdQRHZCd2xSUlowVWJjUnVnbHNhMGlXKzB0T0lhM21PK0p0Wkk1c2RTRHZvUHJnS2Uxa05FR2J6RWJ4aExVdU1sVk1jK1UyZG1yUnYzWGN0bHhCR1BCRVVJaHRCRTN4V2NJWkZCakNqSXRUTUFCNHBsRnF3RTVXc21PMjVmeEVxMnlpbWhVWW9OcG1hdXB6dVlUc0swUFhYRDhWVi9rMVlVampCNk1CVWNJaGRCRkRFTWxIaXY1YTRQWjVSdkRUUWpEV1BTT01IeGQwY09tQlp6QjFZbGVCWlFzaStNZlBodlBWMWhabzdWRERwOUJrL1h2c2VBSW9SQzZpUEViUmdkRTJIVm1hRlZVaEdSeXF4S3hJcjFZRGFzRGNwd0RVYXNxaXFmMHUxQmgxYTByNTVvb1M2Sng0ZEpvaCtMQUVVSWhkQkZqUjhhV0NMcE9GMm9tVXZJeGxKTXhJakJuY0xrV3JzaWxXcXlIQkRPb0RSVWVjMHZPdWhOU1Z3MnJXMVk1RkFlT0VBcWhpOWc3aUFMT0RUcUZMS3E5QTFOTFpvUExhTmdLTWN4Vk9yaGoxZ1dOc25jZlQ3Z2wxZyt6OEpKM3JjVnl0QU14NEFpaEVMcUl1eUIxRCtRV0ZkT3NzSWIzVUxuUkpUVXl0NEJpcUE2c3djWHNQc1ZpQWxsTFdGUlA5NkcrZlM2QlZXWGhKYzJoaUZYa0Q5U2hVYmgwY0lSUWlKWW1Zckc4aldaOXhRRzFvZmJvVDZzTkpINUpEVWx4M0w1SzAxWlFWVFg0Z0pDYlZ6c0tIYlBHNGxPY0EyWW11UkVpQmh3aEZFSVhjWnN6dy8rSmlJcWRMbWp6VHhNVG95OVFTR3I2TFVQM0NUM29hM3Bvd29iZ21temVCZFdWV0tFNjk5Qk91U0RNdUQ5RXBvOGpoRUxvSW02NmJnalRlUmFMVzQ3SUJJdWNpZEVYZ0ptNTQwdU1Jd0hiTjNBOXIxRlhGOHF6NG9WdGNVMVZYbU5aQm5nVWFXUW12aU5UcEVwOUhDRVVRaE14NzRaWWRBejZ5enNFQnh5Zm9USnk3Myt3NVlacHFPbGRwOUFNelhzTWJ0OGxYaUZPdlloUEJLMVFyaFlFcDJXRGVxek1CcldoS0tIdVhSOUhDSVhRUk13L01qT2ViYjRwZnZwMWhMSWdzeGZLWGsrR3JnUnArUjcwSDkrRk5GMzlqc1d6U2NuYmE3aHJWbWwweGwxMFFoSnp3bDJ4czB3cDRycHI0d2lwRUJxSWVUY0VQNlZpVWN4SU9yOGdVUkpqM2V2cmpFdVErS3dHWEJwRE9PK3J6cU5OZmtBMHVFVW5NRHpsSEJPNkNyMGhMdlpaUGRvNG1FSmM4NGZQM0hzZC9uci8zSDNXTGIvZVlTMjRBVTNFMEJJekFJcXJiclU0dENTWnZhVUtzU0hzS0lxVmFNV28yN2NhdVJZOGZkUFMwekFpUVBRMHJjdzZSa1AydllnOUh2a3ZvQVQrTEVFYkIxVUk4dVVxTUtvV0xYUXJmSGRWUkdERDBFVGNCUWs1WWpFNSs5dE9xa242ZVU2Mk9sdENuc25HcVZIL1ZnUDI0Rko5RWR6ZklGWjRLclhhcW5COGhGOTA0b0s1SmpwMElVTHY5VmVpbjZLTHc2c1ErY2JSampIWGxQbE9OQkVEcDNReFB1MzFDUmJkaDRtSkpDZDRncDNrV1JsanJJaE93UG4rSjJVeGZGWDRxeDN3NE50WEV6VERjaDFFWFc3UmFlZm5YbVBkOHI3UE9NVHgzblJ4VUlYSTd3ZVZoWUg3NE5sTllCQlMxM3g4YWlJdU1qZEV2a0xOYk5wR0JSMm1RWGJQeXliMFBRbHRiMEdyRGNBUDF4WmpJR1NBczVFSzJFUFZkRmZaL0tJelpLM2h5VFZ4VUlXQWh0OEdDbUdTMlE0c29oZDlyR2dpQmtidE9zMXZsbjI5YWtrV0Q2WnNkZ0FlZkh6RmxGREg2aUREclZnL2ZqVDNFZHE5R0NqZ2Rkd2E0cUpUc2JySVpIV01Jam9PVGlGZ29mVDhqSE95c094NjB4aG5tb2dKbitUWHU2OG9Ea2lMZjRsSEtZUElzM0RJampoY3dHbWpaY1lRRFpnUC8xN1E1U2VtaFh4M1lrVkpjUHNvNVFuNElOUWF5U3FXNEY1R1ZLUEZSU2NoU2U1WEV3ZW5FR0FYUDkvYUlweldKSUxYUTR3ZE5ld1NsdVZnY0lzamRZdTgwR0JoNVRRcnd1QUJhS3VFUSs3WE9WM0thdWNDbm9hNFF2NWdtNVFyK1hPVVV2QSt3Z0diRWhhZGNJZnFuTlpiaDVVcWlJdElENGVvRUMvYzRuRFZGYnZJVHRWRGpNZVhTNDhmUDM3UHhaWnZQQU5sT2NHSkF4RHRnMmdEbTJKWGNJczNpTUlveGxPU1FqWFNrN0xmTURhaTQvYU51b3pCVCthS3pkQWVXeEdLekt2aFdYUVNwcFA3MWNQQks0U0ZkcWd6ZjRrTmZ5N2plb2loSWNjTllmcldGS0JxVmJjZEF6cDRlOWt3S3Vld0Q0ZmZJckxIRXF3cjRyWEhBaXI1OVVHUmNtRE1Qc0lBMVVEVFVTN3NtanhzRjl4WXhiY2VQVEN6eUcyQzJ2a0ovK2poRUJXQ0dmdmdoRHJnNVZzUE1hZ1l0UWZudlhWRHQzZTQxaFlxOXZUYlBtM2tHOGpqdlJIMWd5c1VRM0FkV0lTTDlHcm8rbkEvck5xbEdzZndiWjB1czd0Kys5d21TK3dIV3NaWE5Cd2VoZGpuY0FuRHpvcVhZVDNFTlNvZjhJVjYxM2F3ZGxqbVc4TWFVVExBbmJtT3ZQOU1JdUdMTDZrVnh1dHF1TTVHcTRUNXF1MUZwMkcwNlBtSTlscTBDaU9YMHNMaFVZaXF3d1VvaEUvQjlCQVhtWTFsNUlUeEFGb0VCSnNDL0R5c1REdTlGVWova0pDTy9YOHJucFQ0b3BwdVg5QWxtT1FNdzE1MDRpMHNzbUpKZDlHSkdkREM0VkVJMmk4eWhjRGUrZWlJWWZDblErY2NuVHN3OS9qeUtZU1JiNk9YV3I5citmUUJlUEFwS3FrampsL29RM3hGZEY5RFNkc2pXU3padk5TZEF6UHBManJ0cG5Wd2VCU0NpalZJSWFJakJuR2RkbXBmOU5yK3NFVkhOWkV5QUphblpVbmVkYk9jZVpyU3hYcDMzcW1LYUFSYVJPVk5CMHNYRUdQdVdxdWhlSHlyM0tYeUZxK0FCbFdxZzBOVWlENXRScW9RT29qNTh5Sjc2Q2J6N1U1endBUnRtTjN4djhaSzNuMU1WQ0dNQ25RaVhGWEdSWmhBZzd6TFJ4YWQ1RjArWEJ6dmE2aGZJSGo1RmVwZDVBcXBvNnJlTHFNVUZZS2RNZ1crVmhrTkRlZ2c1dHljeHF3RHpxUnFJRk1JNDE5UVh5TEtKaHRuS0ZkeDNoMFhsNlJkaFZhZ0Y1NEhNckxvSkFxeERMdkg0Y2FiSmJrNnVBYVlBaU9Hb1lFampFTG9JSVoyMklPM3RFcFFUVkVQdGt3aDNnUUZkazc0NENjN1FoQjNLbVhMMS9qZ2hETHhWWk5GSjlpV0FLQmpHRjFxT1EwdVRIT25tbEJNY3ZYL25GS28zRFZ3aEZFSUhjUlk4eW1VSER3NCtITE1jY09RMkJDL2ozWjZsNksrVHlQbzEzaElEYkgvRm5GZnJFU3J0bTI3SnVmb2lJQUgveXA0c0V2UmF0TXJGUjFIR0lYUVFWeWpxM0lPYU8rd0UvR3ZNajRGbnRMMWxTdUVyemJaeEFrckJCN0lvbjRQRXpvQlhCaThsc09CR2JLdndZRk9KeGdkUnhpRjBFRU1aYWtweVVSaTBlZmZweEIzNEE5MjlRN0R6aFo2SlNPM0E1R2ZYN0dhb0JoMnZuMGlLSE5JZXM5K2w0KzlhZ0tnWU44Rkg2WWJ3UlVkUnhpRjBFSGNFRCtuZ1dWVVlIT0kxMVA1WmZCcWJocmd1c2JycDg4TDhwUzQxSVY4M1Fpb1lEVmlIUzNzaTZXTFR2S1J0aTBESDZZYnhSVVpSeGlGMEVHTVhEY0VsYzhzOHhIREVxUktVK0VPZjJXRW5kdmwwNGJ4Q0FTUGNWbmdMUzF4VVNjWXkza0l1eTdnNUFWLy9Xb3A5cXhJRjUxa1gyNHQ1S0pUclNFRnF1ZzR3aWlFQm1MZURVSHh0TmhKUTloSDVYdTlpTkROUUdSdmY1ZkY5UzhNaGZ0b2VYYVA2VHdFcnE4bHE1ODFORGl3Z1YyVGROR0p2MjRDeXV2c2F3d3VtRUJ1ZEJ4aEZFSURNZStHb1BpYkIyakljOHFoUi9hWG1uakJCanZqaHlrWjNFR3hUbkJSRWdSRkRicThQbEZmV1RFQkdJbTQ1b1I2NnNDRVFSZWQ1UHVYQjA2RlczU0szRVNQYWVBSW94QWFpS0VaWVZZQXJJdHVBa3dFL0hQL09QRklrZGRaM3VhU1FTSHBpYW1ZemtOQTlRZDFiTll1WUdTTFRsdDMwY3BvRnAwNk9NSW9oQWJpSlJEV3BxanhkZVlueDN1WWEzem1zaDF4Wm5NU2NiSmhIQmJpZkNuOXNObEVmUStYSVNyRkdQL01IUkh3OFpFYnZLQkRWS2RCcW9NampFSm9JTjd3dXlFcTNJS3NpVlo4K1BPSUk2QzVzQjZod1FUdUlBeG0xNFN2SHJzbXl5VldEcS84enZpVzJpdzd5WUFPampBS29ZRzQ1enQzTW8vT3VUS3BTSFpPcEYrdW5JNStLdHB0TFRCVTlzMXJnYVNTREh0ZnloMWc4UEVSQ1N4SndkaVRkSENFVVFnTnhCWDJrZ0pGMytQWGp6MWVPeHlLbk15KzIwdnNUVnBKdkhlWWp5S3ZPWUVURUtYZ2ZNTUtjU3hlRHRWcTA4SVJSaUUwRUlOc3VBRUJjTUd5bytQQ2s3M0RLMzNadDJ0dktMb0ZZdzIxUk5zMmJOMndJeU9NQ0JDbCt4cGhxOUtqMThJUlJpR2lJOFp1aU1NOFNqZzl5d3RMOWc3dm9teDIyTkNaNUhrR0pHR3dBa091VXNWS3NLK2FIeEdhN2hreGdmRHltNFZvN0JFOUhHQVhyRkNXdUk4a1FmSXFUV2IzNkloeHlUVldEN3hlMFJhbmtHbko5Q0I5KzN0ZHdoWlhyMVpRYTgwSkxZUEJ5eXM1ZnBldkpHT0krK0s3TEZzN1RRL0hrdnZvWWl1SWNnUEo0aENQTXlJak5udFE5UmF0MnpEL0dHUWw5T3dVK1BoODEvMlNJd0JsdVl4OVpTTWs2S3pWN09aZzZuWVhuWkJTOGEyMENWY0pLNFFtRHVncWZNd0hYOWlidUdXSHVMZE1uTGg5aTRiNFhmc3Z3UDJQUG5yOEovQzEzMzUxQytMN3VLcGhTbG5tb3NGQlMrS29ES1lPbFFNVG90Q2ZvUXBqWW5DcWx2aENaY0hFZEhQS2JBL0hUWXN4cElQajZ1T1hrSzc2dkxGdy9GNEx3djFMank4YlR2TEhqditEeUdjMHhMWTI0R1k4bDZBQjR1d3JOc3ZGWUhyYzVLS3hCdHRhYTA1Z1pjN0RYRnNZQkYxZTJ5KzU0UVJDT2pocXRJK2V3MmljcTRwZnBTTVhIVHNjdHFNaHZwL1dKdDZQQ3JKUW5Bb1d4VmxhcUVJem9yVldzOXZPZVVhRW9tQmkyaVJQNEwzODNndnc4OFNhblJEL2p4YU9XaC8vMytpUld5MnNFTGZDWDVGZUIvOUVDZ3BCa3owS2tTRGlXc0RUNUJIWU5NTENUT1JxaVdadmhEYnk0a0xLYUFrbXBsMWhHZS9Tck1NWjR6bjZsNjRSMmhsY1JCL0g0UHI1M0FRUjcrWCt2NUZ2MGhQdVNreGREMG5FcU41YWpUUjZwQ00wZnVvR0lZb2pEZnlQdnJYbjhFY09vdStxK21ybEUrTEF3ZGMzT0p3YzRpazFBZldFeGV0Z1pzUGxubkpYVytFS2hxS0c4ejYzR2ZWenhwMEkvVmFvZ3NyRTZlQlFaZ2VmY0lxRUdKYThLbzAwZWZlbVNnRmxHcTE5VHVWV2pEY2hkRkgzOUdNSS9hcDZtVkNVS2VGUTV5a3FZcVcvUnNrblpsUHFyTlhVaFFPVVYxcjkybTBXL3hmQW9Zb1BJMDROeHpCRzNQeUlpT3V1dzlTdHl4dWFWN00wdk1VVTRyQldBM012amF2UUFJZG1ZbTJsaDBOZFZ0RVF6NnQ0aGJyZUw0Mm9jeldZRXRacXlUb0h1T2FocmNUMElVMGNIS1Fod1VpSVRaV05wV0pTSmdSNFh0YUdvSW9yZXc1R2lETkphVVNLT05UbEVSR3hRbWViYWtzUmRWWXBaWXBydFc5Wi9WWmlOa1NLT0tqb2h0K2pJcDRWTndKa0RVMGw1WVdBdGRwSFpBM0duL2JWUkZjWjZlRlFsMHhreExuaEJtTTlxWjB0V0tzdEswTDgxcFlpb1pUczYrNnFYTEtWS3kwU0pqRTFIT3BNYVNCdVMzYkF4WVliZmwrd1NCQXhGbWF0Vml4RmJNUXVscXluTWowYzZqTFFRRHc3eks0clJQMzQwekQyUTZ6VlROanEwYmdxYkM4amliT2g2ZUZRRjRFRzR2eXdoV2RYcnpNQ1FjQ3V2dkthYzRwOVl5ZXd1a0VaWkxjVDd4bGVKYjdEUEtpUWFsNktPRlJaZ2wxZGUzODNHdUxXa0E4elZKUzdUWjFmVEFscnRaSnFpWG9NUENSMUhpSnRIS295ZzQrbVJKUGE0bUJuNWZ5d0tVV2RRWUVTWHFoUnQwMmE1NFN5a1NJSm5aaEtIWWM2K0tpSWl3TzNoSHRhUjZLRHVRK3pWdk45bERtNDJ1Q2NoTTVVcG80akdLRTNKeXJpS2VHY3BhZldPZlZ4M1ZOeVNMU2h2dWFFRDVySDRHT01LcDV4d3pHRUh5NDdNbUw3Y0JsWEVSL2NPTXZINGd2REd3TEtaMnZCYkl1aDRXVGV5MGdmaDdvb0lpT2VDOTZyTU5tQmNIVStsQ2lMSWZhYW5BOVhLTldiTnRHazRCRGxkbldndzlEOFJaRXlyaGc4OU1wdmFJZDVDT1BpVDdXZVNjR2hpamN4dWhCcnRZVm1Lc2Zzb2tHZEZCelIwTWRYS3N4YURRYmxwT1l0YlVDVGdrTmJFTG9WUEs2K3p3bmZ6dlM4aWFQYmVJemxKd1ZIakNLSlZwWDZtdFBXaDRSY0lkRjQ1MHROQ2c0ZTB5akNZQ2FxL2UyQStRTThQckRYWUVmQjY2QTJKd1hISUl5cDVCVmxYem1VdFB6ZENsWUg4WTExQ2RuSWtvb1RnbU5rQW5RYVZseXJ2ZjArV3h2Z1oyM1VITXZibnhRY2NuUXBwaXFzMWN5SGY5aWc2b0NDL1dZcE1pMXBhbEp3U0tDbG1wUzNVUDlmZzY2SDMzelhnOC9jOHg1WEdTQ2tkeGdpTVd5VGdpTXhBYWxXREd1MWNGZTBiWDFWZGlMVFRRcU95QUtJcXlBM0Y2Z3BSZ3lISWVMaW5hOW5VbkR3bUVZUmhyVmF5S3MwQ2phSHRqa3BPSVlDVFpxZ0dGSWRVRUpuT25WeFRnb09YVG5vbG5jL29xU3FHRVBmRTlCbEtWTDVTY0VSQ1h5Y2hicXFlc0RvbFBmSjQyUnphRjJUZ21NbzBLUUpEcktPVmcxb2ZDay9RVENUZ2lOQkVXVlZaeExJSkpCSklKTkFKb0ZNQXBrRU1nbGtFc2dra0VrZ2swQW1nVXdDbVFReUNXUVN5Q1NRU1NDVFFDYUJUQUtaQkRJSlpCTElKSkJKSUpOQUpvRk1BcGtFTWdsa0VzZ2trRWtnazBBbWdVd0NtUVF5Q1dRU3lDU1FTU0NUUUNhQlRBSnBTK0N5YXozWEI5TG1JSjcyY2hkNmNGeTdGVS9GdTYyV3R2Y0Zuakg5UE1Td2ZwbjM0dkQ4YWYydzhsbStJNEZ2My9WOStFYklQLzROdmg3Y1h3bnpMd3BqSlVQenpRL0NCd00rYk9PNDY1bDdRVDFXeG9xLzg0Z1plSS9XL1VoZEw2ay9pVXhCSUMzdXpYWDRXOVZTQ2sxT1pCTWd1OU1NMkVJU2Y1UEZhazgyME9NLzQ3OHhydDlPUzFZR2NkUU9mM04zd0swbjRoOEZ1UldNTGxUaC96ZDVmbXcvMER3NkFmbGJudHQvOFJGOHZZL1BXaEkrYmwzRGZ5VTI5dGZ0OTE2SGNkeTR4bk1xL00xY0xvNS9nZUZybjhUd0Y1Z2xYdVhnYlFnZkl1d3EvOUVLVjBYS3dRTFl2dVJ5alIvRGdMK0E1bmczeC9YcmlpbkxhbEJ6RDFBeG91MU5qazZZZW8ybDhmdytCTWV2VWJBWWtQZHo2WUl0WkJnbzhGOUp1REs3T3ZnSVFoLzlpa1JLd3RSckxKMGVkeUhCUDNyMGYrVnJmaTVGVzhpSTQzK2kvSTFNVUFwOEdmamRVampDMUd0MFY2VkVZNVM0anJhck1uWkVXOGdjejI5bHlSZ2ZVVm9iM1N4dDJaMTZQNHZ6NjRlbFZPT1RPSTkyT2xKdW1DMDBYNFg4L0hucWNaVkNTeUp4UHNqQkFGUHZxdDNnblAyUGdCdWxKRnFQc2M1MmtJT2hoNXhCb2JVR3pTME0vSHZVR1BrNVg2dGFSeWZrckxPcGQ5cGVjQlk2Y3JKeFNTMmdGd0pZWWJaUTVSaW0rRW9BMmU1Tnp2L25UVHR2cFBCektPZ1QxakQxRWxXcGorazNqWTEzdmQ2NmZvc0NxUVU2bkpDaktubTBTWW16T3llQlFoTmRmeUZUZzluQS94T0dxWGZaTHRaZTVVcVBVZkRMYU9kMURhWUd6YUR2YUlJdFJGYk04NWs1S2V1OU9hdi9jc040Z3VyQmVxQ05SYWZleFA1bFdzWmRpTFE3MGRGbHcydzdlbEFJM05WbXRsQXJzeDRrNGpVcjZDS2NYSGJtQVl2MzZRbjBGWHQvMDN4SEk4aklFS2hUanp5R25zVXp3QjVuSHRnYitDbHVzSVZLUUhqeVM0RkdSdXE4ajFPREI1Mi84dDBnSmxpQjM3OFMrV1JldjdGMDdjSGZwdXpEL0M0NDZyb2UrSmVCWUFzNTEvajdXc1VlU0NNR2NseXoyK2tTaFpnTzNPcUJxZGU1eG5McVBlaXNsazFISVNxQmUyOWdDem5YYWhvU1BzL2EyRXYvS0tsRnBvcWx3TjZHcWZlVFR6MzExRFdmSHMrVE1aWmpNOHc1VTRYak01RjBCOWhDZ09Qa28rM3NaSXhFT20yNjhWZFp0WE5yZ1lhV00vVWFScEdNSlpMS1JwZ0VKeVU3ZHZQVFJLTnp3YjFOYkNIRG1CcFBXMmlFUW9TbWMvVE15enlkZW9POEVBWk12VnMyc3h2ak9QWFc2Sm1YTmxIWGdzT3NSTHgwUzJaaExHMGhDY05wSnMwZ1lqUE1OUjFGS0FZdU1tRHE3ZGlzMVZiVDVGQ3hyUVlpTnNNZGppSk1CUzR5MkpaTWpvd2xpZzNzRXJJdVBsMW9QdnBUYkYrd1RBMHVjdWZPUS9Ub1FjUmVDUXNuLzhweEVwRnBIL2Q4OHZZSzNhajEvdk9XZXg2Q25ZWllKTFBqbFptN2t1dEo2R1g3K3VneEo3SGlKTkJibFJHekhZRDJDWncyelIwNllqUWpDMEF2MjFmL3RRNExZUEVJbHp2d3NTMlplVEs1VkRvajQzb01HNjZnN1F0KytXLy81NDhZYSswK1BvTElya01zdzdDb2QvdCsrNUhhV0hXelJoK0NYajUwd2ZGWGZaRTk3ZlBvRmdZQ0FqZVdHSTk3cVMwMC8wbWN0cEJOSEV3MEVHalNSUVpORExRaDJOVHJVRmEyYUpGeHVNOVNBNGN5RTJ4RE1GdUlrRTRIV3RHMHFsMTE1OSswc0lHdkIyMEpzYW1YeUNjM1hqdUZTOVRBb2IxWG9Ic3pOSUhkbVMxRVVtcm5XRTRXTU1BV095eUtZU1BJNHd0VzJnR09kTVkrSkdNbi9GS1ZTeDlSc0V2OWE3VDlCWUZibW9ydlpicEFKWW1OTlhLSFhaQ1AwOUF1dm91OURJTFlHL1RrczZtWFNLdkduQkg1WUJkUWVvSmRFbnNaR3JhQ25ueG1DOW5jNVZ4blJEM1FKNWNlanBHM1JEYitPRFlDMzJPcWk3TjBndzBYWnVEZ3pGV2JkSERKNTA4UGVyRXNMN3lVWWN5NEkySTNhTFpNbXZseHFyL2hIVmtYMEtxY3YzVmhsbDUwL0Q1UEFqSDJjWDViWGlpMTFCbmZDTEVSc0hxQU0rV25PYlo2WkQxcWRneGpDWmFoWnBYTDI0M0JvbXREL0R1UlJTWGdPU21qYlU1QU5lY1lEZm9MV0trY014YlJGcGM1Z3VDVWEwT1lyN2Jibnc0WXVNQVdXbkVaekRuNGw3WTd4aXo0T251N2ZjMng0VDR1algyMm5PcU9nOW9WR2dsWnpya0pPMFlQWHNMNCszbWowc2sxZ3c0NGUydEpLZzZMWWxyMUROSG92SGRCN2VTRExVU0EybkY2OExLT3ptNkNxKzN5b0JQbnRQS0p2ODg0eHdzTjR6dk9NeitQUGlGRERSSjNuWDNHT25KTXRqZWgvckgyeVFvNnVpa3JsR0phZ3hxSFp1TXdhYmJkWDVhMUQyNklLa3VIK1lNd25xdWcyK2JQL1FucXY1TGw3YzRBKzhwRHpyckJrVUNqTCt2Y0tVUjFBTWcraGRpSThIUmp1OXhEWkpRZXBRalpWeDZ1MkhIMFlBYlpua2d2VTBXcUE1QXgxMkFqZ3ZsOWRPZ2w5R3pWUzc3cjRrWHl2T1RMWjZnYVBJNzg2M0h6R3BEamMzQ3NCSzVyN2k0amV2NGF4SlYvQlRwemJQUmltM0lHc0t2UUd4eG16R2EvNnVQcjVFUEErenR0SENjZi9SNkUyZXJadU5KQ3YrMmozMzBKVS9aSjAzZFUrcXhUNmVGRVRoYXdTZTY1M01WYURxek5IM08wb3dvVzhXSW4vd1YwRzJPQW5oWmxDWWJSOE1EZzNUQ1hJZlFCK2xCd1JYWmQ4SExZM21xZ2JhWVBodkdZYnliMUt3U3pNNzVoUFZ0K1lCd2VMVEJzRDEySTBIdmREb1R6NUY3VHhxY1F6TTVZdUI5ZDhJSTFEbU9kQzJCRW9jdHU2dC80OThLalVVVG9qUjAxYnVEZG1HcjVxVFk1QWE5V0pDbXEzR3VzVzk3M0diNTJzSHZPL0loUENBNFhtdWlEZTg0OWdjZ3JDY0YwdXpNbmo0MEVzZzB1ZkZMSUx3MVlkbTRaamM1Q2d4bVpmcG9ScGx5Rlp3aDdHL3pHdGNGczFHRnZmK1pGNCt2TXlCeE12dHR5OC9kalNkcFhkU0IyMDdySWRrd1ZySzJCZEtQS3ZOcWlPTGcxczR5WlUvQ1NEM1pNUGJEYkhWTXk0ZUMwZjd1d2FZdVNPMEluSlRVaEZYc3A4OUxjMFNjdWZPODZvaEx2SDhJTHpKbExXQm1XaDlCbDJVTWxZSTduZERHVWJ4OUI5Nnd2S1V1SUlJSDhwQ2hFUFZPSUNOMHZLZks1amlUeFBFeWFoNDI2OUsvL0J4VldPZEo3Vzd6ZkFBQUFBRWxGVGtTdVFtQ0MiCn0K"/>
    </extobj>
    <extobj name="334E55B0-647D-440b-865C-3EC943EB4CBC-24">
      <extobjdata type="334E55B0-647D-440b-865C-3EC943EB4CBC" data="ewoJIkltZ1NldHRpbmdKc29uIiA6ICJ7XCJkcGlcIjpcIjYwMFwiLFwiZm9ybWF0XCI6XCJQTkdcIixcInRyYW5zcGFyZW50XCI6dHJ1ZSxcImF1dG9cIjpmYWxzZX0iLAoJIkxhdGV4IiA6ICJYRnNnWEdkaGJXMWhQVnhtY21GamUxd2pJQ0I3SUVoUFRsOTdaV1JuWlhOOUlIMTlleUI3SUZ3aklFWlBUbDk3WldSblpYTjlJSDE5SUZ4ZCIsCgkiTGF0ZXhJbWdCYXNlNjQiIDogImlWQk9SdzBLR2dvQUFBQU5TVWhFVWdBQUFtUUFBQURFQkFNQUFBRER2Q0JJQUFBQU1GQk1WRVgvLy84QUFBQUFBQUFBQUFBQUFBQUFBQUFBQUFBQUFBQUFBQUFBQUFBQUFBQUFBQUFBQUFBQUFBQUFBQUFBQUFBdjNhQjdBQUFBRDNSU1RsTUFNcG5ONzkxRVZDSVFkcXVKWnJ0S0lNaTJBQUFBQ1hCSVdYTUFBQTdFQUFBT3hBR1ZLdzRiQUFBZmRFbEVRVlI0QWUwOWY0eWpSM1dmZDI5MzdkMjk4d3BTa0JDU1RTUUtWZEo2SVNFVURzWGIvQkFVVW5scDdoQW9LSjhwRkZHRjFrc0xqUkFnTDIxUUJZR3NRNUlLcGVXOGhRb0psZGJiWEJMYVJJcTNFU2d0b2ZIOUFWRkxxM3JiY0tnMFVDOVpMelRjNWFidnpjeWJlVFArdlBidStkdTE3MjVrK1p0NTgrYk5tL2ZOdkhsdnZ2bm1DNEo5Q0xtc3JtVHM3SG5WbHZ6NDZVTDcybGRWem92SVNCUk9pdWMxbnl2Q2ErNjRhTjk0L0txcnJqcCtRMEZrQVdsTXRHK1E2V01Gc2VnMzd1V2hrR0ZyMWM4Wkw4aU03YUxKU0lYdEcyOUd1cDFrRE00UVI2YkZwdWF1Smp3Mk0wb0k4bjhEOHRJc1RZV295SGVGZU50WFB2M0pqeFZFZTVWZytrcGtySlFuRFNHZmpGZDBPSk5IeElabXJIWE80M0Q2OGNmeXNuSFhQdkRQeTVBM1JlbGJIL2pXbkl2N2wwSThMQ0ZUb1dndnVYblRqMTl4R3NuODFJQlRYNUlBc2ZWQTBjQkdLSklXcTVwYjhmTUl0bHZRMW45aThBYWsvNDZsVmZRN1F2eVNCaDRXVVhScVVNeTVJM2NDNEJVZGRFWURVQkxMaXRGSjhYOFJITmVGT01QQlpTRzJlVnJHLzFpSVh6WEF5NFJZTXdtSzVFQkNWSkdDdGNTdlVlYW9YUnR0emZHc1dJamdQZVFEQ3ZLaDdSMFQ2N1RUc1pKZWY1SkV3MWVDeUxLY2Z0bVZJTThhOW5pZU90RkVST2NJVXRCU1IwV0RDSC9pTlNuVkVtMnUyc3JDakhYQ1RJbmJmVUtsS0RWQStFTjlUWW1mYWY2cXdsUGJDSitDbG01b0JMeDBpQkJnbnhMaVhRd0ZiQkdtNlZYR2xLZ1VoSGlCWXpXajFBQkhHTnI0bERITHlyNVpoanhEODUwdWcrYkJodHNZQUcwNUVCaVpOTmdKUHJZZE5Ed2xtSnVuekZHN2pobHJzdDZwMW9OZ0FrVEVCOTJzSjBKb2JzbnJaRkxmcmJweW1IZ3VxSHFVUWcvRkxURE1xVU5pWGJOWDZGRHJrSUVONWV5UFE3cklBVGgwdHlzT0pNZ0lmeWFwL2l5WWdaSnJGaS9sM0FrTEg0SFlDa2tnMmFHQWtQdXlOLzJsb2VGdXEwQSt2bFk2NU15Z2tzenpBUTVwY3MwQU5PV1JjWWtPZGFwSnJCOTJaMGJOZE01clBZeENUM0VWaERqbHRSQTZsS2ZNY290QkVEcm15WmhqMkhvRWhqdHB2Q1RyT0hHR29aMk9UZEZ3MmcyWTkzcW1MaFlHQjhBenVzSnNFRFFkUVU2TXJJMFJHTy9HT2s3WWFoMDZiSXE4YjBDMGhQaDF3cVlyamtHbjU2WFFma2tERkM0NlZKMDdRZEJSdUNaTUo4cEU2ZU1PbXdLYXZjbmJCWWEvS3gzTVRBQndnMk9CV2Fic2xYa0RMVHRrREhnRUl0Tm1iak9PRStmYXR5bFFoTGJaZ0pueHJDMVpHQXd6VjdDemFMOGcxSGF0M0laRUhjRy9jVFB4RzhlSnR3SnRpamtHUUJHdXN6VHFkTHVtWXpJQXkrbEU0ODloRm94aGVaVm9vMnVXcGMyd2N0MFozZm9xTkY1SDVjVTN5M0JjT3IxT0lRUFVNVHpBTElOUUJuQkZJWURqVmRTeGtidVVxQkhXY2VKdEtQVXd5Nm9naFNWZVFNYmRJUWlna2pUSXdGd3p6dGNJbTJVNThwS3M0OFFsMFBETXNveG5sdVdpVkpsVS84NXdiU3dpVWV5U01nTHhNZGU2NDNVT2V6d2tMMm5DMVZHYTd6elgyQUNydVdZWjJpRE84b1FxaHNzZnRENGlJZmtzWGhDYkpEbEI5Y3I4VWZwTG1UWlVJNVVMTkhLVHQ2ZGxHNDFnWE9kZ1RoQmhvaWxMc3BFd1BYanJkcGhYblh3cU9BcFg2eVVaeDRtejNjc3NxNEpzTm5nQkZjY1JhTTJKQU56TGlzeklBSHhab1l5dVdUWmpXbHlQOHZsOHN3eHQxSG5WWnZuZmhQUVNTK3NvTGxyd0dWT2FaWkNIOCsyNndobmQxYkpEWmdvclJQbDh2bG1HM1VlM1diWThoTFFTZ2ZPUGkyeDhQQ3V6VFBtZUN3b3pYSGRLREgzaVFXaFN0OUJlWSt5bkk3Q0tOaCtOaWFpWkQ0c3RXclFnVFZORWdXYUxVVFBMVUVOMUQxd3ZseUxRbUNpdzAwWE5mRmhzZytHVmFKUTJ5Q1laTmJNTUovdnVnYTlMUUJQUFhjNUN5KzFWT0c2NW1pY3BRVEZuL0RZV2RNNEtaTXhoZk9UTXNydHYxK0VUNHF5T05jVVRLdmFoaW00ZVh2S2VTR3B1cjBxREJEWVpPa1dobU9PWjV0ZDB6aEhJa1BIZVpsbmllMDgrYzN5T0tBN1AxWHBKa1krWEFsOGtMZGZleWtEK1ltZHJaQy9tWU9QSG9rcDRIbk42bTJYWUlSMjVjNElIR0xkZVVpNUtqZmN5eTVyUUt1cEFyQlZveWRMelpBUlBrakVtRjdQbHpOemJMRHR4REtnd29zTVNuUkJaellweG5EaHJ2Y3l5SExScW5SZFFjUngrM0YrYXRROENhbm94dXgrenJPcnVlK21zNTBBZzVnRzVkWnc0SDczTU1oaW5VWlpzRmNBTGpNNjQ3WEtZdFFSWi9aaGxWYlBHem1nZGVOUm9NS3ZVT0U5cGFDQlBZL2NwTWtBZTBzc3NyYU5OQUs4enNESEx6R0oyWDJaWjJmVlRHY0dEakxLbG4va0lQa3JXalphNXZnaERrRTFFTVFRdk03Z3h5OVJUQVREUytqTExHcEd6TWFON0lOR1FGcGF0VXVOOE5GeWJBaGY2blZtaUVDa3luRFRzVUFSNnhpeURlRjR1WnZkbGx1VWRkNWJ6ZFlEeEhydCtzSDNjRi9CWHl3SVFtZFhzcGgwNGZNbmNsMEJqbGtHcURKbVZvTGRaQnFqdTZEYmtEelppTlpoUmFnNUQwTHhORG1oNUlzeVQvOE9SZ2hVbzVwZ2V4aXdETkxXWTNkc3NROVBFMFp0T0ZRZVhZR1lacldkelpuQ0VPU29PMHRJUUpTUVFvVE5RRmJ3T2FCVkNnU3N6eTRJQTdaYkZvTGRaSmpFWmtXR0pXZzFtbEJwbnpYOEM1NitXQlNDY1RsRWpGcTFjU0dyTUxLUEY3SDdNc3ZHbzI4SFpPNUE0TTh1NDZVbThvRmxXcEFSYy9kVXkzR1hYcWN1d2xOTTNtVmtHUkVETTUvb3l5OUlpYXBHRXNiT3YwY1Q3VldpSXAxWGtnK0lGRFhyL2V5d25hV2k4VFFXQmI1WkpYYzRSWkx3TXBaWTVsSmxsQUM1QjlxZWRPOEZ4V2J6a1RqMHM1d0NpcVFLdzNUWFl4UjlvbmFPcVVIVnpKUlZVZlFBMEJvbTdYVGJqVEorNFl2dUVjeWU2U0tEaDZzMHVXUHNFUnJYZVBWaXpvdFpwbHJtcUM4Zmdrc2MwZHNWMUIxWmI0RW4wMmE5ejdrUVFmT1owNGRaVmk1UjhLcnlsQ0JiT29nVjk5dlQyd3piVlVTTDQyTlh0bzBXT01PaDRud3ZaTGMrbUFCR1M2YXM0NmxCdUFHNTZIZ05zeFZoeitBZVJlVnJxdTJMNzJieDVDQkVrV3VKby9neVlaVmxUN3IxaTY2VFlTRnhGOThjckFVcjExc2RDL3owZ1UzcUFFYnZycDlhcHhhRWVhTnNtcnc1RTZBNDVYUHVmNXhocWU0OEg0bVlaSU9lZ2tPM0pBUGl3dUdrNVNPV01zbStJVndmSjFnOVlCLzY4T0ZzSjd0cktFRHQraWZ2d2JhQmt6cUhxc2pXb1ZJOWRQeDAyUmNFenkrVDA1eWdxdWFuUjIyeWNjQ2NEYWVueU8zRkNuS2xBaTJaSVRkNGo3OHY0dHRXYnlWQk9GNjJDRnBsZkloWEtPMG1QL2dZbG5pZzZhYU9Jdk42amtQMWhoMzFxMGFXejRnL1ZWQ2pFRzF3Y3h5eURMRlIyckI4bUMwcjFKWFJuQkFwRndJTEtqTjY4VEQxZ2dNcGs5WDRKa1BZcWxBanU4dTROd2dZZHpLNmZ5Y2pKeWJjcFVIRm5YUjVnZzRFN3BPL3IwR1RCaFBkTUdUZHNyRnN5ZDJqOW1OSWltOUNLcm03MEpvam9GT0xEQStVc1h2MFNRVWtLRjZicU9jeU9OYkNsSDNuN3ZNclMwTFlLZytFejhDV1doaWgycWl3RHBmSnVHck15UmtscHhJS1EvY2lrVk4xVEdsalhQYmxwZXY2NFhoZUJXeWFycHplT3FVUlFQNE8wNEZab2tqRmVqSmNVdmV1bnhNWUdjdEZobGdGc3hWWGxuL0o4SlN5V2QyZFp1WHNJNFNwQVA1MlRzU09xdTRKY1ZMcG1lbjVPeDhCL3F3Q3FYeUlJQ3RKbVNaaHVxVW5IY0xHTDExVisyMDFOZFcvWnErbVBRc0NFVzl0ZU5pVWd0YTBhYkVEQkNkSEdockpRNVFaeVNlaHhtMU4rcWNtazNvWmFiVTJXMWs2blh3TDNZSzBpd20rZGttaHgvdlhZOVhPL2NIdlpGQXlvVGdWYkZ1SXR4Q1M4Wk1pMWxBVGZENld1SVFSMW5kSGFTcWJ5ZXZ4OVJOdGxEUnFQQlZwQUFwVmFsS2phNmZSTG9ERzA5UmVLZE56L00yYmlxbnNhT2toKzdZcVRJQ0RRNVk5ZUtlL2R2MS8rS3lneHNmWHNsVjkxK0VyQTYvZExDcEpxQ1BIZlRtYnl5ZTlqSVhIOUk4c01ubUJtR2ZTUXpTQzQrK010TFZlVkJtVG9XN3JUck5BTWs1SGwvQktBbTRjcXRuNlIxUkJiZElkZFB6aFpVc0FkQkRoWlV2aTV5OUFKa09zY2doSzVpUDVFaGJLOFVCNmtwQU1hTWhqYVgxY0FxR2hEeGlDeXJFQTFyZjFoVGZoNWdQZ2xBRlNXSkc1UzZMSCtaMmhTdHE5TFVIM3lRQXc4eUFJT3hKZ0g0QlFla0lGcE9ObkNmeVA4eGREZ0p6N3drbjhMaGZoYktxK3ZzM0RPeHMxSXBGM2tPWmRsVFFydXpkRkhMLy9XMHhVTmdmUXBHWjJodmdWOVNMc2NMY21LWHdLd1lWN0E4RTVETmJhSU9SYkRPazU3cXVzMk9XU2hzLzNyN292RHVzWWNMNVdtem5XSStoWU1ST3hjRUpTaTlFdGd6bmVreVB4cEJuTUdIRnJTbkFHaVIwalQ3ckdDeEYrOXJuRGowYS9zcFRTSXlDbVdvZlFLcmV5Q1VsdVFLT0MvRlNIaWw1QjVINVE2YzEzRzQvd2pwb0FMTlJqaXJLd0w3YXAxaXlSR2lReVFKajJrbWlRYkE1UVlvdmdsTk9IUHRVaTBHaERIeFI2TFlVN0tpS09hbldtbXlTelRhRTB5UUhLMFJRRnN2WFdaZVVSSjB5OUI5Qk9oZHRvSkVNTjFqSmdLak9NVVF5MDlTS1pKWldtOEpuWDlFSlhGTndFS3ZVeU5BVzJXK1NXQ0YyOVZaT0ZxL0NMcjhYaXBSMXNIbEQzdTliS3luaDVCNllPZ0NsQUw2TEtpckV5WlpiQ3IyelVpSVQ4cjgyZjhaUllKSGVoZmxYeHMrOHg4b1BUN0lqWnJkVmtLVjZxMVhOQVFuQXNTMG5jc2FENWJxaGY1SldDeEFQb2poQmt0T3BtSTU2OUp5eFNIYVJhUHA1NGRxY0kwU1Bualp5R1cxcjNzRU1LbnBkV2NVNjRVYVA5NVJQVkxnTkVCL1JIQ0lkZGNrYkFCLzlYcG1ZVjFuQVpjUXovazhtVGtwL0tMZ0QrbTk1VEJrVGp3Wm9VMHlGYVVxR28wRFhnbEptZ0JvMFkyVXovVjdnM0hISXRoVDhyWUc2SHpLcFdoNGZTKzdXVWdsRlNhQ2tZYkxCdG01SWlibGE0bExQa1luWlpWTmFvU1kzcnRKTkg1aXJ0Q0c5eS9kWTR6bXBmQjBkNEZKU1dRSUxoVC9GQ1dxaUV6eWZ3MTJNdGFFSVZRQjlEaDhFMDBoTDBTQ1cyRGxKMlRtbVRCUWYvdGNKN2dvS3Zha1Y0RFZWSHlQOFNiRmRZTStMQXBHR01ncDFrOU5VNkw5a254Vm0yV0FaWlhvcmxWQk9EdnNRUFVGS1hCLzl0ak1jeEpHWU92cEErS2s2RTRDZ3ROcnlmVW1yZ2xEMTc4bURpWGY0T0czWDkxKzhjVnUwWERLd0hKYStIOHc5OGdBdkZkN2JFWUI3eUxkL0tod28ydi9haHBhT3JMaFZ1V0lIVmI0ZDBHaGhFeVB5RHFsVWc4ZFhYNzJuOXdrT05KVk0xVVJkNWNQUFVNaW1vdGZ1TytGNnV6MXhIR043SVVHK1pycUd5TllXWnh5SGdEQzNaMXlGZ2FWblpTRDc1RHNnWjIyYkN5T0d4OFRlZ0Y3WXc0TzJ5c0RTcy9KZFc3WUpPQjNTcllENjh2dXJyOW04VitFQzg4SFAxODZRN3ZHVUd2aHY0QlBnM1lXalpveDB6c3dvK1U1Zm1yME1uOEIxczdOdjBlbEpqUXF5S0FPUjIveTc0alAvdWFXUld2Z2QweURYR21zb3RxSnd0S1pMUWlHQnp5ZHNIdGd0Ym9vY0k2OXEyUDVzVzU0bTVZTDJ1Sm1SZmZHMnU3S1Q3cXVGOThTSWliZC9lcENoQ3pEbnBYWDRvOG5WRVhSbXo4WjJETDByOVVrcjhQdy9PVXJJVFdSR3lOcVpmUWV3NGQxMldMZGZIRVFyMnNBUThRRm1XcnF4MGJqKytsZnRoNTlmYWNYQlJpRzZPbDdlQStQV2ZXbE9SWTY4SGM2eGIwS2gxRHZ2Q2pKVDBjWWFiTnErY2JoU1cvMVRNMHAzWUtUamxvZm9FTE81MS93YlR2WHFuM0Q2czlwUVo2S2VKSllKSWV3QUQ4c0Z6K0dPR0RrcjIyeFpROG9pMExTVDZjaDB0cE02YXFMaFN5VlRzdVlZTWpQZ3JOcjU5bjI5S2RHdTlDZ2dUTkJTYWdRMkF5SkdsYkFJUHZMbnJCaTJ5VnlRT1B5Qjg3YjUvOFFoY1pFeGc4aklMSk12MFRCN1NIeEVVbHNnQUdaWE5qRDFLNmlJdmtsd0w0WFFxN2tFQnVQWEhKa04yRnZBQzF1WGFlSDByZFhYVVhBblpwUG4weHJjZ080cFpsRnFPMS82WDFzcTdTeld5R1Vkci8wbnBaVjRrRkt6K04xUDZsN2c3UHhiaGU1c2l2ZWk3eUtmdWw5VEpIU2s0aVBScGJ3UnllRHppUmp2OEZpZ051NGNDcnQ1czFCMDc2UWlWWVBlK1Zud3RWTWwzYnRVSXZoSFRGdUpUaFNTREQxMmk5dkV2SlNBbW9qMlpGWmwwQ1JrdUFId01jalhFSjZra2d2K1lCTGlWN1NTQzJmZHk1cks1Njc0dExmL0xVTVhIOWY5bTNSSHExWlgveUorR1ZzVmhDMHJ6RXV1S2JNYk9QL1c5RStKSFBSdUtiMnM5OW81OHpYcEE1MjBXVGtRcnh3SkdyNEpTU1JRT0xLeklXMTg2eUhkNmE2K0x5ZTAwOEhJcjJJeC80d2tzZkZPS3RYbFpHeTlLS3grNlkyL1J3QjUrY2lPdHRnUjNlbXJ2cmRhcVhpQnVQeTZCVGJ1T21DK0pNVVlJK0l1Z3RRY0tZZnZ5SzB5ZzF1OFVyOVNVSkVGc1BxREtFR2NlMUdwY2xheDJ4cUxmbVpLOHdyVXZnNWtCM0RlcHdRVHhYMFExdVJyMDRVd09ST2N0UWR3TGdGWEdJeUtmWlBPL0h2ajVGblRabmk5ampSamhteXoya0VsNk1kKzVkTXM5MjJNUGhYSjFjNWtCQ3JsSnA3VzVUT3VkbVYvRjZYTWEvK1pqMHJGaUk0Q2prd3dyeU02NVVvQSt0MmxJclFtellsSXFGcndTUlpUbTA3RXFRWncwMFhvanJXVW1lT3NhRVBuUENZUnVPK1hEZmhadzJPeXNSRHc0dzQ2OHh3SUV6c0hYRUNTbHh1MCtpNU9NNEJRYVdTRVIyZ1FHUXQyZUxtT05HT0ZVUWd0ZHh1RkNTb1hEUDNvVlJXT1RGOGZTelNzRTcxN0laMTkxM2E1NzJHSGR6enlQVjQzc2NlTjdDcWtPK3BROWhRMkRKT1ZnWEFEQXlGekREaHJGdC9ESUEzeWtYOVBPTkJFdGd6N0Z4ai9FOUUvSUwydTl4MUoxMmFid0pFTm1jVTZaaDk5TEFkT3AyTWp6RTFCdDFFOC9CRVZvdWpYRFZJUmhYSXUweFByQjY3TmtpNXJnUlRodWJ5OU53TWl6dURWU2hMT1I3V1pTRUs3eWY2OW9nUWZWbmVQSXdWNU9wdUpyQytNQm94bVBjeTk1N2NvV1VUNUlabkpZY1NNVXhxbUNqZ3pIYlFUNGRjeC9vclZWYkdtS3creEp0T3l0bjBHNE9RbXlKbXNmNHdDcHFVZ1BzU2JPY2RxNWpwRFVYS0IvZWszeUI0blN0Kzhvc3R5Zy9XY2dlS09MbXd2MElkVTlGREt4T2M3YUlkWnc0N2REN3JpZ016SG1kajEvZFdPTzRHRzk2WDY0S3dxd0VzdUc2WDl2S1l6UExqTHEyamhNVFE0ZFpCa2ZJa0pqZ3hOTE9jelpMWHM5TDRXdVJhUmlaY05HaGF1Y1BBc1Z5ald1dHhCNHJtNG5TeXFpRzV0MEc1ZFoxdXVaSlI0SXpudTREczB3ZUJzNm9sRGRkZ2pHbEVwNVNIVmcxOWxoWjR6aHgybmpRN1RvSHdMYzBUcWswS3Y5Rk53dFNLd0RsUVBtMUJ6ai96N3hRQ2dRMk9FSnNjZitERmdPcnFNZjNPTWFoc1VWZDJaK3FxejRsSzBDTGpiSTBCbHh3RE5vVW5Od21UNjl2Y2Q5K244eXk0RldjandIRzdiR3luYk1mVkZObEVtak55WHB6RlZVOWpFdG5UVU5CVVdUTEtpci93U3lEVUFhb0xnYkh6UmRsenNqK21lOXhXTWVKdDZYRTVHSWFMUkZ3WW1DdUV4VmFBYkFTcllLb1I0bHd1cUxSTFB0bGxoRkhBNythWTJXdDQ4VHJhTmpQSmsyNS9oUTZuNHNjVmNVekFDNHljRVBpNEFucWhOelhGMFVaaGFHTGhtYzFTOUhmNDhqYjFiSWo3amMxcWlDRlU1M05LUU40aVlIeldVeGdsNlRGN0w2K0tNb29ERnUwMS9jNG9LbWJtbWVsbFV3RGNwQlZNU2tUYVFLNGFGSndncnFTWDkzYUhwM3ZlalAwRVloYUw4azRUcHhyYnBZeGR4eFFzTjlFT1Q0MWdNOVpFcE5hckJrQUx5dndQcGxsbG9jQngyYk1NbHc5U2dETUxFc2FaU1JaZ0FNQ29yUi9VTGV5UVR6NkNCY2FLK3V5NEg2dGxxbktZdmpmNFhzY1dCc3p5KzRUV1Y0L1dtVTBaRGs4QkRoTEs3Tk1mY3hqUWNIRGRaWS9NbEY0U05zMXROZFlNOUpHQUo5eHRicTA4dWNaSmtXaEFKOVp6UmRGQytSZGphWlpoaHFxZTZDWkRZVlFBcy83MjkvKzl1T1BYUTM0RlJJTFhsRm5yWE9BaWlOcFBzTE5oOTRiSk1yUk5NdFFkWGNQL0hRMWFLZ0p2UE9vYi9uTWRZb01sUitaTFpocmRuaXRRSWJFSDFHejdPN2JkZmlFT0t0alRmR0VpbjJJZDZhOEVSaDNFbEVXbUlGWEw2RHk0MnM3Wm9jWHJCU3B4YlhlWmxuaWUwOCtjenppZG5oVkhWRFNla2xsZDl4cGZxQ2RteGo5d3N0Q2QzN0VaUXkzMjZrU1ZZRExFa1RnbEk3Z2lIMGU0NzNOTXV5UTNGRFJGSWJrWXIya1hJU0xMUmZ0TnhTclk2ckJ4RGZhR1BUSW1HQjRiUUo4elFMWWg5NUR2U0xlMnl3N2NReUlXQnBERm1QZjQrQWFpTGhrWmxuS05jdlF3NHdxMFFMNEVoVUhzOHl1WDlmMHM2ZCtIbUpXblNuRWtodUdXSlhhWngwbnpoWXp5d0xYTEVQVkZMR09nUk9MbFJMWWRiWW5WclV3K3pITHFtWjFuWE16SEhHandheFM0NHlsb1ptVUp1R3FOQW96WXBzQWpsZmUrWXhaWmhheit6TEx5c2FIcDlxSDU4cVdmdVlqdUNyWjFiS1VPejEwTWY0UnpDVnB6REw1VUJpeitqTExHczRVRXNIWUFZSkNXdEN4U28xejA3QjladEtkSDNITmNKT2pxampJbUd0L2E1WkJkbDdhS1gyWlpYbjJjS1d6a2dPRjlOajFnNjBrWDJDYWhLc1lScEV0ZFBMZUF2QXlBeHV6REdCbHlLc0V2YzB5UUkxMExCalpBNHhhRFdhVW1zTU5OSks2MGhHU25VSkFYYmJvNEdJQ255UlpoUThBdmdpcEZyTjdtMlh5RzE5RkpEZU1nWmxsN3JoVHpLTDVTU3B1S3VzMEFHZE15ckladUY5RjJxc2F4TXd5OVNITHhhQzNXU1l4TGMwaGkxa05acFFhNTVDWlpSeU1jUlJPWnkvTEFQUVVRMlZtR1MxbTkyT1c2VThoTTBMREUyVm1XWVNSSlQ5bFg0em1GcVc1MEpHVnR6T3N6R05tR2FUcnVNalJqMWxtUCs3U1VjT0JBUkw2Q05xR2VGckZQaWhlb0ZOcDMyTzVTb05jYk1xSjRYN1FUUWNDQ1FSeUV5TmdaaGxrNDNUNmFWSDBTM1dtUzJiUzZjdzdJQWh1MmVrZTdPSlB4dXMwakYwMDg3bldrbG4zQW5DSklRVVpSNEJvdEQzUjdSN3dZbzFPMGp6N0lPS28xcnNIT3pYV3JGbld3V1krd21GcStmaTFCVjRPWFlQclBPLy9NNmNMdDY1YXBPUlQ0UzFGc0cyWW12enM2ZTJITFFMTXluOXpiUHQvR0dEcVpPRjZCNEhsRFREYTUwSTJpTURLejZzK1Fwd29rZzBIcmJYbUpQRTJjWGNxQ0w0cnRwL05tK2ZvUWFJbGp1YlBnRm1XTmVYZUs3Wk9pbzNFVmRSNzRZV3BXMDh5RnhRKy8vanNhZjg5SUZONjRCRzc2NmZHZldsVEQ3UncweVM4eUVybm9PMEVPZE1uYlBrQmdzNDkrTEM0YVRsSTVZd1lHK0xWUWJMMUF6YThQeS9PVm9LN3RqTEV5RlNoL1k5QjhIbXhydGxKaGZnMjBCLzFveUc5QnV3dDJXUFhEeTRqem5lampGYkdzcE9KR3ZKZERzVGZyZ1F5cGFaTHZCUGlETFFYREJiOGgzQ1BYQndaMzBZdlFZVmtLSVhSS3VoeXFaYjRlOHlwa3g2OVR5bFB0WTFCRjRyemtqYktPbW9oUjM2S2ZyMWIvV2pvWjUzTSs2RGZVVk5WaG1PV0FjaXpmK0VERyt1SW1OQ2RNYVhrQTVTTlhYMlpXaFVIV1M4aVpuQ0hIdGdaMnFOYi96bUNreTFubmtGUVRNSHMrcG1NbktLd2hjV3VWY01vVytDWjBHQlBrd1VUL0ZrVDRLSVJzbTdMM0tGZjdVbHBrVTFvZWRUTkt6OGcxRk9JRDEwNmkxZEl5MnRRMVNLYlZLSzgxM25lZ0poeEJiYjBvMjZpVzFFYVd1aENlQW82bGVPcHcwZFduRFRnWm95UzBnVUx6ajBvNks0enBXOU1YYWVicHMrUGE0OFZKcFlsSkhHSStsOVpxOFFadFc1U2RzYTdyaXlXUzBodGpONzFVMklqcExOK0hKbEZDd2F0NHlsN1dPNGgrb1JXNC9jQTFzTG5aTVlSTmZlQVhGUzZadnA4VHNmQTE2Z2dhbzU2VTJ0QmxnUVp6bU1rNCtrSWxSbkR2MTI4cnZMR201cnEzcktFeVZDUnNoQnZzU0JJdmQybVpPeEV4NGJ0S3QvM1dCSjYzT2JVS0RPWjFOdHdZV1JOVXRKT0o5aVRHekk5Um5kSHIzaFAvcklFeC8vWFk5ZlAvUUo2MlhKM05rQXp0VTAydkdUb2o4TDdZUmhlNHhhZjRVaDVQZjQrb3UyeUJvM0hBcTFTZ2pJdFNnTGE2WVFWcHlWTVQ0VlM2VU1zTGNRYjV5VEsvdnpaajBuWDlmMDI5U2EvZGdWOEhCVkMrOWtIcnZ5cUFidVJ5K3lyNUg4T0h2Y3l6MDArK1gxWi92cEhPTmgrWWxndWJHd0d3ZDBmYjJtNWdnc0dhUWpRdDA3SkNPejcwT1ppUnBselZSelhxWmMrSmJhS0NrRnVzeEd2cFpRR3hualpZZGNQcmlDYUVMWElnV3lCa1NUK1UvTDNJckF2aWpKR2YyaTJxWkFsRUY3elNpb1l4YjJnR05wZng1VGNHN1JCa1dVWmdYMGZlcjFTYXpkUWhUSzhiVW5scXprWVNLeFRPdTVyaGg1SjI5Y2xxTW94MGI3aE9CNW5jZXdHSWQ1SlVQK2F5QXR4MHg5KzhuY2ZBcVUzNTJiT0Nqd080L2l4UXJ2SU15N0xtaFNNdXFPUFh2NnRweXNhQXVsVE1qcERmUXQ4VFgyM1drckx0OFRXb3c5YytkZS9ZMmpnMTVJeDdLUS9HUEw1UjJ0a1FsakhhWmRFSjhsWi9URTF2SDhDc0s3aGlCblUwcklzZllqNkZneFZiZVJyY3k2a0NkUFdBdWNuWUxDckx6WXJqbGhMZDN1d3l0ZjJTdjlsSjQrMWIzNmt1SWZpSUNLblZJYlNLMExicWFEVUZpUUtlRzVGakpDMmswRDlOL2tVQ3MyZmVqakdJT1BFR3N3N2FrZ01rbmhQV2xVeVN6Vm1pUXlRcHREZUQ5Z1U2bGFDMmtNazZIV0xFV1RocytkbUtFZGtEeEprajhVd0oyVU1rbnd2V21reXl6UmlrN3BLVHZjdDlLL1daU1o5NkozTU1wLzBMMUFIOVRNR25SNGoxZ0xqT0EyNmlwM29wVWxsYWFRbWRmb1ErOVkzQVFxOVRQVitlaFpBdlk3SUp2VDM0S0g3RVNqZWE0L0hTL0ZXamp1WFhXT3dyS2RIYUQ4SXFnRFZneTRyU2k2MFdRWXo2SVpNMDk4S2ViVjFzL1JCV2ZGY3E3VDBZNStaeDFOUk5GVllUcVdNMU1NUUk3bElWek1oMTdzTG1zT1dObkliVnBmOVdSR0sxS21qMW4xbmxpZ1ArTnFraGJ6RE5KY1B1SUtkeWNFMFNBampPT0dsZFMrRGgrcGc1MHFQS0tkY0tkRCs4eEkxbzBVSGlmdzYvSVUwbGdzL2tmbXgvOVhweVlWMW5HS3ZrMWVRcDFYZFZINFI0R042UWIrRjA5KzROTWhXbEtocU5BMk0wMXdhM0NON2FDaXlrdUQwM28wa3psRHZ1RGtXdzU2VTBidlFBREV5dXNIQis2VHhubFM2RFR3dEVFZG1EU3VhbGE0bGJwZ3N5bm9UcExzbUM5SWp5YjFkZ29OTTV5dnVLbVBBLzlaRnptaU9CbHhCTDNKS0lFRndwL2loUkswaEc4bjhOZGpMOUp2RmRRQWREdDlraG5CRGNacXNuNnRna2N4WldYREtPYWxKZ3VMNTIrRTh3WGdxN0tEYXdLa1JETkUzcTV3WmFIbXFkZ2FVZXBHK05Uc3QyaWZGVzhrc3cyNkhqc0huV3UwbFdlU3dYQVNaYkcwdEt3cHgvOXRqTWN4SkdYRlg2ZEdmRE1WUldHSjZQWUZyNHBZOGVQRmo0cHkydDRMZy9xdmJQNjZRV1FaNHZ3Mk9lVjVzS1luSjVMUFBpRFpJZmwrQ1BSWkQ2OTE5cWRXcFpQS2h3bzJ2L2FnQnBiNWN1QVdGY1Z2aDNRYUdFVEkvTUg0YnVMVHNDOU12ZjZady9ZL21NR00vUXRWTVdHWWUybzlxOTFCSHpkb1dleWc5d0NLejF4R3hiMlFwTnB6WFVKdGx3OG5kTUhJRk51L3FNUEkxaER5bEhueUg1QXJzc2lIa2JpaFptdENyWUJtaHpLK2haSEs0bUNxcDNnV2JDdlpybVhxNDJyOEhidlR6cFR1OFp3UjdvSFRSRkNuTHJWZlF5ZmpCdFJkTjYvZlUwS3A0RGF6M044U1p5cDZLWDR5RllCMzdWdkNPemhVdnhzYnZzYzFmaEVmSzNEdnFnOHovQTUxVHNWWjdKTGRvQUFBQUFFbEZUa1N1UW1DQyIKfQo="/>
    </extobj>
    <extobj name="334E55B0-647D-440b-865C-3EC943EB4CBC-25">
      <extobjdata type="334E55B0-647D-440b-865C-3EC943EB4CBC" data="ewogICAiSW1nU2V0dGluZ0pzb24iIDogIntcImRwaVwiOlwiNjAwXCIsXCJmb3JtYXRcIjpcIlBOR1wiLFwidHJhbnNwYXJlbnRcIjp0cnVlLFwiYXV0b1wiOmZhbHNlfSIsCiAgICJMYXRleCIgOiAiWEZzZ1V6MWNabkpoWTNzeGZYdE9mU0JjYzNWdFgzdHJQVEI5WG50TWZTQmxYbnN0YTMwZ1JGNTdheXN4ZlNCY1hRPT0iLAogICAiTGF0ZXhJbWdCYXNlNjQiIDogImlWQk9SdzBLR2dvQUFBQU5TVWhFVWdBQUF0VUFBQUQxQkFNQUFBQnRyaFJIQUFBQU1GQk1WRVgvLy84QUFBQUFBQUFBQUFBQUFBQUFBQUFBQUFBQUFBQUFBQUFBQUFBQUFBQUFBQUFBQUFBQUFBQUFBQUFBQUFBdjNhQjdBQUFBRDNSU1RsTUFSSm03emUvZHEzWVFWQ0l5aVdaMU5Kb0xBQUFBQ1hCSVdYTUFBQTdFQUFBT3hBR1ZLdzRiQUFBWW5FbEVRVlI0QWUxZGJZd2t4MW51dmQzN21OMjkyd3Rna0xERXJDNGsvcE13bDhqbmtEL01naHhIZkVSek9YS1dReXg2QTNkNzRpT2F3L2xRakJUTktDS3hoR0x0Q2w5c255OWhScktTSHdneUM4SUhEaEl6VnJBbEVHaVBVeXdra0prVmpvUkJpZmJzdXgxaiszekZVMTM5VVZWZDNWMWQwMzI3M3FuNk1WTWY3L3RXMWRNMWI3MzFWbldONDloZ0VRZ1FPRUxJNlpXVnM2Y0pHUVJaOXJza0JJQTFDNlAxa21xd1lpTUVMZzBKK2I5L2pOSTJWaUlDVlVLNkpZcTNvamtFVmduaFVqWmFKZ0oxY3IxTThWWTJod0RVTlpleTBSSVJtQ2ZrWm9uaXJXZ09nVU9FWE9PU05sb2lBdE9FSEM5UnZCWE5JYkJBU0p0TDJtaUpDR3pZNVhtSjZJcWlyWGt0NGxGbXlwclhaYUlyeXJibXRZaEhpU2xyWHBjSXJpVGFtdGNTSUNVbXJYbGRJcmlTYUd0ZVM0Q1VtSVI1ZmJSRThWWTBoNEExcnprd1NvN1d5WTJTYTdEaUF3UmM4bllRdGQvbElqQkh5S3ZsMW1DbEJ3amd6QUxudmI0enlMYmZKU0J3a0pDbFVPeWNWZDBoRmlWRTloTnlKUlM3ejI0OGhsaVVFT256NXZYQ0d5WFVZRVVHQ0d6eGgwTlc3V1pZZ0VzWjN5M2V2RzUyeTZqQ3l2UVI0TTNySS9iOFU1bmpRakN2OTc5V1psVjdSL2I4NlhXVHpnam1kY3VleWRIQ3NHcDIxcFEzcncrUmsxcFZUVHJSbnhpZTYrWE42MVhPMHA1MFBGUDYvNlJyaURWblhqOUJpSkVhU21uV0hpeWFlNWtnZEUxNk5pUmtqZkU5U1hqcnowVFczdWVaUFhZUFJkb0k2MHYvQXI1bkwxNjhlT21mdm8vWXJiMlAxbmc5M0FlUXR2K2pZWUkxbUlSZ1YrZ1pqMkxmL1dkK2J1QVVnZlYyTzZNcVcrd2hZSVMxeGM0SUFZdTFFV3hHVEJackk5aU1tQ3pXUnJBWk1WbXNqV0F6WXJKWUc4Rm14R1N4Tm9MTmlNbGliUVNiRVpQRjJnZzJJeWFMdFJGc1Jrd1dheVBZakpnczFrYXdHVEZackkxZ00yS3lXQnZCWnNSa3NUYUN6WWpKWW0wRW14R1R4ZG9JTmlNbWk3VVJiRVpNRm1zajJJeVlMTlpHc0JreFdheU5ZRE5pc2xnYndXYkVaTEUyZ3MySXlXSnRCSnNSazhYYUNEWWpwbXlzbnhHT2sra2s3TWwzOWFQSXhycXFBNjlBODdxNnFvblB6Y2E2SitDb2xmQlBDMDg4dUJJQTJWaHZhTUVyRUxXbFN2SW01MTY1ZXZmS0lDK1g0L3o5bysrKzcvZnpzOTB1am15c0R6TVlFeFhEeGIvN3krODgrdTRtRC9hNHI4LzBxYkQ4V09QZHRGMTlkWEUyMXZUWU1BMmI2WS8vRzM5eGd0SGg4ODEwMHN6U3g4NUNTQ1pWaktCeWp5dGMvaEFqa0RJcWphTlNUcmxKRGF5L3pqQjhLN01oVDcyWFVSYndUa2ZIVEVhRnYvd2hzNzAvZVp2djN0WEFlcFloT01wc3UrTTgyV1MwQXczYVZKS08yYVU3d1BwS3FseSs4T25iZmMreEJ0Wk9qUUc0eURjMElUNy9va2Q3UHFGWU83dHFkdW5PRkgvNUExL1ppNXQ4Q3ZGTFAvTWV0TFF0NVphYjFNSDZBTU5hVHd0L2hSS1AvUUxOa0w5MFJ4OEJ6T05xWW5kSnpNZXJzT1RjYnNUYW05L1J1SFd4dlFtcElTakh2bldyd1YyNmsxQ1BLbnNtU2MyVFpaSDg0T2x6WDhPRnNHMHh0K1NVenJoMnRnQWZ3cEpXV3lwUU9kdGFsQ2xFZWZRdUoyWWg2U25MV0ZPZTNZazEvY1VoYUk3V0tkZmtQVDRPTWNkSjFMc0NWVHlScU9iZk9WZzdUUTlyM1RzOUwraitCT0pnK1RuUXUydUpoU2tGdzZTWjRoMkU5UWJEK3BNcDNlU0xXdVArOGN3MDBiRXcrU3Badks3Q2xCYXA4bmRDaDJ5eWRxWjk0cTVyR25UL2t1b3dTVnpScDlVU2xTMFFzOXRmQ0ZtTWhQQ3hYWUUxdEVPYmIxUkN2TzVoclVWS0piVE1WRUJZK1liWk1oOGp0UnZLRUNLN0FtdGd1Q2kwU3AzdzErazMxYVd4M09rY3k3Y1lNekpXay9TdWlqakt3ODh2UWMzdkJxeS9CNnh2SmJRdjZvTm5HTkNSdmExQjZyRTFUL0xjdWVPKzNwMzZ3bzByZVhnRE5mOVR6WTlKYkR1TWRlV2xZNTlscnJuUmh4NTYvNmJVT0RrNXBGQVRjbDdPVDBqM3g3dm1ndjNZNWh1akU3a3VEL1hWL0QrUTMzYVh4SWJ0Tk5ZTVBmL3p1TmkyV0dxRzBlbENlTmpNanZDcjlmWHU2Z1BPblBZVVFWbVptaitFZXgvNjBxV2orbGovMk4zdW1TK3VVV2xUSDZlZmhZUUsvZ2Y2WGhidU8rdG1ZWjF2bmU0NDdtQ01Saks5Ty8zNm1qUFVYS3l5eXBpYXJ6L3NISmJYNnJwWVQ3VzhNWFdqQzRGOVBRZlFHUDFNWXUyeGdiMmNWQzdscitwcUc0blBTeDZraS94S28rM0FuYnZNRVV5N3JCSEI1NWt2SGVWS3FmbHowbkV1WUVqM1pQdGNFT1B6S096citRYlovdEwvL3VnRXViN21WTnl4UFdoQzQzSWs2RFU2Q0xwMjc1U0lRbzZLUUxxZjJ1ZVhYM1VjT0FlT2M2d2Ryd25DeHg5d3hZNkwrV1N1aVpwYjhsSkFEK3RLaTd3Mm9BSi9uRHpvektoNCtOcEtqUHZyOUc2SlZRU2krK1NXTSs4Q016emdRWkNKN3lOWDJXeCsvUmdOZDNuM1ZmMXFWQTQ5dCtrOGowY0VqL3ZOS0p2R1ZMakZ4L1h6NVBWMXh0ZmJYbTlwR2NOaU5VV2wrbXc4dlZXVXZCUTVXK1F0cC9vZ0NDcjFUOHRrTmM3eW5FS0NRd1IzWWE1UGJRL0E4ZGdJRDRvUFdsaERZMjM2VEhQa1k0bnJJbDV1U1hIMGhJWmNScGhoVTZCM2o0ejhFU2FMV0JYKzhnMnBxRUZVelcvOW5zemdwYld3M29MbUNFSVZYVjBMRXJmL3U0WHFFYTZVWDdOTEhtNTlPS0dhRnNHZ0Q4TmNnNUJmRGxKUTgwOWdVbE1GSGF3RlJ5NW1pckhNVmxVamN1VDU2M1NxRDRzSTMvYWVuUERoajBubzNXYWlyOXdsd3UydCtGZXljR0QzeVVnY0NkNStuRkFERkZBM2FMeXNyemN3UzRRQmJkQTFBMEtlQWlOb0d3M2E2L1NNcWx1ZU5PSERYNEJRYmZXWkg2clpxWjEvbmkvQ3dBNSthVnNZaS84NTRBcWJnblEvY1R3Z2tMRnVDalpQM2N6OUZRZ2Y5M3VWdFRaczdIanl2cmNTQ3c4emljeThQRFZReWFmUFlaTXY2RVQvYzFPajdkdCtYMVQ2ZzdBR01ncWlaNDRHNVJMV1dFQ3RCMFg0Tm5SL2NSTEdpdnJyZEgvMGpTVXFsZmtBdVQ2SHd4dkszekRkanVNaHdSSXhWS3dZbU4rdDg0WkpWSXVHdnU2TFR2Y05GVXNrc094WXhVVkhFUVlsVjlRaGVKeTRmVmoxQTlxUGtTdFVUeHZWOVhKd0VLZnRZRG1pMnRGUUFTZU42NXA0SktYREdaTkNoYmNwVWFWSWk4dm1NbXJ1ZVN1Um1sSmg5b2s0L09pNnhmZVp3RHdlZU11ZmJyeFJHbGhMUndFWGtyWWQ0c0pMeWZIWDZXTnVjR1UycmVZZHhGbVFRZlg0dG1LM0V2ZUNzNmxvSFNXUjVrNVdXemJXa3V2RldkaEo4NW8ydXVHTmEzRnlZcDBwOHBNWkJPeGN6UXZoVk1acWFBbm1OYzNyQkljcG9PWnAyanZHTXkrdE43T3hodkVvNkt6OU8ybGUwMzdnRjB3RHQ1aWd1UVVIVCs4NjhQMVE2Rm9TMXE1b1hvTUNKK0NZaGUycGVZbzFNRHNvclFLeXNjWkVjSjd2eUlKeWF1WXBTbzc3Ni9SeUh6blR1M0QyMGQ2NllvOWk1alY5SnY0aFBxYm00ZXhiaEtmd21zaVhqZlZDb1BaOXhvVWQ4MTRITFcraFl3am9UWGtCVmh3VnZrQ3RrU2xwYm9pWjE1N2ZsUjBTOHM5YlVtdkVxUXBqVk1mUDE1Zm14czRiNWZWUVQzS3VJNnQ2SW1OVVRIa0FhNHlzNlp0aWNjeTg5Z3dQTm9GNHlvUE9qVjNIcVE5RVB0VzRoditqSFZGdFNKUHV4bEpVdGpNeDJLUTBGTFZPVjNiQ0c5QlVEd1BualdXUkpHWmVNNnpibE1xSHJnbkxiMTdXY2lxc3NWRGtSbjlmTXR3UERhak1IUTJySHRhNWRnSHp0dGMvQUhtWWptdTZ5Y0lISUNKcEZicDM0M2xFQWpmZEVPUDZnRFExeHZjS0xsNTZiZ2haZi83c1JWOThCMkk0NlBsS2R5b08wNGlHUkRkY2Fydm1Idm5JOW05SjZNVVpmTDFiY1c4NDAzSTlXOUl2SGR5MFJZdjQ5dFc4ODNVTWhQb1ZTYXc4cnZGZ2d0Qm1wUGpGMEYzRzNSU0NkWG9tWW9wR2Y3TUpaeW1SdDB4aWhEWGZjWGVabkhNWHBkSldzSENKOHVrVWNoN0pmZjRBbUd1T1BoK3oxK0pZYjU5ZU9YUGZ5bWszME5uZU91MDFrMjVGVFNrNlZrWFhFRDZaWHk3K0R1c1gxcDIvSmJjeVdDOEVXdUxsMHgrUVNkMlllUTNia0kzclNvTWlqbkRreEsvSElKT3hacFQ4cHovU2YzNmR6OXpoT0g2cU5LZ2NQT2t0QStPdlVZckhNWGVaQm1wZUg1ZVlPOGk3SXVYRmt0bFlCMnZpN1Q5Y2kzSHZXRVlEZlVObzUyeEFwVUh0WllUNU1TWldhbDYzUFNuUlIxV1JGNVg2TVEycys1RGpoUnRmaTdIdlZFYWZ0ZWhtenZydjhPeGV5dFI2S3lkclJFNlY2aUJLZWpGcUdYV2x2RmhTQTJ0L1RVeDc5MENNMzh2NHhydVN3cDFxaHJGenNZU21RYlpnTStSQ0hjS0U4OEpxRU1sZ1VSVFRlVkRPYmlFdlU4bHFZQjI4Z1FWeFJMa1pINWdGbEVBT2JibFZCYVZycktMenVjUnRSRXExWjQ1MVJ6RlJOTkdjekthNFM1a2t6cFRMT2tZL0J3cHl6azZNQ1AzWWNRVjlFVm4rT2ozTG5CQ3Ftbk9qN2U1VmVhRWhVS1ltZXNMaEVFYUszb1k3NlluTUwyNG1Ga1VGczQwUVE2V1o5Zm13V0k1azJyRlJKZmxpMUJpZ0lmT0h5NG1GWVJZcStQbzFyaUJmdE1hSjhUbXAxMEJlOGVRVEdsSFAvNUhYTVh6a043TWlLWVhHdGxpTGxuTUlIVVlMNExreGxzSk55Um1IRmxBYk5IeU1PVnFrSnAyaWYwZEpRMWRkZnR0enFRY0NJYlk0UzI0SS9Ta0VQNE1acFRKTTV1VktzSXNRTTYrcFJqdkowWXdiZmVvOUVDajVzc2VWT1FaL01DRWYxWllCbjBXZ1V5djFITTlJcW9DYVFHMHByNE84UlNsdnZPUmZRU0l4dDB1RHlxbVU3QkJRSjM1dk1CbktDVVRKQkFhMmtIR2NPMklqVThtaHpGU1oxMVNoRFpUVXhwbVhJVEpvcnJFUXVIaDFRcVo4ZUg1cENJWnFKcjNUQ3E2NXFIeDFuSWxNWlY0MzhyUWp1NldVb3RLTWUyNzFPSGtxRDZMTUQ1NURIYTh6R2RwS0JPUkxqblB4dWY5cWt1c0R0VWlkM0U3Y1FLQXpnYm05bmxCcHRZam5oNFpwaElRV2NObitrZFV1bDVVVzVWWUJZL25SZXZIZk5qVkRsdFBxTmluRGRuSE9aYkZKTFpvOERMekE5NW5KUlBYc3lzcVpEeDM3NDhBWXlXUlJFdFRpNWgzMXFIYVZ4SGt5cHpZRmF1aElmZjBvY0phUkdLS0wrdjQ2akpQc1piUkdNNkZIcjBsa1c0WEFJaDF4d0ZEU0hrZFNlMHBJVXZSR2E3cUNNZmlLR0NjcTg5cU5EM1hkVm5GMC9XVXU0ZDJZVTlSU1ZKQnJscUJUMHFlMFdSZHlMWHdTeFNyTWErb0lYVXhrMEM2UTNzWkU3M0o1ZTdUck1TT3NKOTNPcGhMWEthYnRDdk1hdjVnaVpySDZvdEJzNkJEVldtWSt5WDM5cmpzRjlvSVRtUDV6UFBsK0lUOTBlbkpQVnZ1WUxWV281TzJ0dEltR1g4dFNYRVN3WEVZcllxRWRKeThzcHhlNW96Vms5dU56bWdaWGpLUVRNNitwUGJRWm84dWRNVVhhQWc5K1FHS0dWOHFNcnhqTVhzWnhnYi9RQkJ5WmVTWnFnSFN5Z1ByeGdLV2xNMFo2RVpQWVlVbm5Rek9wNXYwZDhGOER0V2VVUDdKRU9ERTNMaWNXNmhkQVlVamUwM3JjNzZjdkxxS2NrZHk4RzRVOHdVaitPREU0REhLZDZNUHdXeHFuUHArM0thc2lPSGNMY2VwM3BPYlZUWTYvRk5CQmxRaFkxN2xtSk9pL1pVN09YeC9sRXZyUnVIbU5nVjZJb3V5Uk4vaG1RREZ2OHVrZGpiZnlHSHhvS2ViMWExR0RLODEybE1nUmk1blhHTlo1Wm8za3FtcWl6dkJmQmttbXY0MGxjQmZrTVBqUU1JeElidUE4Ym1nUlUvT2EvMFhRZDlIYmhYUWJLcEdYMHlLL3d5ZDNOTjdMWmZEUnB2THZEbFlhbnpKcnZXeGVieEh5Y1ROSkVoZFZUdWVqUEF5bDlTaTFzekVZZkhsbnBENzNZMzloMjdBbmZkR3I4aE5veGxvaFNGRGx4Qm1UUS9HbDBrS3FNQldTMCtDajFXQ29CTEFjaWU2Z3lObUFWY0dZZmhydkFYUnpTa2dneHlMNEI5SEF4aTBrZ3dUQzI1NmQxK0R6R3RnSStqTFZNTjNhcGFNdm5DYTgzZTUyUVgyZklXOVhtcU11a3picjdpSnRqVDF4YVVXaDBlVUwva3cvV3g4Tk5NaGxrc3FQN3ZvY29DYmJENzMvcFpkZXV2clpqeUErYXN0VXB1a0ZESVFMWlB0ZktULyszYUtJbGFocFV5UyttbWdOU0tWSnlUcjVSZmlGSDNGSG0wa1VhZm5VQkpIQ3FhTnBETG5LcXRTNURnMDErdUF4WE5kMWZUMFhjeWJ4ak91MW5EdUdWbWx1MzMvbTNudFhUZ3VyRG9XZzNBWWZrekVMdStvczdHRXpoQTZ4OW9adzMvOUxQMVEwelRSclNFMDg3UEI3NGRUQVZFd0MzNGJmNnVXd1BISmlYUXZ6bEpFZWtSdzFTcXA0NXZ6M202T1A3cDVUNUh3RHY4cEc4bE0vZTNiN281NGk0UXZIamgrNnlpNjNleldVVlBteWQ5c2R1ZkZRK3Nnek1QakNPaVkzQWdVbDJzbC9nNHozWmVHQjB3ckxXVFMyWEVhZ1J2VUkrL1g0UlhYdWZqcVpPa2puOVBBRmJCUCszWHd2c0Y3a1FlaUowUE5GUWR6STRBdVlKL2E3UXY0TVdBc1RZWlZicUNiZ2doOURONkhJWmljaU1FdldYRzRoUnVtMk1wM1NNUGl5bjBkaWxSTmJzRy9rREtVTi85cFNGaHBWU2V0azBkdHlENEVEcnprZEloNWR6dlRoVzRQUGJQQjAzdlJ1Z3pnZmNWY3l6NHpENE5zOVh2U280YnMrMW51RC9zTVp2MTh5S3g5MGlmVUJCcDlnSk1ZSW9veHZ0cVA0eE1kcXk3Z0pSZkFJNzh2YUFjaGo4QTI1SDh6RVk5MWNoT0VoM0x0eklNdkV5R0h3VllTZHdRa0h1MEx0NUFVb0VYejVvWlBobHNadWVOYlRDRVE1NC8yL1RDaG1iMFJnWHJOcnFaYkMvdlN1aFZGbHBDcnNnQ3BKd3N5KzlsTUpXZlp1eEJ0NDlCUjFOSmhyeDFPN0MyTDlBK3RON294Q3F0UkpLSnp4dHYzcS9DSDBEUE02ajhHM3I1anpTSHZrUWNDOFJ1aGhZRU9YZUNGck9tdm9HM3pZVU9yNlV1MFhMc0gwZnVRNC9Cb2VIY293cjNHZ0sxSTNHUWhpRnMyZ21Lamk0VEx0TG54SnhJc2d2aTlkR3c5NWs0WHlwb1RWUFBjQ3BNalpJMFdOUmRvUmVyb3EyQWM3a0xwWGo2R2FXczdEa3VjbndQUHQxYml2VUZ2UlBsZ25BRjNaNWFxK3dUZmZqSDRzU2xrVGxqbmxUNGtiR05qcnJPK3A1blVlZzI4SW1lMEp3ek90dThHNmpyNFRlb1VScG5xdkg5ZjM4SDBiSWtQakpxME5rMUxHekd2dkZIcncybERUeDF3SmdiN0I1MEdkNWNWUzFyRlhNeGVDVTRodXNBK1dhbDVqdGt2VjVpRk1sYS9RVVUwODR6M01uUEJJTmRoYUhBYjdZS25tTmFnMmRSRDcwenFBUmppcFF6d3BOTU1BalQ2UUdkQmVwNW5YbWdiZmQra3BDQzhzVW9rMk1BU0MrNHU5bTdyUDA3dzA4N3FhYmZCVm52dHl3d2NhWHdOV2kvMmtDSVFxSWR3SFN6R3Y1MXl5L2M5SjRibWYvczRyajk1RkQwUkh3ZkRsbzczNWFLWUNvOXJiQi9OOHpTbm1OUXkrZk1FNnI3bGhjemg2eDJ6VjN3ZExNYTg1NWFDSHVYVmVjMWpQUk85Z2RnQmZGMFhKNWpVTXZwekJtd0M0NmlZNkdwclg0VDVZaW5rOXpJbTAwVHNlZS9keGhPYTFkN2NSZ2JHZGJGN1Q5Ni95aFVoQjdWMEU5WHNXbXRkZ2dUYkdmbGl5ZWQzSkJ6U290WjJ2K2cxK0IxT0c1alg2MEFNNmF5bm05VE81c1E3V3BPOWdnQXBzZW1oZVF5YmJCMHN4cnd1c2R3SkZjZVkxdTZ4NzJVa3hyeWNRb0FLN3pKblh3VDVZaW5sZFlNVVRLSW96cjlIN0Z0MEhTemF2SnhDZklydk1tZGNRVzhYazk2dzk2MWdrd0p5c0RjRlNPQUNzLzkwZTZPRHdLVEs2R25pdlBhSHdUcE5UNllkRGlxeDh3bVRWUlljRnNMYnJqN0tHQUc5ZW80NGFzTmJiVGl5clFYdFg3bnprdmZZNjJRZlcxL1p1ZDNlMFo0SjVqWmJnUFJpeXRLTXQycnVWSDVDT2IxQlAzcFc5MjkwZDdkbUc3SWh6cmN1NXJBY1N1MHBzMVo2WExnbnJ4MktYL0haeXZBbFRVcVAycHRnbm9URndweGdmRGxyem1vZWpvUGpjdjUzQVJFaklKNzY0emttY3QrWTFoMFpSMFdoUGZKRVgyYkRtTlE5SE1mSERoRjdEdDNMVzNUN0tDM3gra1UvWnVFWEFJbUFSS0JLQnVWZXUzcjB5S0ZLaWxaV0VRSjlhTGhickpIZ0t6WC9zTExEV2xWajU3N09qRHdvVHJ5Nm5wZk1RMEY5WVZtcmtFNThqMjIwTG5Da0NIZTJGNVIza1YzQTRzRG5pbDBxbXRVNG1YMVYzWVRuRkhzcEIvWHNDSmhQUWxGNFBkZmR0K3Y0TnJTM3RDODlTYXAzTW9vYnV2azNELzUrd2ppN0RaT0taMW12ZGZSdGZoZEJEZ25hek9BM1E1REs4TEtabnhjM1FZL00wekZ1UE9BTWk5eWYrN0daTmk2a2E2blhkcDZNbGRwS0lwblgvUUxnV3F1bUdlSTM1SktFMVhsOFhkTzhVYWdaL2o0VERyOHZqMVRtcDNCdWFGeWZnUnBjclBrYTFRSE5QS21hbS9WNGxlbStINHFCSjI2OWpWZlB4bURacHovTFZtVUtZK3NLTllOaXF1NG81ZE5NdldkVy9lMVV0YTFKejJjMzU4NDNSaWZTanc5ak5ETERlNHY2eGNWSmhNK2szcnM3dmdtLzFBV2N1MUJGS09iZzlpaExTc0dVTmJBWkV6ay8yVDVmVHI2L2gzeVNXMG5qeGhrTFhMOS9TTlJQVDVFMWdHZjZwRTYrTE5kcDRrZHBUM1BLL3p0RnRHL0liQUliRHVtZXhOaG9wKzZudXZRd0hCL1R4Y1FhcEI2L3dRYysrNHJYVW8zNE5QZkd2bVkzcW5VU21Qcm5sekx0QUVYOVpPUUFBUis1YmlZY1BvR0RCWWozdStOakN1cVQ2SUtSVTZwOU9sV1d4VG9WSHA3QkZUaDdSMnRTQ0R1bjZBcTBPMFVFMlR1T1NoMXNmam1mSGN3U3M3UVZiY1lBeWMrRGxhTDZkU1VVSk9EdkUydGRhaU1sRTlGM1R6Mmo5bDdCZHk4alk1VTJ6UDh3K05jam13d3RsbXo2VlhhTm53NldnT0VDdXp6M04vMkdIZ29abENiNG5QYldUS0dzeUN6clVaZmNFVzhha0l3QnRFemdDaCtUTmRGcGJxa0tnNXgyc3FXbUFCeWZWb2kvQjdoV29vTXpNcTNrYnRndVJrM1QybnZpeWNZV3VHeDAzL0ErZnVyMlhPUk5ZQlVIVEEzREdjNUsrUVAwZDlNS1JXUERlQlk1MkdkMXdoQ3NrMnF3RUJQQy9LRzBVelhoL1hOK2lXQ3Y5Zkw5SjJYdjJ6QUtGd1RqQWtUb0E4MzV2TDkxTkYzTWdPTzQwWlYycTZVaXBTMkhJMFlJRmFvMU1SWGZlS29tUEJJY2JEbXJNcEVvSms1M0psQWV3aGhFM2ZUTURpNlovUUtyUGRvTXpxRzJ4aElBM29PbUVDSnczbHFWQ09ibmhHeUlOVCsvSXBUYWRnWUIvenYwd0hkZE5PaldtaFZsbUdWb1ZrZ1pTY3BsL3pyM2kzbkNtczlmZDN5Sy9pNDJicHZoYWNMSndXeUlnVVBQWDNaZkpPWGRSS0ZFbEtpMjhtd1NIdDZyTTVtVWhjQ0d3UFY0KzdhME5NK2dyajV6ZFB2Yy9HVVM3cXZqL0FiK1RBQW56SmQyWkFBQUFBRWxGVGtTdVFtQ0MiCn0K"/>
    </extobj>
    <extobj name="334E55B0-647D-440b-865C-3EC943EB4CBC-26">
      <extobjdata type="334E55B0-647D-440b-865C-3EC943EB4CBC" data="ewogICAiSW1nU2V0dGluZ0pzb24iIDogIntcImRwaVwiOlwiNjAwXCIsXCJmb3JtYXRcIjpcIlBOR1wiLFwidHJhbnNwYXJlbnRcIjp0cnVlLFwiYXV0b1wiOnRydWV9IiwKICAgIkxhdGV4IiA6ICJYRnNnWEcxaGRHaGlabnRWZlY1N0tuMDlYRzFoZEdoaVpudFZmVjk3WkgxZWV5cDlJRnh6Y1hKMGUxeGtaV3gwWVY5N1pIMTlJRnhkIiwKICAgIkxhdGV4SW1nQmFzZTY0IiA6ICJpVkJPUncwS0dnb0FBQUFOU1VoRVVnQUFBZXNBQUFCbkJBTUFBQURTMkhlRkFBQUFNRkJNVkVYLy8vOEFBQUFBQUFBQUFBQUFBQUFBQUFBQUFBQUFBQUFBQUFBQUFBQUFBQUFBQUFBQUFBQUFBQUFBQUFBQUFBQXYzYUI3QUFBQUQzUlNUbE1BemUvZHV6SVFWRVFpcTNhSm1XWXRXTkNzQUFBQUNYQklXWE1BQUE3RUFBQU94QUdWS3c0YkFBQUtaMGxFUVZSNEFlVmN5MjhrUnhrdjJ6dmo4ZmkxaEVnY3gzZ2xzaEtIZHJKQ2NCdVRSQWtncExFUUIwNU1zend1RzhrbUVrZGtpeE8zY1pTSUU5SjRJUXE1UkxNbnhBRnBUUDRCKzRMRUpZeHo0WWJHSGh0SWRoT0tyNnE2cXV2VjNWWDlZR1puK3pCZGo2L3E5L3ZxOVZYVjV6WkM4L1ZzWXBmbmNyNlVSclhBUldzOGIyb3ZPR2s5ZDJyM25rMjFXOWR6Tm11ZDFHbmcvempKelpuUUF0NlpNNDJjMU9uaUN5ZTVPUlBxVE9aTUlTZDFhdmkvVG5Kekp0VEVXM09ta1pNNmZmeklTVzdPaEFiUDVOUmV3VS9tckIrZDFGbkgvM2FTbXpPaGZYdzZaeG81cVRQQ29aUGNmQW5WOGVmenBaQ2JObXZQNnRRK2Qyc2ZQNm5HdlQyL0FzV2t2ZUhPOEhFeFJIdnBCWHhpejZnbTFSc3VlRndKRVc4ZXhWajR3cTNpVDFYQUI3OFBKdC85aFpxV0k5YkVsY3lkSkNhK2NJdmFZRnhqMTJvMy83QUN0TGJ2ZlFHZTU4blB2VzIrcWUxdXYwZ1NTTklsTDdaZXhrYS9Pcmd4VnBlZTF2V3I5UFo0WXAzeExlV3VVYWdkcHhLMTZ4K0ZDSzJTcTR2NlI3d1Y4cjJyZ3d0dUZFYk5xMk5VR3hBMWdMWDVPUEZvNGhjUTJzQkhDTDFaY0tSWEJyZUIvNlVvMTkyQmFLTU5hZ05yODNsNWUzdWJ1UkltRUxvVENYeVBKVUdoN1MxSWdsdjM5MUFERE1SUHNEYUR6QXJUVXlxRFc4SzdDdkxnZ2tRM0FueWxKTXNSNWtzZ28xbDZmdnB6akwvMUc1WlFhK1BKd1FvT2x3TjhZNTBxVXJuc1lDVndoMXF2Qm51VXlCc3ZuU2NTc3ZKQXl6aTIvNDBPZnZ3elhJZGZWbHRpVlM0WmxjQzF0VjdWV3NIR3k4NmpnYVVUemNxSCtPN2tUZnpWMEZiZU02MEt1R1g4aWNLaTduQUlkZUNCME1jdzBiK2tWSjAzVWdXYzRSaHd1RTEwNG9HR1pYbGFxb0RyNFFPMUY5cFAxTGdsNXNRRFZqajh1cVd3ZjFJVmNJYlByek1KczVnNThLaC9pRi80UDg1dFh6alRNWENXUGJtejFZYjlUdFVydWJ5Q2VzUGRNcVp5WHorWm1IMmZxWGF0SmV3MjdQbUtQaFhBbVQ2L0paenA2czdrQVFJbDdkSklrMVVBWi9yODRBQjJtdEUvbVR4dWlUMzVZY0U5dVpQYTNuQVd4MEFkYTViY2JJTk10YU1UR05pSWxROUNzN3huU3Zsd05wL2ZDR2V0NVprOHFGNmxuTGRKVGVYRDJYeCtmWXh2cC9lSEd3L2Y2NDVFelBMaGJJNkJKczY2TjNmajRYdTVWVkJ0RDdnNi9zd0VXNEh0bGJaejA0U2Vkclh0UHI4T3hsL1JGRldqYm1wN1gxeXJJSEdzZExoOXEzazV4Q2xYRElTTkc0K1lkOEZRNlhCbjBnbVpjNnQvRElNOC9kS3pkQjRjMi80dUc4N204NnVQOEEyb25lcndMcHVIWFZ1UldqYmNtbVg3UGNSUFFyZzNUWFdVbE0xREtHZ1BsQTIzYVY1cnZvMGZoNmdQM1oxMmdpaWJoMTFia1ZvMjNOQlFyaEdRMi9GMVVQdFVvSnFCb2p6cVAvaDEwbU5yN1VKd2V5WjkwK2MzcHZ0eFlybTNUSEdSVW9nSDFISWY2azk0YkZjN1JlQ2E1aUsxcWprR0VMbnp2U0RLZ2VWV0x4WkpZdndVNFVGcTZTWG9ETW1xaDRaQkZvQmJhWnY3c1VYTk1VRDRzS1dzbTc0L0xjQ0RLdElNRXZYK0J0TlUrUzBBZDRpNWx5NnVVZmY1SVJqY096UjcwZGl3L1BEUDczN3hhN3hvQVI2OENwOTNmamppdkQzUW9kcjZpSUw2MlFwQTFqUkZtc3oyZUVyazU2RlU2aHJKRFZkdkFldmJHb3p1R0VCd3N4MlphNWpqcXRyMVYyQmNYdklLY3ZQZ0ZmaTljOFA5NmdvV0tkV3hpZENTM2hEUXBaOUdoRUR0VU9VR2x5NjdQQ1UzRDE2QjN6c3YzQ28rN1pvYkw5M25oMjdGWGxubzIyT1ZHNmo5aUtmazVjSExlNzV6d3RVN2QrbWhLVlRoMnZvTmFaOVBiWVJhUm0vRHVEL2k1WFB5NE1WOTN6bmgxcTlDWXBHMWpaZjVNZEFndmlxR09hR1JnMFZScE9Ua0ljcDdCdkxDWFFBT0ROc3RCYzd3K2NFd0ZudWtrYVFrSzdVZ25jSHo4bER3M1NNZWNJcWRKUWhEckgwUDBtTWJzaGg5STE3UkVOeWV4aGswdENuZFA4RWlBSTlZMkNOSkdGQ2hWcWljcUR1Y2FtY0orajZPaHpCbFl6Z0c0T3B3aC9NY0dMdkVuclJkQlVtTDJxdkdDT0cxRlh5N3c2bDJsc0NTSGNpUmhHLzYvR0JyZHM0RldsTGZzclF6cVhmWlg2N3B2YjFtakJCZVc4RzNENXhzWndrczZmOFRDZC9tODRzM2NvSFV0NnhRUzdMeTBLL3c2R2VicGpUN0phRGlRUjg0MmM1U1pGaWMrV2FFeEx1eEdZNkk5V0piRFlWMXBXUkRVS05xeTdXUktwYXlydGNqSEhqNW5iZDk0R1E3Uy9GQUsva1FabjRNTkk3bkp2aU94VFJuWkNIbGlJWEliNXZvclg4TTJ6VkdTRnhBRGQybnpXYjlFYlpFTHRFbW9tNXdzcDJsVlN4aGVlNVpmSDdEZU0yRHdvOWtYSVFnSll4VHpnZ1B1UkZKbGp6N1kxRmJDSG9nNmRGUFI3UzRCNXhzWjJsWk1rTXVCSW1tTVlyQnhBbE1NQm1oRVAzdEs5ZnZ3eTVQM3ROMUNXdnREN3RnQ095S011a0J6L00yVEVobk9Obk9NaEpRTkI2NWZXM1BCaUpqZnY1Q2FGUFM2ZnY0NmlFKzJWUW1Mak1weDRweTBLeDdTa0o1RVE4NDJjNHlBaVA1cG1na2RXZkU3ekJXK3pDZVNXdjQ4MlAwemswdlRnRnhXUExnT1ZjVTY4ZURSVWt2SWVJQlo4NjB2blJUWlhNTTlHTzFPMkpjMUZ2VXFyWGE2cVFZRXJYVmsyeExpNWVncnFqQ0hVNjJzNnc0MmVQeGNXbnorUzJLa1EydGV4QkIvcGd0ejMxNWdrQVczUy9Lc3gzOVNMWndnbTlKQVhjNGt3WFlJREV1YlQ0LzJNZEZMTmRGQThBNmRVb1NZWGFwUTdvRGxjbEwyRXE3dWpFTytLNXdxcDBsekttMXZXUWhNRGE4MzZNRWVNRStiby9GOXNWNGJVWUxPQnhURG1KSkNOSDJsLzc0Q216TWppSlFic1FWVHJXempNTllITUxxOFRTVzZBMTRqNDZFcFJ0SERRRExkQ2hKUWhEMEJOTWRKY0xmRStNYlRVQVZMeHJMaHJQWVdRYTZLUTVoeHNkQVZPQStadnZOWmRFb01NbHYweXplNnpGNytFdDVlRzcrRk1JdytXVUxncWR4WGdXaFREaWJuV1U4WUFSRU8wejlZeUNXMzRpbWRGK2NPcUFFRzl1TG9pV0VTbXNCVkFmUGhMMitMaktxQ1dUQVdlMHNZMElPWWJzME9PU3pXS1U0eHE5QnduTHNHdHZucTF4ZnU2TWc1VFphVEdINlc3WFdHWEFKZHBhcDErR0hNTzFqSUpZTEg4WUVreitpbFJHZjRtVGpGdTFYeDlINDU1TDBYZnNMMS92NmIwcEdOWkUwdUFRN3k0ajBJdGVXL2pHUW9BbUQrazZBdnkzaUhkN0pBKzBpTHBLby9mUGRsL0NkNy93OUZDVXFEU1RESmRsWlNnY09ZWFJCTm4xK25PM3l3K0RMZitVUmhQam9nQXZJa3poMTlrSjh4VFhzTEtVS3FmUkFPWmJQemlsS3dQbitrbWJEcW5DUklqZjFyR1E3UzZuQjRyc0ZnYlorWmt6Z0RYc2Vacitndlk0VFpHWWhPY1hPVW5wbjlKTEM5UGtsY0FkdFQybld1bnhEa1NBOHhlUTBPMHRvN2RQTGdTWFhmU1NvZlVHMVdTSm1lMjJIaG1md0I5UmlyR3gyRm5MSWVmMFlIV3I3NjBSRjREN3VnR2J1a3hWOThUSlJjTW9aNlhZV0lYSUhlWTVheW9reGhUS0lIOUZzdW1SMGI2ZUlUalVyeTg2aUZ0d0VON2d4enFiS2V6c2dLL3J3VVhhQjZVaGsydGt4dVBjVzdGc1BHK01SdTBDRlk5OFdPSDlEbThnTXBHWGJXWEQ0VEF5Zlh6THpQdHZERDhoaHVoYjlnVWV5OUxSeXN1MHNPWVFGdWpNem1lNHF2Vko2NjZvSHZYM3JrMlM1NmVaazIxa3c3SklYTzV2dFlMS0hIdUNUSnFoL3Rwc3RQaDBKQnpzTDQ5VjlhcE4vSzNIOUVOOUZhSVMvQ1g4U01hT1BnNTN0Z3RvK0svS0Q1NjcvQU5vMmZuZDlPcU5LVTdOOFJNa2wyOWtGVUR1Y1dRVnlFc3Uyc3pBZ1BzdForZXdXYzdDemdlcmVtRjFkUEpnNTJObGh4VmVjSG14TEUzV3dzL3ZDbTFzYTZ2UXJlaXJzYlBuTjlGVFkyZkxWUmxYYjJmOEJXOEhsS1piMFNYOEFBQUFBU1VWT1JLNUNZSUk9Igp9Cg=="/>
    </extobj>
    <extobj name="334E55B0-647D-440b-865C-3EC943EB4CBC-27">
      <extobjdata type="334E55B0-647D-440b-865C-3EC943EB4CBC" data="ewogICAiSW1nU2V0dGluZ0pzb24iIDogIntcImRwaVwiOlwiNjAwXCIsXCJmb3JtYXRcIjpcIlBOR1wiLFwidHJhbnNwYXJlbnRcIjp0cnVlLFwiYXV0b1wiOmZhbHNlfSIsCiAgICJMYXRleCIgOiAiWEZzZ1hHMWhkR2hpWm50V2ZWNTdLbjA5WEhOeGNuUjdYR1JsYkhSaFgzdGtmWDBnWEcxaGRHaGlabnRXZlY5N1pIMWVleW9nVkgwZ1hGMD0iLAogICAiTGF0ZXhJbWdCYXNlNjQiIDogImlWQk9SdzBLR2dvQUFBQU5TVWhFVWdBQUFoVUFBQUJuQkFNQUFBQkZ2NjJ1QUFBQU1GQk1WRVgvLy84QUFBQUFBQUFBQUFBQUFBQUFBQUFBQUFBQUFBQUFBQUFBQUFBQUFBQUFBQUFBQUFBQUFBQUFBQUFBQUFBdjNhQjdBQUFBRDNSU1RsTUEzZS9OdTJZaVJKa1FpVlNyTW5iU1lNWkxBQUFBQ1hCSVdYTUFBQTdFQUFBT3hBR1ZLdzRiQUFBUGZrbEVRVlI0QWUxY1hZZ2tWeFd1bWRtZG5wNy9qVytTMEwyVGh5QkJhellyaW1pb0NSc1U5YUVIZmZKQnUvMEJjUkc2L2NFb0NEMFBvbEdRYm1PUUdEQTlCaDlrRVhxSXo5SmpJaGdWNlJIMVNhRUhmRkVmN0oyZWNiUEpidlo2enYzL3E2N3FuK29NckJkMjZ0NXp6ejMzMUtsYjUzN25udW9OZ3ZOWk5raWFjdk44S2o5ZHJkYkNOS1lnOTRVdEZsS1o0djZ3UmYzL3RwQXZXblFpcS9kN0pVZnUzTzhta1BlL1FEWmwvWDZ2OU1odXhpYjQ1OU4yK2Q1QnhsT09LYjQwR0hOZzJtSHJIdDk4UHBmaUd2bHYycHNhazIrT2tNR1RyOTc0ejgvQkpyKy9jZVBHdHdEUDdJd3BLOXRocTZTWTdRUkJqOXl1MENrSXVVMnZheEhacDVYejlxZEtqak5XcVRFNG9qT3NFZklhbTJvdWN4YzEzaTExczNZWFFYaUxhUVorNDZhbzFjWlROdHRSaStSZXRoTUVPYkVJTGtnM3NVSXFHVTg2bHZnbDh2cFk0OUlQV2ozbHZCQU9IN05xanFRZlBrUE9WdVp1YkVQQTJoNGh6SEVFSytjVDlUZElNMlBMZHpiNUJIMGlsc1BGczR6bkhFdDhubTl6WXcxT042aDB6UGxLUkpoZ21lMnQ2Y2JQakdzNWMzZVJsd3VQU0RlOWxEVzhHOHQrTGJJMzFyajBnMWJ1Y2w2QUYyL3k2Z1dPTTFKS3lWM2lmaVlsLzVoczdZeDJ0eTg5SkJUS1BjNXJDbDRFNjl1aU45VjFnUnltNHB1UUtSUlBiVUk1OXZESWxhdmdoYzJjMUo2TkxkWUp4NFJDblJkK0hRNCs4aXZSR3YvcXNZV0NGNk9LWGMzOFJVYU41cTNWdDh6QzY3TlBqS3F1emQ5MWR3b0ZMeWh6WWV2UzFhdFgzdzMvcmw3YVVuSEF4Y0ZsSkYxNVlFdGhrQ1dCMGV4WnB0b3VDL1REcFVZblQwSkFEVEYyeFRQTjNPRHkyMEROYTFUVnNDZzV5bHRJaGpzS0JaSUlnb2FMN0JXOG9DTUxPSThvbWkwRWlWQmI1Sjl1QnNFNm92ajgwM0xDYkNxaDJQR1orTlhUU3JEV1JXMWdjcWZBT1lSV2lySy9MS21iU0h2dXUvQ25qN3ZtYzN2d1J4WUZMeWlwSUVkQkpkWVdxK1RSSUxoSWFrSHdVc1l2eWtXNXl6R05lM2d6T2RRU0puZEtTbHQwQndkQlVJWmRjeVUwWGhRRkw2amt4N2EydHBnNW9ISlpUbmFScmtzMHo4TklnOXpON3lDNnF3VFBFdXQxbGlPbVZKa2pPNGFrN2k0MlFSMFJUaG05QzZBMDAzUUFOVFFiS3g5anQwVEkxallTSW5LM0dkUnZCZmtTMFRjVERWN3djVUhBcE5GSkpTMElQdDhnNUR0TlJsZ3JrTUhCSW1tdWhPU3NvdkZNdjlxeG5uOTRST2Q0L29HOXVMbm02WDNic0hIeDYzQms5UTArNWs4RTFuWDFkVmpVNUlPYUdBMWVTR3FiU3R1VWJWN3BrRGNrS1FjVy9URkJ1ekxkWk1lMEt3WHIrVnVtOFV6SE5ocmw0am5MQ3RIQzNhL0N1bTdkaEVYOVIxMkFEMTYwcUMwY0VGclNBNFBGRjhramc1Zkl1L2hDMFVWT3M3NGl6dHk0MEx4MlF6SHo1S24yanMzZ1JqVmRyNGVEK3FQaDRGK0dqQTE1ZXFISXExU2E2YitEWUpHWWJ2TGp3UFYrTlNpYm1wTWxTbkVNM0tYcTcxZ0tWYzF3OTJKRXlPbUJ5ZE9UcHhlS0RqNEVTMFZSc0xaa1Uvb3p5T3pWaWFWdndVVUZwcG9CSEdwanNkQnEwTEFvNEJ3czBVRmZubDVvSWlNcWJVK2pRTFVsWTN0Ry95VXdmZFJrbVg3TFNTcVhCdHBLOTgvSFBsQXdOa3ZBUWZJa2t3MWFnWHM4czR4aHdRdkcyS0cyZU4yY3FtKzh1dmtYeWFQWit3czNTOVJPZGhqZ0piR1lOb05sVU5QdTUvbHcwSEg4UlNoUEx6Uk9CbG1zMVJqcUNWNkFmclBZUnk0NDdxRnFMWFZOYTFrdFVGc2N5elpXNWhsZzVyUy8rL1lSSDd4QVJJbEZvVTZVQU5iZTVaS0NBTkpLQWwrY1ZpUjEraFUzcVR4bjNKTi94akpWdjJoMGR2UTg1SjhWdm5pUDR2TEJDK2lsd2t6ZnNxRGJabGE0MDAwcUEzcllWK3I3YTdBM1FybGpkRWI2Q3ZQalR0aDF0NDB4ck5HbTBveWVub2EwZ2dzeUh1bVlHNjFIMWdRa1Q1WUlmS0FEZk93WkdOb3lRQnFzLzMzRlZwTHhpTDdSQW1EVmVDUjNpOXJpVGRtR1NsZEhXanhPUFFEVThXcFQ1NXB1M1pkVWJwREVuWVNqclNOTkdZQk1tcDRzVHNXRjgwV01XSG1wbXU1VmtGMjBCVWpyVVBUeWEvYm5GNzZrTW1pOGJTbmlOTHYwVWU1bzlLb1JoTkVPNS95aTdJTVg0QnVwTUIxdHdiclQ3WXpTc2ovWDhtV0o0REZaMEVHN1pWN3RVZlYxdE5XMlFuOWdkTTYxdXY3WUY2SmFMSHRxbWcyWE1mUHp6cnp1b29RcXNFQk5weTQ2dEt1THRqeUxLZExEZFJ3YytxWURlZ2ROSWZMdnlGaTIvREtRTXJlRlA2bGNJdVFkcU5HUXd0R1c0Z0NRY0tCYXJHYmJBZ2FaVzQ4WXdBNEJOTFJWMEpFVzQ4bzhQOUxTRjZiUURCK1RzVVhJRHEwUzBrZDVMQ2srVktMeUk4Q1cvOUhmR2dES1Ava0Z6Y09LMFlBN29DaTBCVVpUa2dWVDF0ZTI3dnY1WkhrTWp4TjE2U09UaGlnNlBuU3RxZjhNNWFkL3JNZ0RtUGkySkJjV3ZJSGEwTmxVZlVubGZJT2NnY3F1d3FaS0xYcGJhc2xIK3V0dXN0TFdaOGhsUFA2L2NtbkxYZjV3WWs2bGJZdHg4SEdYcU03c3V1d0pQZnJrWHJOTDNBM1NVZ3JPRjZESVZ3bTJ4VDJMWTVSbWxVcVRhS3ZyMFdzVWNlUHdiamlJSnZnMEh0cWlhcFhoQW5HemdYTEV1V0FmVGhnd1ZCeUFjeWhpMjdHai82RkRwOVhaZDI0Z0YySjhpQTk5UDJHU0VsWC9rSFBaUnk4SmcrM3VIQlVtbkpjSGFka0Q5UFpQbm9vclg5UFo5THA0aEJyTlRTcVhhU3lDRDcybzhmbXFkYXErY0NzZXBPVWJGRXNyVUduN3JIOWV2WHV4QTFSSFBxUmp2WCtPRlp0ZVd4VnFLK0s2QXhWaE00TmxFUVR3MEpQaU0zWUM4d2FYRmliRGRqV3ZwMWFtdDFKa1BSNms1UmtpU0h4TmVXMnhJNWlNNjJKQnFLM0k4MWFXS0FqcS9KM3RKY053NHdUR2g3VFVQQ2xxREczeGxFc2hjVkVhRWwvMm1nR0pKeldEVVRRNkdwUVJORHVwakFmeG03UVRWSk5iQk9QKzY3OS9jK1VoTVpCZTJkS2t5eWlZODBnM21KTWFERzJ4bEFzODZPTWsva242OGNEaHdCWlFzSk1TZ0hHT0tCTTZUNE9iYmh0eXo2TmRmYlE4dDEwOUFXa1pzbndOanJacTJHZm1XWHpjRTlIeUVhaTliWW13czBTUUdCZmJHb1liQm5mK0NWZ0dOdzFTQzNpRVd6R1NYQVpYMmthRFN0dEJkaXZQa2xaQ1dyNHZuNWJVUjJOaTBKeHRIWGo0SWdvSHpacUNqMTJkVForaExicTBZT0NleVQxeXEwcHRRYWUzOHl3anl4bzZZSjNzOXhTVUVheDJVaGtYNXlIdmhGVlFFWHpzQ3JZNE5pajB0V0ZzWUphSzBUZDZnNkV0aE42TzBVY1hObVJFdnZRSWZzTmdQK21DblIyR1ozUEV4VVFPTjd3Mk5YTU9XR3BROW9BNElkSkNzUXB0V1hrVzdKeGlXVHB0WXNMQmdwTHVUdys3S2hzQTkya3BBTjdYb3RUUkZEU0lNNU5jRmx2S1pvRksyN2Z6TENsSHAyZmJCVlpZOVVWamhKTlVoc1Y1VDNBMG5EdGZzSGRaMkVpeElHd3hrbHhDeElqWE1wVld4RU11Kzh1T0VTVWxzL2VKTlVkZHkwelI0UUNZaE91RUlGcWRyRERaRy9TdTlYa2syaEpvVmUvazliVlAvZUphdWc5MkpkcUtyR2Zta1RvcHFRVXd6SkRoWklrZzF0d1VIRjByelkyUTFFSGxzTlNnN0lJdnNnMG54TkNJVnpvaFNmVlZFQUdoaW1hZXhjYzVPUTIzUU4zNXVVbGxlREo3WXA3SVdRVnRDMTRBWjV1cXZ4a1lTUzRoZ1YyZmZRQjRURkpNQzk1UUxEVjRJczBZbHFtUmNRczgxS1Q1a3NvS21vYk9Lb2hzTklMYkI1Ylh6Q1NYTmdXdHB0NWp1bFRhamlmUFlvdWN2RjNTM0FGSTYxbHdBZDhDaVJMZ0lkbGhyYjBOZ1FoNGhGRE93TXFIOGVxMWxFT09aOEtlSHBWMmEvVG9meTN1K09LcDJQT0xPdlA1UWlIM3A0ZGx0WnBodDVldWd3MEFpdjZHVVNMUGQxMVhzRVFJMTY0ZFo0VnBuWG9WRVJBQVFqZFcwSms4OVRIT0wzQUwxRnljSjZuY1Y4NFZITm14T1MxUTNOYzRvdXJIWmNPWUFJK2ZNU1dMRmlJZ1dnNEVKZDJWb3pReDJyanV4SWpBc0hoWDlxMDZMd0ZFWmpKdUJVU3M3dno2RXllL2hiM0MzSVdvb0E2ZitJNFU2MVk4ZnNabG9wUUNrNlk5c0JoR2kvd3kxOEs5eEp4ZndIamczWlJpcWhZS2hZNHl1U3U2OVh6bVg4anBLK1J3ZzJDc1lCVllhclFVTGJyZTlQZ1p2VnVyOTVrd2lmZTBycWxYR3lMQ1JzbWVwSEpIMmFKRDVLTmVKcmNyd2VmTzZvcWlGR01uTU03N3BCaG9uRkhUMjBQcUc4d1d0dE1lTW1MOHJpcjRmREhhbHlYU2RyT1NYRUg1aUc2MFVjRjlwMEFXMDE1N240UjhlUVUvSStzSkZYWUlvREJPQXZ0RTNSZ1dWN2dFWDFKWkhUL0RsbnJBR1gvQXRnR3dvM3EvbEJZTmFnelAyeU5aM0RCR2R0a1Y3UkRBN3BwNkd4M3VIcGZha2pVMURUd1gzbGhTY1ZpQitSV0FFbUtvR29CSFVGaGtGS04zOGJvYnhuaVlPS21Md3VUU2plZWJSazlCSGRQNWZub0l6K1dJVGRPU3lZSlZ2bjNFSEhRenRMVXpSRGxQR0JQTDNVTmJPRkZQTFB0RUhXVVpxdWFWbTlRa2RzV3piOGpOdDh5dEFsNnlxWEdLS2tOYk5kSDBYTnRlUCtOaEJCSkZXNzVYMGM4K0VYVkRocXJPVHcrcDNHZjRhbCtSbGdMSHNVMjd4UHF3NTQvZ1NYcUFCN0l0L3F6d1lDMkl2SDdHRnNQYUZHM3QrdnVtVFFXZnpvRzAvZE5ETmxPT3U0bXFETU5neEFIdG01Zm1NWlhxZ0VqLzBjdGFpWHdndWdzN3paNDVZbGdyTktEeE1NNkorOUJSNzFBcGZlRVpUSmxsOG1FZ3JLZzBhMHU0MDJyTUhlTUpUTkVVd2x0dDh1MWdzZlFoWVV3dmowM3NteUdUM1QzVmRrbjRmT3VuaDJLU0hQNzJaYkdoSG1WWnVQVnl6R2FCYUd0ZkROZXZQeVIzb0xsdzR2Y3pPcWRXQjlNbmZTaW1jVTlXcmZNMHFmM1RReWtWM29uTG9mWUxzWkpZRHQyWXB3OE94ZnRoYkw1QTMwWllpVEhlUkU2cFYzTFJ3MGQ2TzhzNnhnOU5tTUJOS290WlYxNEpILzYrYUNDdTVOZ2hqRHVpK01yZ2NjV3Vhbk1FejRUeFcrWmhRRXp4ejc2R3A3WEhNRzNaUFl2d0tnTmI1azNhQWM5MzE4c1JSK3p5N1dPMHp3ZmlwR1ZDQjBkZEJNRUZLNGtlTnhjZzFXM2FCMGFzeERINTZNQi9ST245RWVDRlQxQ0d0RFpCbCtZbWxXT21oRnZhcDExTCtqRlFETE5PYmdrUUw5YUgzbmxPNnVDb1lVbk1wY1UvWUF2MmFzd2h2RmplVEgwWGJicUxBSHVzbjBrdEtqTkdqQjhxUVVkR29Ra1RBUkE4b0N3dDNFL21ieWF3eTI3WVhSanZ5SDVHaXNpK2d2SERYaENsM2VlQXZVYVZvbUZKYnp1dGdyQ2VkaWd2VkNwcEI4MmNMNExEL3B3QURjbXppM1VSNG5QdUh5Y1BZQnh3VXJKTGE2c2orcG0wRTB5RnJ3ejU0NFVZM09TWm9FRzNZUHd3b3dqL2QwSFR3K0VsYllqbEVCZkdlRWZObWdqeHc2Q2VIaXRVMlZydjRxbldHcmpQbEtXWEZNYWtsSk10RzRhcVlmcFQ5M1Y2dFBMWjB6cXNpeEgrUDZ5NjJGTGp3cGhzYnpLbGRQRHcybGNXeVlPNjhGK1F2a0FPVjhFbTdaMWtkczVSNWdnY1R0dUxxUWZObmhHVyt5ajZyWk9UVjhnam1FSzRCaC8zcEMxbDRaMExHTWI4Tk8yd1dmUDF3QmJISTB6NndtTW5md0QyM01zbisrbEhpZlFLckVMWVQ4TDBBMmZMaVdlSzZSL3dtTHIxK0FrdXdJdWpZQzFsOERQbVhCTU1BeWpKb3VrSlpDUU8zZUFRSEhZdCtJK3g3aVh5djFVTTRRd2l4eVhDN3IrRVVHdGhKa25Cc2N6Wjk1L0pqU1VyYnRBaU94cUU2QWZRZnU4d2p1MHRwN2Rta1pqcVl4eXpHTDBYMTBVSnF2ZHpXU1h2RFBMOXUzREVWMXVlaGUzUHRhMzc1TUZvVUlNZnJwMUY3enZYaXM1QXVmdy93Z2NQWUo1dmhtOGZNdHYvQUdXaVEyTUJpdjh6QUFBQUFFbEZUa1N1UW1DQyIKfQo="/>
    </extobj>
    <extobj name="334E55B0-647D-440b-865C-3EC943EB4CBC-28">
      <extobjdata type="334E55B0-647D-440b-865C-3EC943EB4CBC" data="ewogICAiSW1nU2V0dGluZ0pzb24iIDogIntcImRwaVwiOlwiNjAwXCIsXCJmb3JtYXRcIjpcIlBOR1wiLFwidHJhbnNwYXJlbnRcIjp0cnVlLFwiYXV0b1wiOmZhbHNlfSIsCiAgICJMYXRleCIgOiAiWEZzZ1hHMWhkR2hpWm50VGZWeGhjSEJ5YjNoY2JXRjBhR0ptZTFWOVgyUmVleXA5SUZ4a1pXeDBZVjlrSUZ4dFlYUm9ZbVo3Vm4xZlpGNTdLaUJVZlNCY1hRPT0iLAogICAiTGF0ZXhJbWdCYXNlNjQiIDogImlWQk9SdzBLR2dvQUFBQU5TVWhFVWdBQUFmUUFBQUJnQkFNQUFBQVplSjFZQUFBQU1GQk1WRVgvLy84QUFBQUFBQUFBQUFBQUFBQUFBQUFBQUFBQUFBQUFBQUFBQUFBQUFBQUFBQUFBQUFBQUFBQUFBQUFBQUFBdjNhQjdBQUFBRDNSU1RsTUFFR2FadTgzdjNZbFVJcXQyUkRJd1RkczBBQUFBQ1hCSVdYTUFBQTdFQUFBT3hBR1ZLdzRiQUFBUHBVbEVRVlI0QWVWY2UyeWtWUlgvWnJ1dlRyZlRnZkRRaUxaRUlTWnFwcnI4WVV4d0ZpTVBSVEpWWVFraE1xdlJiZ2pnVjAzWWxVQ1lLdkl3Z3EwaFlxS0dHWW5HVFl5MktFaE1KRk1TaWZ4anBraVFSUC9veElBay90TUYyaWxZNFBxN2ozUGYwMzR6Uzd1SnZjbCszN25ubm5zZTkzSE91ZmViYlpMc2lITGdZRkMrdHlNTVQ1SVdDOHJhRGpHOXh0aFhyL3o0L2MrVUdWdS83Nzc3N3JxTXNaV2RZWHFCc1U4SVMwY1lHeGZBUyt6MW5XSDZBUHU2TkhTWnNVVUoxVjdkR2FidlpRMXBLUGE4c3JqMTFzNHdmWW1tdUtLM2VQMi9POFAwNW9TeWs3RTNGYlIwY21lWXptYWxuWEIzYnl1TDYxTTd3dlJCaXVFSEdLUEpMaDNhRWFidnBsVyttekd5ZUdaOFI1Zysrb295RTJGOVFZSGxNUVg4ZjcvcTg4bytoUFcyQWl1THA5UG00ZU9reDFab1lYRi9udVNZc0o0OHZSVXlNL1BjdzJnMk1uZnBnVERHM1lUMUhoaHRCV2xNT2NnNTc0bTBjOFhEcHl3d3h0MkVkY1AreklzT3M2TlgvRVFnaGw0eitDMkZodFJSd2hXeVh4NHZWODUzMFQzWEl0eXRzRTdzY3ZlcTArd2RSYUFxRkFXcHViZDNkZkw0TlNoWDg4Znh5WTdxdkR4NUswZHcxRW5pTjZEZExXSDR1N3IyNlpTcjAybllXQVh2Nnh5OUZVd3V4YjlyajZWSE5FVkpzajgrbVU0UkxzTGRDdXVLS2plakxNZGh0cGpzWWFRdU1lbnRYZFhNT0VDODRGdXBjTk56QnpISUI5Z1loMXoyUTZ1TnBORGt0R2dNeWo1aUl0NUhkSHRKNDducDNiaGJZVjMxL0R2dmQvWEJ4L2hndjVwVXRicWFjVTlBbFhQVHBZdnBRK3pHSk5uRkQ1QVBlYXQrbWVzK1hBTUROQVlsbStuZHVJK1lzQzQ1NzRLWTE3aWMzRThCWFdObUtoQ2NDWEhaNU9Ra0gwVHdBWFJVOWZtM1JBRTdlUVNvUFl3OW1nempLSGtXODl4OGM0ejMySld5VmY3Mnl4NkhPUjhsV1M0VUFqbjNDU0M2Y1Y4MllWMTJhekcyMnBBZ05nTUt6WlRFOWZPRWJKU1RidGYzL1lpeHEzNHVjWVVhNjh6bVdYRXdaU3NOaHl4dGkrcTdqbzA3YUt1eVZ6Q25ZeWcxNUovREJENHJhOTI0dzFJaUYrOWhjSm9uekhzNDJ5MHlQUmxrZEdPQUpWMWg2MmV3SEo1dGtpM2YwWFh1a01nUUVQaGljSjhtdWk3Yy9iQitEbU1XbTVrdE5CMkRYQ1Rsa3Z3OTdKYk9RK3htZ3hGTk9hTy9KdldBSEorZTBCWEFoeGxlY2U1K1dDOHpadDNWOEkyL1ZiUHVtSjRrRjBEVWRaNVpTY0tPQkNnZjBVUkhjd1NqMWpubTVDTVI3bjVZejRQTEZIWEh1N3h0cHVOeS9BMUxzQUpyZE1BTW13Z0RiNFhpWHpDVlBVekkzUS9yQStBeVRrenhSdmpZcGxtSDEyT2ZzU1JMc05JeHl6Wm9sQWpwUkowNVJuankxa0dFdXgvV2VhUWNzMlJnVlc2TDZibDcySTJSdlo3TWJMN1o0ZEI0Y1ljSVU3cG96SWh5UjJoWU1DUkpNZ2Ntc3phaXVpMm1JMkdMZS9nNWI5M2FxaEZjNDVhN1ppUjdiV2NkNTQ2TjBpWVcvRjN5bWRTM3cvUUNCbGpGOWRXR3JRNDJuQlZ2bkJaVDRUb3p6eC9Xa1loUzZjSzk1WVgxR1RDWnB6NzhQYklkcG1PN2Rzbm1FTFduYlhWaThJZ3czZldSVldzb3VuQ3ZlQmxpR1d6bzZrcUkyYjBkcHUvV09YemRjYkxDWFZteE5tWjRrc2lreHNsMEViaW1OWEVYN3FuM25hMEoweDFuZVdBN1RGZG5LemlaL08rTFdtVUJsTm1tUGw0bE5XMnI0NUR0OXVMY0VjYmRRZVd6N3ZpNXduYVlMcFNPbktpQm4yTnN3cklwQ2phNTB2cGVtWlBNc1hXUE11Q09iTzJrUTRPOXo0K3FWa203Qkxjem4waVAvczZib2lUWnZXaDFKVkJHWGxjUThuWjdaa0FhdVVjUldIY1ZFay83dmN5VmRrTEJqUDZzUW5RQmR5eU1DV29VNzVMZ2NvbUZ1K2RtcTJMQUZ3WGh1bTlwZmQ2UWFDaWI2YkhiTSt3QXlKblZuT0tBNUcvdlU5OHNmbkwxTkVOWW4zYll5UUZrVHpySVNJVm5mYnlzZXJhM3BpTEVwMko2VW1Ic3l4R2VOa29sTlFhRnhld1BWMkI2M2FlUnAxLzh2dUtCb3VFVVFya3F0NXNYNzN5dFAyTGFmYktaYnQyVTI1M3JHRis3SG9OVG9jcUNib3BrQXk3M00zNzdJTHA4Nmo5bjZDNFVLRGluenAvYUZ0NER6K1VFVngvbWRPNzVJcDMzS0hrMW0rbVJqZ2h1RjNBWkM5RTJnMnh4SWl1UzF6MnRES1dBY25Lb1JDY3p3M3hyNmZMRkgzcDlkTFhLMk1Xb0REWkJlNmZHQXVIdEg5blV2K201TWx1QkNDZlRzTVFST0FvYVpoMzhxcDd6SmpyMXpxZWQ0L3dtOS9peDFNNFZ5NElMUGI3Z2RWSlZIQTQrS3NFTFFUbHRpUGE1YWJGcTZOLzBGbnV6Mk1UTnNKRVFoYVRuMGZzQ0NjMTRsRzVqSkc1cDdQTE5LUFVvdTRYd1dHdHJpMVJKS3RGSTJMZnB2MkxyUlhHaWFtZ0pVVUN0MWJacVJOeHFST2syUmlwdnFjMjM0NXp1MlRLVG0ydGFybTUzZkkvMWEvcHd5Zy9RZkVxbnRlZzRVQkg2a3A4WjFUK1JpVk4zdzBxWG9VM3ZtQ2sxUGFwVzBnUDkySHBEdE9GQ2Rjb1FHYWhmMDBzaTFlUlRlc1F3aTBKTFFsOXlDV0ZDRSswVUlMR1BuZUltdW9JODUxaklaMlgxS1RTY1dmTk93TVM3VDlPeEFNYzRDMHhwUkFsaUx0N3lXOFRyQ3BkNmVacER1bEdsN2xqdTNIYW9ic05TSldMeU11K3dkdVZsZUxvblJ5TG8wL1FsNWQ2V3ZSTVZzYlhlL1BvVTRWWmlJZ21OUmJvUm1NY28yeVhNcFFZOUw5TFM1R05SeHYyWmpvVXV0dy9TTE8yOEpmOS9QZlBZdFhjNm9sS2hnaFMvajhiQW9jaFVHYTVxVXpnUS9uQjJsL3ZWSWtIMGxjVlZSd3ZyejNUMGFnc1dmRWRwWGh3UUR2MXRCeVZIWHc3VlV0elpPdlRkS3ZtbmxTbnlOZXZURFhxVHdEOGc4UElWbjFEVit6TzlSZUdjQngySGMrNXlUUEpKQnpYSzVTdVhVTmswQlhLNmVwVjMzeTFZeWNlRTE1Z2sxd1dZNXc2elczOFFZQldpTDlNeHRYUzNEaldLTG0vL3JsbEVRTFZBMFhIY3BlNnhWdml6M0Q1NkxIdnNiNVAzWlRxdXllY1ZFMmpTc1BtSmU2c0ZCeVAyZ0NURC92Q29IY29zbGZ5SGxQR2JwWkdiTXV2TDlEbmE2a2xTRFdZZGUyRFJGVnNSSzVSUGQ3OEpqY012OXhmQkw1cWNPb1NiVlBveXZXbXVvV0dXSndFM2tSNW1TYWpLazVyV3BsbUExelZlblJFTTI5SEduOTExLzdOQncyQXhRUFYzYU1WdTFzZmhjbURvSGovYzhTOWtLRHlwNlpKU1J2VGFFQ1ZUaGRrSXphQllZY0Z0enZKOGhMYUhXZGNSRzVMSnl5VzRsZlc0amdnamJhUk9haWdIdEJzVlhQanc5eTg5M280MENOUUxON2t0WXRvWFhCeXZGYXBpbEpsL2NWZWFDbWtUZUN5VWsxNExkQ3g2S0N0aTQvU2xXVFdEM0dJcFhOU3BFREtHZXhGL25MU1FPVTdTMWxVUGFIcmVVVXpZdEVlRWFrc0l3dU0ydDYyczliWHdNQVBGTngySEJZdEdnaVppSTRVYnArWnFNTWN6QVRkOG1PUmxLbGtPaUlsTmN0WXhVT2lhRDFROHo4blRDYU9EcHVZSmxpcWYxVWdPVkE4NVZWbVJuMGQ4MC9kSHA0Y2lObVpvbGxpbHdSeFh3d1BLcU5EbnJhUzVVVUt6a2ZldkdJRlNjQXFPQzZTRGZwZHdVUDFJNHpjZjRPTHMxbnhrbVBndjRuaWhJeVV4R1FwY0ZXK0I2WUxoa29uT1FQbDlJeWQ0dWJSV0VPRG5TVUw0SGpXK00yaXMrTGNDRlNnOTVwUGhCa2h1Y241T1hXMlk1Z0YvNUVRVHlGRzAxMUxrKzZMZkZpaGlZM0NKTGI1VlRCRXMzOEFzdWhoNEh5R0VuZGhnTnlkSlBWZy9oazNGWDBsbGNBekU3R0VyUmRrSHYyaXpCN0llZWk1T1YrTnF2V0drQ0dnNXFnWkY3SllKNjBBdHVIMkJVZkl0ZkpVTFljM29XaUt5aUkrZ0psd0xlR3VyQlhhQm1DV3pycUVGdTRHNkZ3SlhMRnRtdUZKMGtVREVjVFVvWXJjTUt3UUlvOEdKeTllZWhCZTNiMUlWd3pvWGd1SVBNY25qNzRpUDBNMFZYME5vSFlwcFdnZlpseUh0VWRXL0ZLeHEyYkRNVmZLUGV6VjJTSXMxQUVYc0VwM2IrQ2QrMC9WRnR2bzRteCtKN1JXWjFMQU5MN01pUGtLTHJ0Z2p6TEZBK05PRmhNbGVHaGdjOWtuQjRNVllNT0F0MGdVMUJCRTk0UHZhQkZ0dml0aDFZM3JkVE9SKzlsb2orY1hLa3NHWXJuU3p0bUJRUGhUekVab0dsaDdTRlE2a29YK0NSNW0zYUFvMTJIN0h3OFgzM2h2T3JDS0RqMFladHpyeDc4RFcwakV0dEEyc3o4UVY3ZVZ5VmVGR3F6Vi9XNHIrUW9nL2RZWXpJSElrRHBJcS9pUmpuTHl4QU9XdzYvajRkbGZsRzhUSGU3ZDR1M3V2VXZYcXFnZnR4cjE2bFdQY1psWGp1ZEl6emdVdVg3U1hoUkwyQjFkUEMvZ0lzM1g4TnI2K25mREdzN20yVDdYTGNqdTg3ZGRDSmg2cnhoMjVmZUNwUEo5eHRpdEhreE1hU1pQQ0RSaDlhMUkzN0I5M0JVbEtqQWlLSDBNMVp3RGtTR3ljaHJucHF3MWQ1UWxydU5WMytWbnlTMEpvRUlNTUd6R2s5dkxKMStMclhlOUdwQ1p0Mlg5VUw0OGg1WEZ4VktGMVlJbFFIdVdRamZKZ2NpUWVXbGE1NmV4MVBYbjhQRFFWRUJhQ3k0c1RLUWc3M3c0b05VSk11eldtTXpHK29EWVJ1MGt6VzlZcFZVa05BaHlhMWxCTG9LUm0wY0w0NEV6VVJ5Z3FZVHBiVi8xelRSalU4QmtreWZrQnF2REJnOStKRUJvNjJHckdsRjlqVWxLa1NieUlmWTVhdW9PTUJocWJma0pRMCt6cnJncW9Ra1FZaVVWai9ydTEyeGNSMXFmOFBxWU8wMi9pU243dUg4QTkwZ1RVelhPWlBwa2dFUWZZeWwrTHVFdCtzQXErMDE0M1AySVBxeTArcC9OTHJJaFowV212SGcyWFJ4MXNyVTlpVm1PaHdxNnZyaWR4SDZIb0txelRmZ0VjVUNiRk01Z2NpMkZQNFA1VThHTWQrYnJONnh4RzdCSzdCRFNES1UxNk1rcWViNjZMZ1Rqb2RrbG9adkRIS2ZLVnEyanNQTm15V3VGL3h1SEhVanYrdEQ0Z1IrbDdRTzZxR3JiK01UK0pST3podFBOVWtpL1RsdWMvWWxXWlFMZWtrU2MxMHpHTnpoWXAwSjYxdUk5UVBjcWROcUJINUpiSGhwUXJMTWF1ZDF6aGJySjk3V0svZHl4aVk0RWZUWm01RDZqUVpEZTd6QzJjUWZUM2hibWFTRVFRTkxwNEFxRk4vVTZwMU44dU9zYU9YditBcitFcDFndnZmd3hzci93WU5yeFhhbks2M0lnOStIajZOWmtpQzJvZHMxTW5tN1E0UGQrNXdhcHBjSjhLME0xWTZxK3BUaE5BUHJ0THhCWmE0VUIrVWdDWXZiR2U5R3dxeDE2S3BmNDljZG9DNGswaXRwQ0liR2RDQUJpZlJpODZnTDR0NkZzYmhmVmVPTDZEdEp0R2JDNExGa3dMbVFQUlN6M1JGSDJNVWlaTXN4K2xPazNJVFNNMjF3dW1qd245OWpIRXUvMVRBczd5bUtGMTN0VkhaT0d5UlRTam0wVnNMaGUzZHJOQy9pajM5SHZsdnMrZ0VKYVVwTzNaUjJSZ2Zzb2ttMFpzTGdGdWJsRklFbzVoZVNLclZLeVdRNElXUUNOcnAyMmoyelJpQzAxbzFsTStpNjJGck5yaDVEUW1hSWQ2OUJGWkJad1MzZVlSbTdNdnk0dFptSElFRjR6RnJCSkhhTEs3cGY1WkdXMEZYY2FJUFNjWGJwT2ZkOE56YzFmRmxyTTRrcTY5dDdnaFk4UStJSzZuZnJtNmhGbmYvVlptblpZb3RuVkwvVE56MmdMQ3JCRzdpUVBHZVd4K0NFTXdjeWl6SGlXNlp5cDNTZjB6YzlvQ3dxd1Ird0JiZTV6L01Mbk1MdTE2Q3hpcVY2SlRUNDJuL3ZlR0JLY1RremxpbjNkNDdZOVFkUGdQYTlQWjlhVnJmTVQzTVZ5dVorKzRIWlQ5UnV4c3V0RzNQYXl0ZGxMWTREWTZHN3QzbUtyUGlKMU5peEdWeCtJT0I5KzczOHpXYWR1bytvelkyZlFiWU5KYzNMM2hGMDJ2Wk91MGJWUjlSdXhzK3VYbHZSWnVRWEJIRS8yWlV6WStXMFBWWjhUT3FFeUw1Lzc1NnBmNHJKL2V2eXNYVTdpL2lCM2pGTUVONGFvMTExcFBtbXh4Zi9RVFo2VFA5cUg2aTloWjlXdXgyNnY0anl3RGJLWDYrYXg5dG8rdXI0aWRWYjNjMCtudHN5RCtaL3F0N2wzK0IyMTZ3MnNjaTdkTkFBQUFBRWxGVGtTdVFtQ0MiCn0K"/>
    </extobj>
    <extobj name="334E55B0-647D-440b-865C-3EC943EB4CBC-29">
      <extobjdata type="334E55B0-647D-440b-865C-3EC943EB4CBC" data="ewogICAiSW1nU2V0dGluZ0pzb24iIDogIntcImRwaVwiOlwiNjAwXCIsXCJmb3JtYXRcIjpcIlBOR1wiLFwidHJhbnNwYXJlbnRcIjp0cnVlLFwiYXV0b1wiOnRydWV9IiwKICAgIkxhdGV4IiA6ICJYRnNnWEcxaGRHaGlabnRWZlY1N0tuMDlYRzFoZEdoaVpudFZmVjk3WkgxZWV5cDlJRnh6Y1hKMGUxeGtaV3gwWVY5N1pIMTlJRnhkIiwKICAgIkxhdGV4SW1nQmFzZTY0IiA6ICJpVkJPUncwS0dnb0FBQUFOU1VoRVVnQUFBZXNBQUFCbkJBTUFBQURTMkhlRkFBQUFNRkJNVkVYLy8vOEFBQUFBQUFBQUFBQUFBQUFBQUFBQUFBQUFBQUFBQUFBQUFBQUFBQUFBQUFBQUFBQUFBQUFBQUFBQUFBQXYzYUI3QUFBQUQzUlNUbE1BemUvZHV6SVFWRVFpcTNhSm1XWXRXTkNzQUFBQUNYQklXWE1BQUE3RUFBQU94QUdWS3c0YkFBQUtaMGxFUVZSNEFlVmN5MjhrUnhrdjJ6dmo4ZmkxaEVnY3gzZ2xzaEtIZHJKQ2NCdVRSQWtncExFUUIwNU1zend1RzhrbUVrZGtpeE8zY1pTSUU5SjRJUXE1UkxNbnhBRnBUUDRCKzRMRUpZeHo0WWJHSGh0SWRoT0tyNnE2cXV2VjNWWDlZR1puK3pCZGo2L3E5L3ZxOVZYVjV6WkM4L1ZzWXBmbmNyNlVSclhBUldzOGIyb3ZPR2s5ZDJyM25rMjFXOWR6Tm11ZDFHbmcvempKelpuUUF0NlpNNDJjMU9uaUN5ZTVPUlBxVE9aTUlTZDFhdmkvVG5Kekp0VEVXM09ta1pNNmZmeklTVzdPaEFiUDVOUmV3VS9tckIrZDFGbkgvM2FTbXpPaGZYdzZaeG81cVRQQ29aUGNmQW5WOGVmenBaQ2JObXZQNnRRK2Qyc2ZQNm5HdlQyL0FzV2t2ZUhPOEhFeFJIdnBCWHhpejZnbTFSc3VlRndKRVc4ZXhWajR3cTNpVDFYQUI3OFBKdC85aFpxV0k5YkVsY3lkSkNhK2NJdmFZRnhqMTJvMy83QUN0TGJ2ZlFHZTU4blB2VzIrcWUxdXYwZ1NTTklsTDdaZXhrYS9Pcmd4VnBlZTF2V3I5UFo0WXAzeExlV3VVYWdkcHhLMTZ4K0ZDSzJTcTR2NlI3d1Y4cjJyZ3d0dUZFYk5xMk5VR3hBMWdMWDVPUEZvNGhjUTJzQkhDTDFaY0tSWEJyZUIvNlVvMTkyQmFLTU5hZ05yODNsNWUzdWJ1UkltRUxvVENYeVBKVUdoN1MxSWdsdjM5MUFERE1SUHNEYUR6QXJUVXlxRFc4SzdDdkxnZ2tRM0FueWxKTXNSNWtzZ28xbDZmdnB6akwvMUc1WlFhK1BKd1FvT2x3TjhZNTBxVXJuc1lDVndoMXF2Qm51VXlCc3ZuU2NTc3ZKQXl6aTIvNDBPZnZ3elhJZGZWbHRpVlM0WmxjQzF0VjdWV3NIR3k4NmpnYVVUemNxSCtPN2tUZnpWMEZiZU02MEt1R1g4aWNLaTduQUlkZUNCME1jdzBiK2tWSjAzVWdXYzRSaHd1RTEwNG9HR1pYbGFxb0RyNFFPMUY5cFAxTGdsNXNRRFZqajh1cVd3ZjFJVmNJYlByek1KczVnNThLaC9pRi80UDg1dFh6alRNWENXUGJtejFZYjlUdFVydWJ5Q2VzUGRNcVp5WHorWm1IMmZxWGF0SmV3MjdQbUtQaFhBbVQ2L0paenA2czdrQVFJbDdkSklrMVVBWi9yODRBQjJtdEUvbVR4dWlUMzVZY0U5dVpQYTNuQVd4MEFkYTViY2JJTk10YU1UR05pSWxROUNzN3huU3Zsd05wL2ZDR2V0NVprOHFGNmxuTGRKVGVYRDJYeCtmWXh2cC9lSEd3L2Y2NDVFelBMaGJJNkJKczY2TjNmajRYdTVWVkJ0RDdnNi9zd0VXNEh0bGJaejA0U2Vkclh0UHI4T3hsL1JGRldqYm1wN1gxeXJJSEdzZExoOXEzazV4Q2xYRElTTkc0K1lkOEZRNlhCbjBnbVpjNnQvRElNOC9kS3pkQjRjMi80dUc4N204NnVQOEEyb25lcndMcHVIWFZ1UldqYmNtbVg3UGNSUFFyZzNUWFdVbE0xREtHZ1BsQTIzYVY1cnZvMGZoNmdQM1oxMmdpaWJoMTFia1ZvMjNOQlFyaEdRMi9GMVVQdFVvSnFCb2p6cVAvaDEwbU5yN1VKd2V5WjkwK2MzcHZ0eFlybTNUSEdSVW9nSDFISWY2azk0YkZjN1JlQ2E1aUsxcWprR0VMbnp2U0RLZ2VWV0x4WkpZdndVNFVGcTZTWG9ETW1xaDRaQkZvQmJhWnY3c1VYTk1VRDRzS1dzbTc0L0xjQ0RLdElNRXZYK0J0TlUrUzBBZDRpNWx5NnVVZmY1SVJqY096UjcwZGl3L1BEUDczN3hhN3hvQVI2OENwOTNmamppdkQzUW9kcjZpSUw2MlFwQTFqUkZtc3oyZUVyazU2RlU2aHJKRFZkdkFldmJHb3p1R0VCd3N4MlphNWpqcXRyMVYyQmNYdklLY3ZQZ0ZmaTljOFA5NmdvV0tkV3hpZENTM2hEUXBaOUdoRUR0VU9VR2x5NjdQQ1UzRDE2QjN6c3YzQ28rN1pvYkw5M25oMjdGWGxubzIyT1ZHNmo5aUtmazVjSExlNzV6d3RVN2QrbWhLVlRoMnZvTmFaOVBiWVJhUm0vRHVEL2k1WFB5NE1WOTN6bmgxcTlDWXBHMWpaZjVNZEFndmlxR09hR1JnMFZScE9Ua0ljcDdCdkxDWFFBT0ROc3RCYzd3K2NFd0ZudWtrYVFrSzdVZ25jSHo4bER3M1NNZWNJcWRKUWhEckgwUDBtTWJzaGg5STE3UkVOeWV4aGswdENuZFA4RWlBSTlZMkNOSkdGQ2hWcWljcUR1Y2FtY0orajZPaHpCbFl6Z0c0T3B3aC9NY0dMdkVuclJkQlVtTDJxdkdDT0cxRlh5N3c2bDJsc0NTSGNpUmhHLzYvR0JyZHM0RldsTGZzclF6cVhmWlg2N3B2YjFtakJCZVc4RzNENXhzWndrczZmOFRDZC9tODRzM2NvSFV0NnhRUzdMeTBLL3c2R2VicGpUN0phRGlRUjg0MmM1U1pGaWMrV2FFeEx1eEdZNkk5V0piRFlWMXBXUkRVS05xeTdXUktwYXlydGNqSEhqNW5iZDk0R1E3Uy9GQUsva1FabjRNTkk3bkp2aU94VFJuWkNIbGlJWEliNXZvclg4TTJ6VkdTRnhBRGQybnpXYjlFYlpFTHRFbW9tNXdzcDJsVlN4aGVlNVpmSDdEZU0yRHdvOWtYSVFnSll4VHpnZ1B1UkZKbGp6N1kxRmJDSG9nNmRGUFI3UzRCNXhzWjJsWk1rTXVCSW1tTVlyQnhBbE1NQm1oRVAzdEs5ZnZ3eTVQM3ROMUNXdnREN3RnQ095S011a0J6L00yVEVobk9Obk9NaEpRTkI2NWZXM1BCaUpqZnY1Q2FGUFM2ZnY0NmlFKzJWUW1Mak1weDRweTBLeDdTa0o1RVE4NDJjNHlBaVA1cG1na2RXZkU3ekJXK3pDZVNXdjQ4MlAwemswdlRnRnhXUExnT1ZjVTY4ZURSVWt2SWVJQlo4NjB2blJUWlhNTTlHTzFPMkpjMUZ2VXFyWGE2cVFZRXJYVmsyeExpNWVncnFqQ0hVNjJzNnc0MmVQeGNXbnorUzJLa1EydGV4QkIvcGd0ejMxNWdrQVczUy9Lc3gzOVNMWndnbTlKQVhjNGt3WFlJREV1YlQ0LzJNZEZMTmRGQThBNmRVb1NZWGFwUTdvRGxjbEwyRXE3dWpFTytLNXdxcDBsekttMXZXUWhNRGE4MzZNRWVNRStiby9GOXNWNGJVWUxPQnhURG1KSkNOSDJsLzc0Q216TWppSlFic1FWVHJXempNTllITUxxOFRTVzZBMTRqNDZFcFJ0SERRRExkQ2hKUWhEMEJOTWRKY0xmRStNYlRVQVZMeHJMaHJQWVdRYTZLUTVoeHNkQVZPQStadnZOWmRFb01NbHYweXplNnpGNytFdDVlRzcrRk1JdytXVUxncWR4WGdXaFREaWJuV1U4WUFSRU8wejlZeUNXMzRpbWRGK2NPcUFFRzl1TG9pV0VTbXNCVkFmUGhMMitMaktxQ1dUQVdlMHNZMElPWWJzME9PU3pXS1U0eHE5QnduTHNHdHZucTF4ZnU2TWc1VFphVEdINlc3WFdHWEFKZHBhcDErR0hNTzFqSUpZTEg4WUVreitpbFJHZjRtVGpGdTFYeDlINDU1TDBYZnNMMS92NmIwcEdOWkUwdUFRN3k0ajBJdGVXL2pHUW9BbUQrazZBdnkzaUhkN0pBKzBpTHBLby9mUGRsL0NkNy93OUZDVXFEU1RESmRsWlNnY09ZWFJCTm4xK25PM3l3K0RMZitVUmhQam9nQXZJa3poMTlrSjh4VFhzTEtVS3FmUkFPWmJQemlsS3dQbitrbWJEcW5DUklqZjFyR1E3UzZuQjRyc0ZnYlorWmt6Z0RYc2Vacitndlk0VFpHWWhPY1hPVW5wbjlKTEM5UGtsY0FkdFQybld1bnhEa1NBOHhlUTBPMHRvN2RQTGdTWFhmU1NvZlVHMVdTSm1lMjJIaG1md0I5UmlyR3gyRm5MSWVmMFlIV3I3NjBSRjREN3VnR2J1a3hWOThUSlJjTW9aNlhZV0lYSUhlWTVheW9reGhUS0lIOUZzdW1SMGI2ZUlUalVyeTg2aUZ0d0VON2d4enFiS2V6c2dLL3J3VVhhQjZVaGsydGt4dVBjVzdGc1BHK01SdTBDRlk5OFdPSDlEbThnTXBHWGJXWEQ0VEF5Zlh6THpQdHZERDhoaHVoYjlnVWV5OUxSeXN1MHNPWVFGdWpNem1lNHF2Vko2NjZvSHZYM3JrMlM1NmVaazIxa3c3SklYTzV2dFlMS0hIdUNUSnFoL3Rwc3RQaDBKQnpzTDQ5VjlhcE4vSzNIOUVOOUZhSVMvQ1g4U01hT1BnNTN0Z3RvK0svS0Q1NjcvQU5vMmZuZDlPcU5LVTdOOFJNa2wyOWtGVUR1Y1dRVnlFc3Uyc3pBZ1BzdForZXdXYzdDemdlcmVtRjFkUEpnNTJObGh4VmVjSG14TEUzV3dzL3ZDbTFzYTZ2UXJlaXJzYlBuTjlGVFkyZkxWUmxYYjJmOEJXOEhsS1piMFNYOEFBQUFBU1VWT1JLNUNZSUk9Igp9Cg=="/>
    </extobj>
    <extobj name="334E55B0-647D-440b-865C-3EC943EB4CBC-30">
      <extobjdata type="334E55B0-647D-440b-865C-3EC943EB4CBC" data="ewogICAiSW1nU2V0dGluZ0pzb24iIDogIntcImRwaVwiOlwiNjAwXCIsXCJmb3JtYXRcIjpcIlBOR1wiLFwidHJhbnNwYXJlbnRcIjp0cnVlLFwiYXV0b1wiOmZhbHNlfSIsCiAgICJMYXRleCIgOiAiWEZzZ1hHMWhkR2hpWm50V2ZWNTdLbjA5WEhOeGNuUjdYR1JsYkhSaFgzdGtmWDBnWEcxaGRHaGlabnRXZlY5N1pIMWVleW9nVkgwZ1hGMD0iLAogICAiTGF0ZXhJbWdCYXNlNjQiIDogImlWQk9SdzBLR2dvQUFBQU5TVWhFVWdBQUFoVUFBQUJuQkFNQUFBQkZ2NjJ1QUFBQU1GQk1WRVgvLy84QUFBQUFBQUFBQUFBQUFBQUFBQUFBQUFBQUFBQUFBQUFBQUFBQUFBQUFBQUFBQUFBQUFBQUFBQUFBQUFBdjNhQjdBQUFBRDNSU1RsTUEzZS9OdTJZaVJKa1FpVlNyTW5iU1lNWkxBQUFBQ1hCSVdYTUFBQTdFQUFBT3hBR1ZLdzRiQUFBUGZrbEVRVlI0QWUxY1hZZ2tWeFd1bWRtZG5wNy9qVytTMEwyVGh5QkJhellyaW1pb0NSc1U5YUVIZmZKQnUvMEJjUkc2L2NFb0NEMFBvbEdRYm1PUUdEQTlCaDlrRVhxSXo5SmpJaGdWNlJIMVNhRUhmRkVmN0oyZWNiUEpidlo2enYzL3E2N3FuK29NckJkMjZ0NXp6ejMzMUtsYjUzN25udW9OZ3ZOWk5raWFjdk44S2o5ZHJkYkNOS1lnOTRVdEZsS1o0djZ3UmYzL3RwQXZXblFpcS9kN0pVZnUzTzhta1BlL1FEWmwvWDZ2OU1odXhpYjQ1OU4yK2Q1QnhsT09LYjQwR0hOZzJtSHJIdDk4UHBmaUd2bHYycHNhazIrT2tNR1RyOTc0ejgvQkpyKy9jZVBHdHdEUDdJd3BLOXRocTZTWTdRUkJqOXl1MENrSXVVMnZheEhacDVYejlxZEtqak5XcVRFNG9qT3NFZklhbTJvdWN4YzEzaTExczNZWFFYaUxhUVorNDZhbzFjWlROdHRSaStSZXRoTUVPYkVJTGtnM3NVSXFHVTg2bHZnbDh2cFk0OUlQV2ozbHZCQU9IN05xanFRZlBrUE9WdVp1YkVQQTJoNGh6SEVFSytjVDlUZElNMlBMZHpiNUJIMGlsc1BGczR6bkhFdDhubTl6WXcxT042aDB6UGxLUkpoZ21lMnQ2Y2JQakdzNWMzZVJsd3VQU0RlOWxEVzhHOHQrTGJJMzFyajBnMWJ1Y2w2QUYyL3k2Z1dPTTFKS3lWM2lmaVlsLzVoczdZeDJ0eTg5SkJUS1BjNXJDbDRFNjl1aU45VjFnUnltNHB1UUtSUlBiVUk1OXZESWxhdmdoYzJjMUo2TkxkWUp4NFJDblJkK0hRNCs4aXZSR3YvcXNZV0NGNk9LWGMzOFJVYU41cTNWdDh6QzY3TlBqS3F1emQ5MWR3b0ZMeWh6WWV2UzFhdFgzdzMvcmw3YVVuSEF4Y0ZsSkYxNVlFdGhrQ1dCMGV4WnB0b3VDL1REcFVZblQwSkFEVEYyeFRQTjNPRHkyMEROYTFUVnNDZzV5bHRJaGpzS0JaSUlnb2FMN0JXOG9DTUxPSThvbWkwRWlWQmI1Sjl1QnNFNm92ajgwM0xDYkNxaDJQR1orTlhUU3JEV1JXMWdjcWZBT1lSV2lySy9MS21iU0h2dXUvQ25qN3ZtYzN2d1J4WUZMeWlwSUVkQkpkWVdxK1RSSUxoSWFrSHdVc1l2eWtXNXl6R05lM2d6T2RRU0puZEtTbHQwQndkQlVJWmRjeVUwWGhRRkw2amt4N2EydHBnNW9ISlpUbmFScmtzMHo4TklnOXpON3lDNnF3VFBFdXQxbGlPbVZKa2pPNGFrN2k0MlFSMFJUaG05QzZBMDAzUUFOVFFiS3g5anQwVEkxallTSW5LM0dkUnZCZmtTMFRjVERWN3djVUhBcE5GSkpTMElQdDhnNUR0TlJsZ3JrTUhCSW1tdWhPU3NvdkZNdjlxeG5uOTRST2Q0L29HOXVMbm02WDNic0hIeDYzQms5UTArNWs4RTFuWDFkVmpVNUlPYUdBMWVTR3FiU3R1VWJWN3BrRGNrS1FjVy9URkJ1ekxkWk1lMEt3WHIrVnVtOFV6SE5ocmw0am5MQ3RIQzNhL0N1bTdkaEVYOVIxMkFEMTYwcUMwY0VGclNBNFBGRjhramc1Zkl1L2hDMFVWT3M3NGl6dHk0MEx4MlF6SHo1S24yanMzZ1JqVmRyNGVEK3FQaDRGK0dqQTE1ZXFISXExU2E2YitEWUpHWWJ2TGp3UFYrTlNpYm1wTWxTbkVNM0tYcTcxZ0tWYzF3OTJKRXlPbUJ5ZE9UcHhlS0RqNEVTMFZSc0xaa1Uvb3p5T3pWaWFWdndVVUZwcG9CSEdwanNkQnEwTEFvNEJ3czBVRmZubDVvSWlNcWJVK2pRTFVsWTN0Ry95VXdmZFJrbVg3TFNTcVhCdHBLOTgvSFBsQXdOa3ZBUWZJa2t3MWFnWHM4czR4aHdRdkcyS0cyZU4yY3FtKzh1dmtYeWFQWit3czNTOVJPZGhqZ0piR1lOb05sVU5QdTUvbHcwSEg4UlNoUEx6Uk9CbG1zMVJqcUNWNkFmclBZUnk0NDdxRnFMWFZOYTFrdFVGc2N5elpXNWhsZzVyUy8rL1lSSDd4QVJJbEZvVTZVQU5iZTVaS0NBTkpLQWwrY1ZpUjEraFUzcVR4bjNKTi94akpWdjJoMGR2UTg1SjhWdm5pUDR2TEJDK2lsd2t6ZnNxRGJabGE0MDAwcUEzcllWK3I3YTdBM1FybGpkRWI2Q3ZQalR0aDF0NDB4ck5HbTBveWVub2EwZ2dzeUh1bVlHNjFIMWdRa1Q1WUlmS0FEZk93WkdOb3lRQnFzLzMzRlZwTHhpTDdSQW1EVmVDUjNpOXJpVGRtR1NsZEhXanhPUFFEVThXcFQ1NXB1M1pkVWJwREVuWVNqclNOTkdZQk1tcDRzVHNXRjgwV01XSG1wbXU1VmtGMjBCVWpyVVBUeWEvYm5GNzZrTW1pOGJTbmlOTHYwVWU1bzlLb1JoTkVPNS95aTdJTVg0QnVwTUIxdHdiclQ3WXpTc2ovWDhtV0o0REZaMEVHN1pWN3RVZlYxdE5XMlFuOWdkTTYxdXY3WUY2SmFMSHRxbWcyWE1mUHp6cnp1b29RcXNFQk5weTQ2dEt1THRqeUxLZExEZFJ3YytxWURlZ2ROSWZMdnlGaTIvREtRTXJlRlA2bGNJdVFkcU5HUXd0R1c0Z0NRY0tCYXJHYmJBZ2FaVzQ4WXdBNEJOTFJWMEpFVzQ4bzhQOUxTRjZiUURCK1RzVVhJRHEwUzBrZDVMQ2srVktMeUk4Q1cvOUhmR2dES1Ava0Z6Y09LMFlBN29DaTBCVVpUa2dWVDF0ZTI3dnY1WkhrTWp4TjE2U09UaGlnNlBuU3RxZjhNNWFkL3JNZ0RtUGkySkJjV3ZJSGEwTmxVZlVubGZJT2NnY3F1d3FaS0xYcGJhc2xIK3V0dXN0TFdaOGhsUFA2L2NtbkxYZjV3WWs2bGJZdHg4SEdYcU03c3V1d0pQZnJrWHJOTDNBM1NVZ3JPRjZESVZ3bTJ4VDJMWTVSbWxVcVRhS3ZyMFdzVWNlUHdiamlJSnZnMEh0cWlhcFhoQW5HemdYTEV1V0FmVGhnd1ZCeUFjeWhpMjdHai82RkRwOVhaZDI0Z0YySjhpQTk5UDJHU0VsWC9rSFBaUnk4SmcrM3VIQlVtbkpjSGFka0Q5UFpQbm9vclg5UFo5THA0aEJyTlRTcVhhU3lDRDcybzhmbXFkYXErY0NzZXBPVWJGRXNyVUduN3JIOWV2WHV4QTFSSFBxUmp2WCtPRlp0ZVd4VnFLK0s2QXhWaE00TmxFUVR3MEpQaU0zWUM4d2FYRmliRGRqV3ZwMWFtdDFKa1BSNms1UmtpU0h4TmVXMnhJNWlNNjJKQnFLM0k4MWFXS0FqcS9KM3RKY053NHdUR2g3VFVQQ2xxREczeGxFc2hjVkVhRWwvMm1nR0pKeldEVVRRNkdwUVJORHVwakFmeG03UVRWSk5iQk9QKzY3OS9jK1VoTVpCZTJkS2t5eWlZODBnM21KTWFERzJ4bEFzODZPTWsva242OGNEaHdCWlFzSk1TZ0hHT0tCTTZUNE9iYmh0eXo2TmRmYlE4dDEwOUFXa1pzbndOanJacTJHZm1XWHpjRTlIeUVhaTliWW13czBTUUdCZmJHb1liQm5mK0NWZ0dOdzFTQzNpRVd6R1NYQVpYMmthRFN0dEJkaXZQa2xaQ1dyNHZuNWJVUjJOaTBKeHRIWGo0SWdvSHpacUNqMTJkVForaExicTBZT0NleVQxeXEwcHRRYWUzOHl3anl4bzZZSjNzOXhTVUVheDJVaGtYNXlIdmhGVlFFWHpzQ3JZNE5pajB0V0ZzWUphSzBUZDZnNkV0aE42TzBVY1hObVJFdnZRSWZzTmdQK21DblIyR1ozUEV4VVFPTjd3Mk5YTU9XR3BROW9BNElkSkNzUXB0V1hrVzdKeGlXVHB0WXNMQmdwTHVUdys3S2hzQTkya3BBTjdYb3RUUkZEU0lNNU5jRmx2S1pvRksyN2Z6TENsSHAyZmJCVlpZOVVWamhKTlVoc1Y1VDNBMG5EdGZzSGRaMkVpeElHd3hrbHhDeElqWE1wVld4RU11Kzh1T0VTVWxzL2VKTlVkZHkwelI0UUNZaE91RUlGcWRyRERaRy9TdTlYa2syaEpvVmUvazliVlAvZUphdWc5MkpkcUtyR2Zta1RvcHFRVXd6SkRoWklrZzF0d1VIRjByelkyUTFFSGxzTlNnN0lJdnNnMG54TkNJVnpvaFNmVlZFQUdoaW1hZXhjYzVPUTIzUU4zNXVVbGxlREo3WXA3SVdRVnRDMTRBWjV1cXZ4a1lTUzRoZ1YyZmZRQjRURkpNQzk1UUxEVjRJczBZbHFtUmNRczgxS1Q1a3NvS21vYk9Lb2hzTklMYkI1Ylh6Q1NYTmdXdHB0NWp1bFRhamlmUFlvdWN2RjNTM0FGSTYxbHdBZDhDaVJMZ0lkbGhyYjBOZ1FoNGhGRE93TXFIOGVxMWxFT09aOEtlSHBWMmEvVG9meTN1K09LcDJQT0xPdlA1UWlIM3A0ZGx0WnBodDVldWd3MEFpdjZHVVNMUGQxMVhzRVFJMTY0ZFo0VnBuWG9WRVJBQVFqZFcwSms4OVRIT0wzQUwxRnljSjZuY1Y4NFZITm14T1MxUTNOYzRvdXJIWmNPWUFJK2ZNU1dMRmlJZ1dnNEVKZDJWb3pReDJyanV4SWpBc0hoWDlxMDZMd0ZFWmpKdUJVU3M3dno2RXllL2hiM0MzSVdvb0E2ZitJNFU2MVk4ZnNabG9wUUNrNlk5c0JoR2kvd3kxOEs5eEp4ZndIamczWlJpcWhZS2hZNHl1U3U2OVh6bVg4anBLK1J3ZzJDc1lCVllhclFVTGJyZTlQZ1p2VnVyOTVrd2lmZTBycWxYR3lMQ1JzbWVwSEpIMmFKRDVLTmVKcmNyd2VmTzZvcWlGR01uTU03N3BCaG9uRkhUMjBQcUc4d1d0dE1lTW1MOHJpcjRmREhhbHlYU2RyT1NYRUg1aUc2MFVjRjlwMEFXMDE1N240UjhlUVUvSStzSkZYWUlvREJPQXZ0RTNSZ1dWN2dFWDFKWkhUL0RsbnJBR1gvQXRnR3dvM3EvbEJZTmFnelAyeU5aM0RCR2R0a1Y3UkRBN3BwNkd4M3VIcGZha2pVMURUd1gzbGhTY1ZpQitSV0FFbUtvR29CSFVGaGtGS04zOGJvYnhuaVlPS21Md3VUU2plZWJSazlCSGRQNWZub0l6K1dJVGRPU3lZSlZ2bjNFSEhRenRMVXpSRGxQR0JQTDNVTmJPRkZQTFB0RUhXVVpxdWFWbTlRa2RzV3piOGpOdDh5dEFsNnlxWEdLS2tOYk5kSDBYTnRlUCtOaEJCSkZXNzVYMGM4K0VYVkRocXJPVHcrcDNHZjRhbCtSbGdMSHNVMjd4UHF3NTQvZ1NYcUFCN0l0L3F6d1lDMkl2SDdHRnNQYUZHM3QrdnVtVFFXZnpvRzAvZE5ETmxPT3U0bXFETU5neEFIdG01Zm1NWlhxZ0VqLzBjdGFpWHdndWdzN3paNDVZbGdyTktEeE1NNkorOUJSNzFBcGZlRVpUSmxsOG1FZ3JLZzBhMHU0MDJyTUhlTUpUTkVVd2x0dDh1MWdzZlFoWVV3dmowM3NteUdUM1QzVmRrbjRmT3VuaDJLU0hQNzJaYkdoSG1WWnVQVnl6R2FCYUd0ZkROZXZQeVIzb0xsdzR2Y3pPcWRXQjlNbmZTaW1jVTlXcmZNMHFmM1RReWtWM29uTG9mWUxzWkpZRHQyWXB3OE94ZnRoYkw1QTMwWllpVEhlUkU2cFYzTFJ3MGQ2TzhzNnhnOU5tTUJOS290WlYxNEpILzYrYUNDdTVOZ2hqRHVpK01yZ2NjV3Vhbk1FejRUeFcrWmhRRXp4ejc2R3A3WEhNRzNaUFl2d0tnTmI1azNhQWM5MzE4c1JSK3p5N1dPMHp3ZmlwR1ZDQjBkZEJNRUZLNGtlTnhjZzFXM2FCMGFzeERINTZNQi9ST245RWVDRlQxQ0d0RFpCbCtZbWxXT21oRnZhcDExTCtqRlFETE5PYmdrUUw5YUgzbmxPNnVDb1lVbk1wY1UvWUF2MmFzd2h2RmplVEgwWGJicUxBSHVzbjBrdEtqTkdqQjhxUVVkR29Ra1RBUkE4b0N3dDNFL21ieWF3eTI3WVhSanZ5SDVHaXNpK2d2SERYaENsM2VlQXZVYVZvbUZKYnp1dGdyQ2VkaWd2VkNwcEI4MmNMNExEL3B3QURjbXppM1VSNG5QdUh5Y1BZQnh3VXJKTGE2c2orcG0wRTB5RnJ3ejU0NFVZM09TWm9FRzNZUHd3b3dqL2QwSFR3K0VsYllqbEVCZkdlRWZObWdqeHc2Q2VIaXRVMlZydjRxbldHcmpQbEtXWEZNYWtsSk10RzRhcVlmcFQ5M1Y2dFBMWjB6cXNpeEgrUDZ5NjJGTGp3cGhzYnpLbGRQRHcybGNXeVlPNjhGK1F2a0FPVjhFbTdaMWtkczVSNWdnY1R0dUxxUWZObmhHVyt5ajZyWk9UVjhnam1FSzRCaC8zcEMxbDRaMExHTWI4Tk8yd1dmUDF3QmJISTB6NndtTW5md0QyM01zbisrbEhpZlFLckVMWVQ4TDBBMmZMaVdlSzZSL3dtTHIxK0FrdXdJdWpZQzFsOERQbVhCTU1BeWpKb3VrSlpDUU8zZUFRSEhZdCtJK3g3aVh5djFVTTRRd2l4eVhDN3IrRVVHdGhKa25Cc2N6Wjk1L0pqU1VyYnRBaU94cUU2QWZRZnU4d2p1MHRwN2Rta1pqcVl4eXpHTDBYMTBVSnF2ZHpXU1h2RFBMOXUzREVWMXVlaGUzUHRhMzc1TUZvVUlNZnJwMUY3enZYaXM1QXVmdy93Z2NQWUo1dmhtOGZNdHYvQUdXaVEyTUJpdjh6QUFBQUFFbEZUa1N1UW1DQyIKfQo="/>
    </extobj>
    <extobj name="334E55B0-647D-440b-865C-3EC943EB4CBC-31">
      <extobjdata type="334E55B0-647D-440b-865C-3EC943EB4CBC" data="ewoJIkltZ1NldHRpbmdKc29uIiA6ICJ7XCJkcGlcIjpcIjYwMFwiLFwiZm9ybWF0XCI6XCJQTkdcIixcInRyYW5zcGFyZW50XCI6dHJ1ZSxcImF1dG9cIjpmYWxzZX0iLAoJIkxhdGV4IiA6ICJYRnNnUkY5N1N5Qk1mU2gxSUZ4OElIVWdYR2RuSURFcFBWeHpkVzFmZTNZZ1hHbHVJRnh0WVhSb1kyRnNlMDU5S0hVcGZTQlFLSFVnWEhKcFoyaDBZWEp5YjNjZ2Rpa2dYR3h2WnlCZmV6SjlJRnhtY21GamUxQW9kU0JjY21sbmFIUmhjbkp2ZHlCMktYMTdVQ2gxSUZ4blp5QXhJRnh5YVdkb2RHRnljbTkzSUhZZ1hHZG5JREVwZlNCY1hRPT0iLAoJIkxhdGV4SW1nQmFzZTY0IiA6ICJpVkJPUncwS0dnb0FBQUFOU1VoRVVnQUFDRkVBQUFEc0JBTUFBQUJFTnJickFBQUFNRkJNVkVYLy8vOEFBQUFBQUFBQUFBQUFBQUFBQUFBQUFBQUFBQUFBQUFBQUFBQUFBQUFBQUFBQUFBQUFBQUFBQUFBQUFBQXYzYUI3QUFBQUQzUlNUbE1BdSsvZHphdUpSQkJtbVNKMlZESitSaWhNQUFBQUNYQklXWE1BQUE3RUFBQU94QUdWS3c0YkFBQWdBRWxFUVZSNEFlMTlEWkFreVZWZXpjN3VUTS8vNk1BT2h3VDBzUHEzaEhxMWQ3WmtHZHpEM1dGazJVSHZSYUJBUmtUMEFBNEQ1NThlQ2R1SzRNZlRkOGZKc2lUVEkySExtSEF3STh5QmZBcWl4eWNJMEkrWnNSeGdnbkRRSzhzbUNQbW5CN0Vnd2hqTjNzeWR1TnRiWGZuTHFzck1sMW1aVlZuZDFUM1RNMWtSTTVVL0wxKytlbG41NnVWN0w3T0R3RitlQTU0RDVYSGc4NXZsNFhMRXRQQmFSMEFQNWpuZ09YQkdPREIvdkRkK1N1cXI0Ky9UOStnNTREa3dCQWVhTHc3UmVOQ21qejNUSHJTcGIrYzU0RGx3Q2h5WUNzZS8rQWlDaGRxYlQrRlpmWmVlQTU0RGczS2c4ZnlnTFlkcWQzVFNIcXE5Yit3NTREbFFIZ2VtYWlHOWp1LzdwYmFHL0VxNG9aV01KN3NVcm8rbkk5K0w1NERuUUM0SE9sUk9ST21UYmJWUjYyazFQN1pjNjlteGRlVTc4aHp3SE1qbXdOekREOTNEQk1UVFQ3THJpZnVSUEZaRXhXejRYRGFHa2RWT2h3Y2p3KzBSZXc1NERoVG1RQmZTb1oyMCttUURVb05uV05tam9TSTRFckJ4M0JiQzAvQzVqT1BKZkIrZUF4UEpnVjRZM2hXRUw5WENrSG9kR3MrSXFuRW5laWZqN3RIMzV6bmdPV0RuUURNTVg1QzFUNFVoOFRyTTBTb0pOSmJVcFZPeXBZN2w0WHdubmdNVHh3Rm9FV3VTNkNXWUtuWkZ0a1BTb25CTWlUbS8vQmdUcDMwM25nTU9IRmlBYUxoQjRHQ3BrQWFDWnRnbVZXTk8xazl2NVRQbUovWGRlUTZjZlE3TVFWSlFxeVhNRnNJL3VSemVPY1VINkljM1Q3RjMzN1huZ09jQTVjQVZTSW85VXRCSG5tZW5UczFIeWlpWXBxc2lUcEsvZXc1NERwd0tCeTdCU1VvN1BvS2syRXdLams3UlRCRUVpOFFuUXluMGFjOEJ6NEh4YzJBZkVSUzAxeTFJQ3I0YXFZYUh0R3JNNllvcXdzYmN1Ky9PYzhCemdISmdoNFpUb0tJUFNYRVFBMVRDMHcxcGFIcERCUjBwbi9ZY09FME9OS212QTRUQW9za2x4V0w0bGRPa0xOanl1OFJPbGYrK2M4OEJ3b0ZhR040bTJRQ1NnMy9LcDh1THUvb3k3Y0kxdlZKZS82NWRlampQQWM4Qkl3ZFlPTVVxcllIazRMNlFvOUsrNmZNRHhWdE9uYkpPUTluaTA1NERGNXNETEp6aWdMQ0FTUTV1bmVnT05MOEpNcEdjQ2ErSnRIdGlUbERpM3NaRGVnNTREb3lDQXl5YzRwQWdacEtEYnhpVDdsSUNNRkJ5ZHFCMUJLUVdKVzJnbm4wanp3SFBnVEk0TUEzSlFQRmNSajZ4Vzh5cU5SU3FjRnBJbjBJdDY0cTZVNmlwQi9ZYzhCd29rd01kTFp4aUg1SmlJKzVnSml4djQ4Vmd1OWVicWdtbHpPZjJ1RHdIUEFlS2NLQXZGeHRSczY0MFUxeldESXB6OXh4L1Z4SFVGSFluYTZ2WjUycXYzRXlBRjY5dmtHWTdYTDBoWlQ3cE9lQTVjQW9jZ0dUNE05SnRCU29GUDYxaUpmd3FxUW1XRzhjMXVldDBydlpXV3BtWFh1R0tpZ0h3Vm5naU5xVlZSWW9CSHBGdHJZYUd2c2h6d0hOZ1hCeW9DN05FMU9NOEpNVjIwdmVXT2srMzd1ek55YjJsZlpsMElmV0tmYS9aYlBqeFlDZlpZTEtJN3Zja3ZwWHdlWm54S2M4Qno0RlQ0d0RUSWRaSjcvMVFUczZXb3ZzdnMzZ3M2WXhvS0I5L2dzR2NYTkJXTWdUcUNKckxTaUtVbUQzMVFOWk5GK3RFTnZRcHp3SFBnVkk1d0k2NDJwQVk0ZTdnQVpwQlVGV0NJQjVsbi9jNk56RkN3aFQ3M0hldGhvb2FkSmpwWkpjYWt4UzdrcHdyZm8rWVpJWlBlUTZjSWdmWWFtTlQ5dDhLdzFlTFhJMkxoYWlrdVlwYnlJK01nSVNSSjJPSkZobUpqb0tNQU02emMzTldFcEhBb2psWVA4a0Y2bmpTM3owSFBBZE9rUU5xT01VUGg5VDZvSHplbDVuOUFLRlF6OFhFWWc3ZkxrVDJqQzJpNG9oaDNBOFRsUU1HVmlJcFlMWkFyLzd5SFBBY09HME9kRUlaTkZINUtYaElOd1ZGRUFzSEloTk1zVzJsMENRUytRQUpzeTRyWFZJTlM3eGxkUU90dDdqeU1LVWM2b24rSkQwdW5YZ1l6d0hQZ1pGd29BOHQ0dFBSOWFXZmFTQUlpMHhNMkN5MlpaL1JweCtheEZwY0JBbXpJU3RkVW8rR3J6T0JMVWZLUkpjYkpHRC9JSGlYRlJKTXpYMlo1NERud0RnNEFHMmZYRy9aSTMzQ1prRGtSbmNWVlRoSmo5MXdRY0tReXJncysvOXNlTHhuZ0lqTUZFRk5uTHZWb3VJSmFzMkdvWTB2OGh6d0hCZ3pCK3BTVHJ6aXBiK25kRDRqWGFJb2oxd2lXOEl6MHVMTEJhVkpacVlYdnNGUWY0bkZmVUY5NFVGZVI4b2lSVm1MR0ZyN0lzOEJ6NEZ4Y0lDRlU5eTJkSVNsaGxRQ2xpTW5SRlBJaDRZMGIxaWFwNHBobnR4T0ZRWkhySHRpSDExUnZCMkZyU0hwRG55SjU0RG53TkFjWU9FVXF4WXMySS9lRmxVejBROS9TTmRJYUkra0VtMzBSQzk4VmlMa2xiMWRwTENxdVpFVVRDc0hoWHRKd2Zuazc1NERwOGtCZk15cGcwTWhSWkVVc3k5REhlUktza2NFeXdXNlcwUnBaODJnZVRwYTYxMTdnTjhTcTVyZ3N2aFpJb1luVklLL3JKaDl4Vm5td0VJTmIxbXg2L0FzUDgrRnBJMkZVOWhHQlE3THRzb1V5STYxdUFRMmpPZlVPcGFyZk9rOW1SZU1HNjl2cDVzRlFWT3Nhb0pMaWpDcDhRNU5yWHpaWkhBQW41V2lGOWN3SitNQkx3S1ZIUXloN1RrUldhMVZyWWhZTE5TdGE1WEk3anU4RU1iVHZ1V3FKbGg1Z2VMMWtvSnlZMExUYklsYjhESjhoaWIwNGM4TDJYM3RIQnY2WEdsSkFlak5HQUl5WTRQQ3h1a2RsL2Voblc0blZ6VllpS3pSK3JyVjNrcWhmUHBNY3dCUk1VV3Z1MmY2Z1M0aWNWM3RIQnZLZzdTa3FQTDRxR0JMeUF6YTRwRmEvaHZ4VHRvZ1NjdFZEWDV1UkZFOHZVNWhZTmZFRmJYaTEwSVpXZklRbFE5OCtzZi83Y05mUTk4ZHhheE5RSDN5dERoUXo5am9sYkpUd0tVYWVVQkFMTVorQUpKM1FoeEZZYmhXeEtvR0cxaTNLVUROV3pRcE95WTBqVzhPdXhRTFZQcFJLbi82dmZKTGN6TmQ3MHRPa1FOWjRSU0I0dnRnUkNKbzg4V0UyQUhDS2FLb0NlWkJTVjk5WWxaVnJhaGVVcVM1TlhrbGxVUUM3T1dSWHZsQ25Za1VYT3Q1b0w1K3JCeGd0cVpWVzQ4cFNRRWxZeTBCSGlTY0lxaUczMlR1UzY1cWdpWGwxNVRoSlYwM04vR2xrOFNCUHB2OFRoN3Z5bitPUWZrbmFaS2U4anpUbWhWT3dRSW4xWStBWENRTUZFNHhGWjYwemN5VXE1cmdpcXFpWmdneU15cGZlaFk1d040elhIenRta25pSDBVS2lCSlZrd252SzhmQmdheHdpZ0F4RTVzS0VVY2lQZ3BWdDVVcWwwelRwcjdBTnM1M2ZRUXJpbjhNcTZNYkxxZzl6Qm5uUUQyU0ZQSTR0U3h5RnlOUjBjNEM4WFhqNWtBSEEyanRFMHVUbTBwbFQ0Uml3VVMxcmxRNVpCYXRaMkppUTRpUUR6dXJGSlhmUzBxNU1jSHAvVmhTS0xFeTFzZkJkOGpvaExjMjhCVWo1MEEvSTV3aVNCME9VUlUvRTdvU2orUnZGeUh3eUtaU01OUHBOWTZwdnNsVDdJNVZ6amJOKy9TRWNvQ2Rlb2pMOFplbTNnL1F0UWw5MG5OS2RqY2puQ0tBNnIraFBIZGRhQVZiMGNLa1VzVHJYYW54MzBWV2NMSU1OQlN1U2N5cTd4TFVHa1Z5cEpyNmdnbmhRQk9USDllR0c3bnZKdXRSdHhZZWFyUWNxRXUvcDZFakV1VVExZGJFL3RGNEhhTDVLUXdZU05HODhMQ1N3amlKbmFTN1NlR1VNRmhFQmY0Y3pZUXZFMzlqRmpGY2p0c0tLd041NFNlZVNXZjNBVExES2RpUi9lc0s3VEoySmw2SHpCZUp1ZDBQRHhSa0pJTzFESy9idWtiS293Z01KZTh6azhxQkpLTDd1TzMyQUZpUUhycEJlcWh4Y0NBem5JTDkzc2VhUW9WVUNjTm9IVEpkeE9sZHRTNCsyT2tVM0JyUjRJbTRZemhXRlFwOFptSTVBRFdVWGF1T0Q5RHlUaTlIVG8wRmpCbVpEK3c5OWFSTElnS3FjZVVSRW9hcEUvdHI5clo2emJKMGhPcFZ6RTZSQ0lnbFRUQmNjblBCcHpENmdqUEhBWVR0c2N0VkRjMzRkY296OTJnWGdLRE1jSXIwN3djMytHeEhPMlpQYU4xdzU5R1V0cEtoTGFGcWJzVDVwelF0cGNON3BPQ1RsZjc4Wmc2OUgwNjQrTjlXY3dCSFVyM3cycEdnVFNQbEVkMkg2U3BqU2RWNFBJRVJ0RUJoN21nVXdPVUlPallPTzlJekVGZ0hRajZqb2Y3N3dTMytSV2pHaHRCYTNpUWd1RHRjYlNCbFBBa1ZKWmt0alYxZUZ0K1BRamNQdk5ycUxPWG1qUWVTVXdwclNTeEoxZEhhUjl1V2tLNlBTMEJ0NFdYRDlScEhtdFZURWgwYjVZSGxqMFllaGdIcXg4YmhBV2h6YllLMW82YnVLeTJuaEZjMExqNUtqdHFmTzZteGRjbHNFU2RwTHd1WVIxNWRVWDJrUWJDaldVb1U4aVlpMDlTMHBEVFIzQ2RVVjkwK2FjRFJsRHoyVEhzMGlIV3NVVHhWYk9EU3EwejVoWXhQaXduZXFTeC9OSnpRRkFNYUc0ZUxrVlVFbWhrMHM0elJNK0k0aWhncjM0YSs4MEtQZmVzdnU2NDVXZXQ2VnN4L0wxRldXdm9IcDhtVmpTS1BkWlpncC9MalFiaWtxS2s3WHNiMUZBdTFONCtwcTBha1V6Z0xnTmExMHVseUdJM1MrOFJQZEk2Tnd5TWdIa2RlZnVTSmg2S1JlL3J0di9CYmxoNFFJYmxIcXhCYmZRUDUrZVBERGp0cm9GZGdLQ3ZjR0VyeGlUUkUwQ0V5ajU4bzNhR2s1dnhlQ1Z4bks5SEluLzZuTENtQ0k5dSt2Ykk1dVI5TEN0ZjE1S1ZjYmF3d2dRNmpVUmluUXdNamgzLzl4My96aVFkZTZkRDZ0RUdTM1gzUjRGbmZabjNqeHhmRFovZUNEOVplaHlqcmsvWmlOTHNkbjJNcGUwZFpNN3piRGo1VGU2dUdEVTc0dGxZMGl1dzk4U3ZNLzU5ODJ3K1UxY3NWYnFyTlFIamFrbUlwdzlhY1FYYnhLcWJDNHNwYTcxS2tpd1czazA3Vll2ekovK1A3ZnFsTjBTSHRNaHBhazFLeUpnN2pLNHlyNENPV1FrMVJKSXZoOGRWNzczdnd3WHV2WHcydDZxZXUvRmVhNFhFOVdpbThPenpKMUJKMGN1YXpIZWx6OWZENGVwZ3l3eSs2YmhUUXV5dVVaL0ZuMnZYc1ppRU1WdUNXZXRxR0VlNjBKVVhRR3RmNzJvMjV2R3RrUTdyd1BlbWlySktPTm9hUVNkc3F2TXRvcUMxS3loazRQRG1Td29rSFc3cEJjZUUzN2ovK3VqWnIrNkg2VzZJN1N6dGNpem5yOWRtUFhqLzUraFNlS2JiSUdmMzFrU2RlRW4yUFh2b2t1eDZxNDVWN1JsOEhEVVRGckJhUVlrUXlma254UmZXbnBLZkRBeU5ocFJjbUVkMGpzdHpPUGZ4UXBCdytIWTNpRS9kakZJOFZVZUUwR3FVL05FTm80UERDd3o4UEFzY2xvMGZ5VkJUcHBVSjZBMjFaVHJyak10Tks2WW90eG9RNTlVZVF5VExBT3ZmNHFJdVpaZXlTWWxZTFVsbmdGRGcvMTRDQXNITkZWeWxTMkVnRHRCWmhvdjlrQXh1bDJ3VE1hVFFJZkhsSk00Y2ZQMGVTWXVhVWhWNVA3QndyYjlUTW1MQVZqWHhaV1c3ZERGaW90S0Y3ZlUydCtUd2RsKytqMHRVa1JkQnpOUjJZeUM5U3RoTUppbEpZYSs2MlI0TkFsNkFvMG9XMTAyaVk4UTViYXVRd1ZyM25ScWZBc3d6TG82SGExOFBEb2RxN04wYVlLUFh6L0RMV0gyMzMxaGJJT2FlNHNURkxpc3BuNWZhZGhPNUxEblpYeXlNV0syWmN4aldTNk11SWttWklXZjRVVEJWdFFhSGJhQWp3VWhObUR0Zk9qNlFJbXRxcFY2V3lMeGZad2xnTW1oRVoyS1NtaElaVnkxQXFPazRxMFhnbHhTZnhaTHBPTWNkSnlCMlJJUUY0UlBmbWtIaXN6YUZGck1sSzVtelpGVm0zMFJEZ3BTYk1ISzZmSTBteFAwSk5NWDhvNXNkbkp0blhORUZzV2h2K3k5ZDA4dkh5YVRxRzFjY1hQbHJINUVsSmlxRHVza3JLSDY5OGlLT29lMmtSeW05UkNJSVpRbTZRRmcxNi9JcmJhSkRXWlNhTkhHNmNJMG1SY2Z4TW1YeTA0T3BrdTFZdHJRWXEzcEZuYjBUdG1lZDAyQy9mc3B0WmRJeVNvb3VuZWhWV1ZycjNvVDh1MVpFWmdIQTUrSTRIR2tWMkJ0ODJhZGtqOHQ5eE5FanJNcE5HRHA4blNWRVoyYUM2REVOcmJHWUtMTFBvQWhmRXRjalpuaTYwR21DbTNEdzNZNVFVUDNmdjIzNlc3ZkhYSmNVMDFka05UMUplRWI3eTdEb29EeVBGcEZtYmdqNjY0dldPbzhIQlM3NGJPWHllSkFVbXpHSEpQSE5IVnhtamNsWlRGcmlnOGRIMGZIS25QSVk4SW92a2pMYURTSXJLUFIrVEdPZS84VkJtOGxNR1NiSElOd25udHg0U0FteGwxNHREb3JFMDE2MU5SK2lLYTRhT28ySEJQR3l4a2NQblNsSk1LK3UrWWZsVnJQMk0yemU1R0ZJenRMN0FqYzdsRzNieFhuV1RzbnphRkxGVFFNM2VFRS9TWVRIMjdwZEJVbFJVYzY0N3JzS1FjV2lpYzBSM1Fmejcyc0ptQzVLQ3IwWWNSNk5najY3Z1JnNmZLMGt4T3o2allvcnArMktVVTFWbEYrZ0wzQ0JnZHZQRG9icXBPTTZIUVNURlFvM0VIMkxxMzJtN2sycVFGR1AwY1hYQlYxdzMzT2t0QUxsRHd5blFybytlRHVMMnJxTlJvTGRDb0NZdjRybVNGRUZYY1I0V1lzNnd3R09NbE5FWHVOaHJpNWRzWTZnbldIVDBuZ3dpS1lMSEVTckE5ZXFncDAyUWJMSk5rbUpyYkQ0dTlNNnU1N05wSExDMnFhMXJ3Qmd1S1Z4SFk4Q2VjNXVaT0h5K0pNVzAyMkk3bDFQRkFlWkc1a3hMMDZJdmNBRlJENGVjUGRPYWpUVGRhMXd5a0tRSWJpRTI3REJCaWFoTDIyOURHem8xU1lvVlIxb042QW9XalRTaXU2YjlDQ1lrQi9mcXVJNkd3K044MlFFbUJXTGk4UG1TRk9hUTlSUWpSbERRRWNhb0VTRFhVTzRUZDFwUzFkRGVPcTFGZnZiSVVkSU1KaW1DSHdiSjNEeXhVQTNETitWVEZFT1lKTVdVby83ajJrY0czQTVtTDY1ckdTQ0RWakVwdEVvYlEzTHd5RnZYMGFETnplbjVnWFJORTRmUGw2UUkraVFnMXN5NkVaVlc3NDRJc1FIdFRsb2ZianIvakkwQkh5dnFPcjVSQTBxSzRNTUlEbXNuZlM5RHJyMHNTZWZkVEpKaXp0R21rb2Zib1o0dDlIRGRjUUF0Q3NLc1RRZWtFWk1jZkV1TDYyaVE1cGJrekVCU3pzVGhjeVlwRmgwL2pSYStEbHc4UDg1bFQxTVBwMkFUZmNqRnRIVFFaZk5nVUVuQlFqNWV6MUV2MWNPUU9FNTVzZWx1a2hTWVU0Y20yRkdVZ1ZKMjNTd2ZOeE5DOURHWTVPQ2ZHOWZSeUtkcWRxQ1Ztb25ENTB4U2pPK2dFM1dRZXFNSzVGTzdpWE5RVTllMGNrZ0svcFpwTlc1WitBUGRBQWVXRklwNVloR1BzT0hVb1VsU3dDcHo0TlM0QktBakppZklIdjhTVUNZbzJQa1hGQnVlbEIrMTVqd2F0TDBsUGRoN1llRHdlWk1VTTQ1dm9JV3ZBeFl2amNpUlppU0hxYWszdEpybWtEcy9abHkzdHcwc0tRSm1udmgyVHZaNzlZTmJlSVYrTjBxS3ByckExOXVVbVU4aXVvZU5WakdRMU5IQ0tmWXhyQnN4blBOb0dORHFSWVA1NUF3Y0xpSXAvc2tEYjl2VENUbHorZDVvWEZyWnozazBpb1dzcmN0ME9BWDdxY1hoMXRLWE5TUGgzRDNIMzJYczN5UXByTUFxaHRrR01VOHd4Nm1MU20rVUZEdjg0NnQyTUpJY09NdXVqZEtSOXpVMXNDdk5GTTZqNFVEVVR0Ykd2OC9WWHJtWjRGaThUaC9Sd0dGVlVsVCsxUVBIMy9vUDFmNFhQblE5L0VzL2piS2ZBc1Blb05hZHdkeVNzdmdiRDRHVjhXbkRlQ0I5Z2N1ZXNaNTJoeFI2OUJWMWQ4Vnk0N2dtOVpZNWNyaXdRVkxZZ1RVU0ZQUEU3eFBIcVFaSHMwWkpjY1Nwb0pBalNpY1IzWDlXT25wSUJvcVVoY1M4a0hUaVBCb09SSzFrQ0xsYk9GK1dIMDlURlNtRzFNQmhSVkxNUWVyam5YdFZtMUN3WE1VamhPRTdncDhJZjdGaTNJNUtnTTlDOGxQajEzc3E3eHpuZ3h2Q0tmQURBc1BwRkZ2cTNOdTZzemNuRWZabE11QndKSnJiRHF4elJURlBVTWVwRGlqelJrbWgvMXljQkM4L2xVUjBpMlBzU3V1aExzd1NFVXAyNHVGMmd0eDVOQnlJeWZqSjFObnc0L2cxcTkwSUNWdGxrWWxqNERDVkZMUDE4RyswZzMvV1ZJd2d6ZkRaUDY3OFlSaitsOXJIQXVpOWJRZmlQTWhJT2JDdkxYRFJHZnNnRFhWQ1JVdlI1NWVaclY5YTV1azdrcFlVR2NBcE5pam1DVGhPOCtPNmpaSmlXdm4rcFhvcHQ2QUYzdUphTFJkck5HVHJCR2VmZUsrY1I0TzB0eVVYN0MvRzBWZURZQ1VaVVBDWktzWUdEdE8zb0JuK05kWWZUcitQN2xIZm53aVBENUU0aWpZcnppaHlKNnIzLzhiT2dSMXRnUXNDMklmdjdqQ0VWQlczKzZQTTFsUG5rd05pU05wKzBwSWlBemhOMGE4VWplczJTb29yWTlzamhpZGdjMmhZOXFZWkVXM1YyWkRsYkFRaG51UExlVFI0ZzZ4NzEvcDFyMjJ6ZzdoanJ4MTd5bDJKeHNCaElpbCtna3RxcUE2YlNTT2NFQllkb280SFdRK0NaVmNMdWV6U3Awcm5RRmZiTDRBT21PNklEOFRnVjQyTGhRaEZrMzFBUSs2S3hmYXpGd1ZtbnBTcmp3eGcwVW9tcUhsQ2NaeEtFQ1ZsbEJUUTFCV2drV2FZcTRsZGgrWDJ3bFliZkpZQk16U1hWNHNPbkVkRHRNaElXRTlZbW1jbWlwVkU2REl6T1J2MTVESndXRXFLaGJxd1lmWEZSd1JPMysyb01SWWh1UC9SUVpUeC8wNlRBM1YxZ2N0SVlVWk9iZzRiaURUbGc3TE1WcXlZSU0vRnFQRFczQlpJVTVJaUMxaTBJZ2xxbmxob0VzY3BnU0ZKbzZTQVlBU0YybFg1MG50c1Z4cFlhNXVaN1lPNXVLNWxBaFd1Vk1NcHdCWGlQbk1lRFpkZVoyemE1aEViMzMxdVVNRDNaMVdpTTNCWVNvcHBFVXNhWUpXeEdiZnFjVDBQeTQra1NLTHpxZFBnQUxOSmtER05TR0N2M2UwaGlJRllPSkROcDVqSkE1cEVnaEhJMTBWbFNsSmtBWXRXTkZFc3J0c29LVUJiK21WTW5CVGdST29hYW1FV3NLOC9MdTRrb004eVJMb0Qzdzl2WG9GYlVXNjJaVUw2Z0ZjRlFXRUd5Nlp4cW1GUmg2b2JxTi9pNnRtVUVxUmo0TENVRkUzeVZhb25PeVB4VmlhaURnYjNhem9KUG44YUhNQWcwaGNwSW1FRlpldERFSVBGNWJac0huMXNNRC9XNGlLODB4dWlNaVVwc29CRkt5WFJLeExYYlpRVStBVllRbTZDSE8rODdSb3lnTFllNDAxM3FUeFd3VXdmVSt2VDBmV2xuMm5BUnIwcDI3dVBobXlUa1hvME5pRG9FTXVSL2FMTFZRRk05UTBKWXVDd2tCUllxS3dLeUoxRTNxRXdNV1pCdngxS3ZSV29mV0pJRHJCUDNLR0c0d2hsRzFwWmtTeXhUS0ZabDcwSStEUWs3d1BlYWZrYXB5UkZGckNaQkdhZStCWmVOVmZMcHR3b0tmRFIzZUFJeFAwS01GbXVOd21nZ1JMN01kcHkzMzh3Z1Z4djJTT1V1WThHYVdSUHpvYkhGRHNIak13VWNLOXpNZHFpMHRmQVlTRXBPc1QyQ2p0SGJJaUZTcElZeXJBZ3Vjdjc4UGZUNUlDNndJMHBhZUdsTzB5SVdncGYvaUIrNi9rcU4yWFhqMTkrM3dQWGQ1TmF2SVZYNzJVL0JDM2dXUVZHOXpBQndDMGEreTN4UGdBNXFVdU1tOEtpbVFVc215bXBoU294VDZCcjlRYzVGVkRUaWJzQVVEUmx0Y0VJY3VBWnUvaEd6M0o2cUVjNG8zK3ZlT252S1RqZFIwTnBaczMwakFHVGwxamNGOVNYWklMRHZYbElNS1E1TENTRjhqNUFnN2pHbXVHdFRPTElZT0lvZWFGR3lQTEpBaHpvcE1NcEFyeDI0clF2akZSODdVWkltVmtEVjV3SldFaE1mSjNRN3d6MEZKbGRqZ1JEVThpSGhseFFZNDVxa2lJVDJQWlV5cmJ6eHpFSGI5b2dyWkppM2RwaUJCWGdCYnQyUzBUTmh1VzJCWi83YUZnUWFNVjRJN2ExSW1TUFdQZm9pbE94UXI0SFRCYXZhMDI0cEFEbHdzQVNlZDJpVmNlS2NKRGhEU1AxR2hLZkhTTUgrbW50anIxMmlUMEpoRlIrdlF0THdKKzBFNXJ3MlFqL092bG9mUURmaEx0L3JCS01Md01IaDRJUm9aSVlsYUF1WFZKa0FxdWRrTnhTbld3Ny93OTR0UTVKcFpJMHJqNE03N0hTcU94TVlpeE5QcHFsWUdmV3BsVUxKdmZSc0NEUWkzdmhzMjI5TE9qdG9naHJ6QnRKemJUNDFyQUN1NlNBSkpEdkdnSW5Zcm5nSlVYQ3hqTjBneGlRNFEweFhVeFJvR1ZiWXVXQWVvaVJiMURJVjJyakd1WGRuSDBaQ3ZFbUp4TURrb1pNRWQ0UFgzMWtBaXZkS2hrVzEzM0FTNmpqbEpmeHUwMVNYT01BNDdoak9yQ3J6SWh1Wm0wNnNORHVQaG9XQkhveEJqTXhONUthZCswaHN5WGZsTXZLbWlIdHdPQTZCU3dTQkJuN1NMV0J5SzgrQ0d2UFNMSXVGVVpPRWFhVG9pejJ4TW9CRUpmRDcrQnc4VjJwallzdyttMFZDRy9yV2x5Q1ZmTnpzazZYRkZHTkRWZzJTNlhlUzgwVHpIR2Fnb2dMekpLaXhvbXp0Q3E3R0N4ajEzcDVlSm0xNmRDQ3puMDBPSUtNV0pJb3hxUUZKYlBOZ2VtOUtkK1VTMlQrQjdCMHJsRTRwTG1rV0ZFa0JaU1B5RktsV0RSdGc2bGdSRU4vallJRHR4TTJNeUcrcXJBOENwK0pMZEJKZVZVWXRCRkJWVmZlQUVEUTJxUUI1cU9HRXUvRGJseUV1blZaYVpRVU5tRFpMSjE2bkJxK2V0YXpZczZHcE1BOFlCZlJyZElQVkt5a0EzUzJGdTZqd1RIc00rcHlMdVAwSlN1SmxSYzRObmEzUzRvdGFRU05BYVAxQzlTV3hPTUJiZWxGaXNtV3ppSFhWdy9LQVM0cDJBTDNRT04rU3pQTWkxRUQzTTdUYlEyYTFpWlY2WGV6TDF5akVBTWJFZ04vQy9qcUk2cXhBY3RtaGxTWFRCVThsT1h0TWt1S3VyRERHUkNQb0NqNTJmT3Zsb2NhTE9QdXlSUlM5OUhnVFhkQ2g2dk5vZVVkZkJmU2IydE5sck5kUC95RjQ2VmNwMEJmb2czcTZzbUhSRHdQdEtWcnZFM1czWUZpRHpJSUIvakFzUVh1b1RZQ05WWE1ZMWt0eHZLUmxOa2J0YWxabVg0M3E4S1pzaVZrQnV1VnQxVWtoUTFZSTFQSmZwNElMT1kyWFZWcVJjWXNLZEpmUE5GZ05Ba3dBZGVOOHBCRFRscWpEdHhIZzlQekNONkF2T3VkSEpqYzViSXhDSHJLMDZVNXpDVkZpN3hkUUZWUEJFT1BDLzU5NVgwaG5XbkpQSHA5L1lBYzRKS0NMWEExbmpPRDVqb3BnMWVNUTgvVy9pYXBpSktrVmxTbFZzWlk0M0FETjk0TUFXZVdGRlpnMGs1UDNzSTNhQzhwVkVLeE5FQ2JwTGltd1kwNE84TkdyVXpuWDkwZ3Iva3p1SThHYjVGMzN3bHhGSVhoV2hGclRDeEt0eWxBTGFVWWNFblJWU25IZzBRdkc5N0xnd2hCVncybitKSDd3L3QrZ0dMMjZURnhvQ1BVUE5FaFhGMkttb0UzYlQycDdLWlhwNmhkRlUyVEJMNHRiYVVNd29jckhrbzRoVkduc0FJcktKVU1kcDgvczhsTElJdGV5OVA2L1l4SUN0anp3dkROT25HRDU1bTFLWnBnSmhUdW8yRnFiU2lESHZveVEzSDBBNGVIdkVKOUEreVNvaWxmRGRhMG5qeUl1dXVjSTJXLzNvQkxPUnRMMVBuRVNEblFUNnV0TzFJQmlMcGVFWmFGVDV3Y3BvaEI3WUZlbUhvM0lVN1dFaURWTDhFRkNGMTlXSUgxYmtUKy9mQjgzT1M1RE05SGREcUV3VG9nUlNGSE11cjdQaWplSzY4VFptMWF0YUZ6SHcwYkJxMjhhdnZSTnJsc0RKWlVzMG1hdzBTbkVHdGI5RlBqYjBvL1BHa2ozdytmWWJmaytrVDR6VC82cTkrdmVrdDRuYitQbGdOZFZhU3p6akJZMTJpblIzeWxPR2RhV2FQMmtFS3pORDQ2NmpSWUVXcXBHazVoMUNtc3dIbzNQSThGMFBFQno4QmdjYWZOTTZtN1dhZkltR1lwRE9VVVFCclMrVEVzVW1adE9yQWhjUjhOR3dhMWZDcWV3MnBobENPZm1DdlBLL1ZwRG5OSjBWT05ZbmlRK09Xck5jT3Y3RlhlSmI1U0ROMXlmQ1lXbXR4UXNQdk1HRGhRVDZtdDdLMVQ1amtHSmlLa1V2MG1BMEc4bGxaaEdiNUo4K3lNczV0eEFhcHVreXFUVG1FRkp1MW9rdTBLKzBGZVFBMFd2SXpjalpJQ3V2c05BcE1rUjNVK1JZUytaWXlJVGhQaFdNS3NUWWMyV1BmUnNHRlF5NXMyOVFYR2JhR3dyVHhIR3hrNHpDWEZEbW1FSm5pUVZkWnk4U3ZMVmFURGtGcE9uNG9kYitoSENldWlQZm4waURqQUZyalJ5RWo4VzdweVYwMXNiKzlPT1VoWm82ckJQUWRsK0taRWlGUlBHQzR3VmRkSmxVbFNXSUZKTzVLY3JaUFhTVEZZRUNDZU5Fb0t3MDdISUVoQ3JzR2YxR1gxTXZCZWN1OWdVTnJpazl2S0R0QUJqZFphOTlHd29xQVZpOVpwQ3QxT3lJY2Q1YTB5Y0poTGlpUDFkY09EN0xMZUxqMFhMUHluK25GMGlyL292YkVlSjdmS2xiTUN2MC9ZT2NBV3VBZHFkVjFSK0ZCWGk5L3FlUjB3YnBhMmN6QXRVWE9tVnNYT3laVVkrMjhuZlpva2hSVllwVFBKc1UrUGlCcDlQelZZbU1DTmtnSXJvdTBVTU41RzI2VXV3Vk10SFFvd1BXNDRnRG1EOU5OMmFkbldmVFJrbTR6VWtmNXBFYkF3aUZ6am1mb21UN0c3Z2NOY1VzQitUb1FtUkVxc2poNnQwZlp4ZW9sYlNkR1JFRWxwTUY4eUNnNndwY2FoZ2hncmFENG10b1lBQUNBQVNVUkJWSFVtNEVWalMrcmx1bkZoalZydTFaQm9vS2xzeUJ4U2RmRWQyb3JlaEFyZlBzUWJVNHVtRlZoQm1XUXFUZkpMNS9pb21jV1phR21VRkJDWHluc2RRWS91ZkFvRXV0WktkWkZHdnlOclYzVGNSME93S1NOUnFWbTN5NE81cTBuTFdkVUZiT0F3bHhSNEE4bjdCc0Q0MWVnSm1TTnBtZUtlZHNnVCsrTktlSjhxa1FQcGNBck1QRDdjY1Q5SndFU1BUMnExOTZSV0xjUnFjMWNwU2RRU2xQV2lkWWl3akhPa1ZGSllnUldVY2FiU0lpNVJackRJK1NWam82VEFNK3daY0krdTZERnJ0UG1BZmRaTjhscmdjaDROMFNJak1jK0hMQTBEOVdBM0taMFNCb3Vvd01CaExpbWdidkRQQmtCaFU0bE5FTjNiQ1NaeTY0U3ZTbklOb2FPU2FwOGNKUWM2aWtSSFQ2cUlaMTFEeVZnUGdrY3NrVUtvVlFVTGF3SWRBazNJSmRlaThkSmlubjhTK0d0SEpZVVZtQ0RreWMrU3I4c3M1Z3UxZjNFWWVqZEtDand6aFJsOXVsR3lhR0xXSnNQTTRnL2lQQnE4UWRaOTM2NjFyVWlOYnV1YWdzUEFZUzRwV0doSld3QmpmRjZJTXMzNEppcFk0a2pnYjlFMkNvelBqSWdEZlRMVG9pNmFxUlUwdmhRYndWSU5MK09tZ1lnVk1YcTBzaXJDSitKU2FkK092eG5UZk1WaWxoVDhnNlFCMHg3aU5IV0pLZ2FMTkdoY1lwUVVjUHZaNEVkU2ptVzJjU1UzY0dmUTJVM3ltdU56SGczZUlPdGV0Zk1LYjhwMjByVEJFM0hld0dFaEtiYm9HN1RQMVpLdXdic0J5UFVZMzA3Sm9qYWgydC9zSE9ocUwrMHY2NUlqMmxtNkdYVHZ5bUZTc0IwWkJVaFBzempWK05UQU84M1VpZjIxQklsSlVsaUJsWTVaNWhZMG9yMmt0TklrQm9zVUpDOHdTb3BMSVY4QWM3RFIzbnR5UnBYVEVYUjIrNWVlcmZoVSs1ODdnOVBrTFlkY2pLZnJ3TnhFUUN4cDRzVEFZU0Vwb0pXdUNWd3RyaXowTk84Wmc5Z1g4ckJ2Zk9zRUZwOG9ud04xVlcxRklQWHhwdGJMRG5UelB6alp3NENhUG9SNDZ6VjRsdFYvc2JiQjN5L1lSZGliMXJxUk5ESkpDaXR3MGtiYzZPbFdpc0ZDUUtRU2VKbWZUeFYyT0hXcG1wRVVRRm9TYTM4WlhXU0dVeFFZRFFkYXB2aG4zUUFMWFdrakxuNks2NHdKbElIRFFsSWdibHNNQ1V5VmlTRGFSOXlWM2dVZTgyWmNobmZ5VUsvMStWRnlnRG1sMW1VSHM0MHcvQXN5RzZlYTRUT0xzRlRCeWFIYXMrTmFIbXlodHRKL3NiYkZiZFhOMlBSVzQrTElKQ21zd0dvZndmdERjbUltREJZdTB3OHZHemVSU0d4SHlkcFlsb3cwZFNRK2pXVjEwOEV3WnVCeUhvME1ITHlxdzlVR1hrRHVFSUhKRjZDeFM0cVJOSEJZdW4vQUR5NFVJTWczNHBaSUhkOTc3NE1QZnV0My93TmVHU3hVLzBxQ3RpZWJKQ1grTmxvT3dDYk5od1lkTFZWRFEwUi9MWHkyd1g2NURwVjhmaE9pcEtPQ0ZNSUtxaTR6anhKUDJOeEpqV25DczhMYWJaSVVWbURhUTNRNHF6eUZteG9zVkRBMXQwSUNqa1hORGxGL1JlSElFcVc3U0NPSGtxYnVLOVE3ajRiU3lwenBpYUV6MVBNd2h5djZOOFhBWVlqNUJBTUV6TFVrMlJMdkRUNU00dnI2VkZkVjZpOUoxZVlXTEwwcEYrUWlBeXdZTmxqMk1ScmJDVk1xWDZpWlByaE03WWlDTXlINjExUDhRNjFwVFRLampTU1dMbTNXZHVlRkh2dCtYeGJmZFpPa3NBSXJ2U3UvN0hHTEdDd1VLQzBUUlFqL3RGWVlOUG1uVUs4WVNmNnhzbDJrMGE4WEg3ZnR4RHFQaGgyRnFLbG5tWFI2aWNMV2VvMkFqeE5wRHJOdjFNMEU2dDFoY3JLN1hMNUV2NndLa1BqaXpsR0IxU1R2UldWK29odjlPSEkrM0VXRnFLOHFULzdQSDM1N2d3M0VLNS84dTdpZStGcklpZkNiRllnb0E5TkZMRXlNaGdyVTNwWnRmcFFuNFNUZjQybDJoMEM1Z2R2ODhXR0hMVXBsV0kxSlVsaUJLY2JaZWhpK2d4ZFFnd1V2UzkzZisvQVRMMkhQR0ladmZQdVRQMFNyYTBKYTB0SlJwYXVscnJFckgzbmlvZWlobm43N0wveVdoV1RuMGJDMEo4VVY0NGVCQStBVk9VVDZjZVVuSFZpbHh1R0ZKei9LUnVMNHU1OXNzOXFGZWl4aHNQaE5yQlFvWktKRVhIK05nY2tMZFFZbnFxelBTVjJKcU13QnVzalZqejNUcG8vZkZlUEFFOGUvU091VE5PUjhMSUdOaGdyVXJvdEdDMUxwbEIrTXVQYUw0Yk43d1FkcnIwTmM3MGw3VVk2VVNWSUVObURSRVNKR0crU0ljTVZnUVlEVVpJYy9KcnVUc0VCbWdXbXJvS1BNSWJUQXBJVU4yaVhRaVVzWUJuVmtycU9odDB2bmwraUhJVjNkRE8rMmc4L1UzcXJWNkJ5RzZFcXUrSHNDL2ZETy8vbkEvMEp3YnB1M3JId2ZCNG51aDd3OHVzTWR1NnNVRk10VXl4eUFZbDFQQnZSQzdjMlVVTmdBNlhWODM3OC9wTlU4alZIWmlOTk4vWVZEc2F4RlJzUlRCU21GdnRJTWorTXZCMVJOTWxXTWtzSUdISlBCL2krQUZySFd4QmZtK0VEVzJWSWQvUGdaZmcyTlhmZGVwWkppMFdpcXRhRVp0cnduMTN2RG9tTHRGOFBqcS9maXVkanZ1Q25EUzVIcnluOCtnMmxybXA3UGl0dkFEMFhWdytQcjZYT0VkQTdQaGxjeEZnK0E1RVR6WEt4SHJ5SytKdnpxaHE5bm1jcjdmcFg5ektvd1pNVFZPOXJpbGpkeXUxOGVxd3JwUnRNWmd6bzZhUmVuYUY4WU1wRzZwcmVYdGFnaE80MjNkQ1Bod20vY2YveDFVZmNmcXI4bHVrZW9qSklpc0FCSExkZy81aElWTytDVlRlY0NwRUJpU25ycENyUWFFSFJweUNYMlFOMjZqa1krOGtXVFZaczBtLzNvOVpPMEFUS2Z3MnpFMzBoVTJzZW9ldkZUbWw4THkxTzdvV0dxQnNFaXIrUDdmcWxONkdQSnBvdVRUR3R6d2JKTFpLWGcvT2c3UWpmSFNrTXVJNVAycUpXWWVxc2lmWW5vRGFMUWtEQkxDZ09nVWdSMVNOaEVGWU9GQXVXYTZUQjN6TGl1bzlKZHBBNlV1NDZHQTZxQlFJcHp1TUVWMmFpL3JuZ0hveXc4cUlkV09qcFNTaVNwazIwRmVDWmJMVkpnTDJ5bXBmb3VuZmpRRk40c2lITHUyQkl0RVd3aDBrSDlwa2pQQ0hlWEtESW1CcElVUDR6dmNqdEJ0MUFsQmd0akY3bUZ2YUVXdmJub0ZRQ0VHYVY0cUFDTUpPTTZHaVBwSEVnTGMzaFI1UktNTVhTMmQ3TStRM01QUDNRUEV4RlBQOG11Sis1SFVqclQyUU51amMwcTlVVzc1ak1xVGcrTVY2TjFPandvakFyR0p0Nm1tVFpVMEhDS09hSmVZTThTYjVWNUgwUlN3QjRtRjdRd2xBaURSV1pQOXNwNnhoZkszbXF3R2tSKzZSN0V3UkFWYXVVNkdvV1FGZ0F1ek9FT2Z5K1NUbXBVRDRCcDVqQzdjK2dnd212OHlVYmk1VSthVk9obXhHdzBROWJPcGxYd0lUR09ycmxPNjRJMkFBNDlRNUVRUzQ3OWxLRUN0ZEtPZkVtSUZPQnRDbTk1WmllY29DTER0eFErY3lpUXJxVHRaNkxPTGJGQTFTSzNKb05EVmJNVTU4SFI1clYwSEkwOE5BUFdGK2R3WHpOemRXbCt4MjY2VFFqc2tkVnB0TG54elpMeXk0TXN3V1Z6OXhSK1RFTE1IUGRXcHdPWnByVlhXUFZGd0lSWXhVTUoxSjVkQ2Fkb3ZrZ2VjOTl0UUFhUkZNSDN5bFZPc1BROXBOT0Jrdk5FMkEyRW9FQ2pOQWNMTkI0QzFIRTBodWdocTJseERyZW9EZ0hVTzhRNU82ZTR1STM5UXZrbDhSWlBZZFhjRm5BNzNOOGlTa2FUcU1DWXBzMlcwWFJVQWxZRHJaY1VRNUZMSHpCalh1TndVR0kxU1lQYWRWNjdTT1UrenJtZ2NvUERwTzRjcW9oT2tVSXlYRUZIZXl1SHc1YmRHaCs3ZzJ5STBkUTZqc1pvT2crS2MxaDM2L2FKcE5qSmY0ZHJJWDBYNFc2U2xxaUtYRXlQNkdsanRKK0U5amdwa3NKRTZ4eWZtYzVjZ2gxZ1Z3QjNWY3VTR2s3UlUwYXdraS81R1ZwT3p5bEtpdGI0ekJTd3NOQVZtdURyeUJPT296RWlPb3B6dUNjL1FCRk5QZm01bXN0WEFiRW1WdUx6RytSRXNDdFNSUjdSMHdMdEZ6NWFCd21USVNsc3ROYUpxOEtKVS92VWl0a2hDa2JVR3JXYkNackh0UUJ1dDlmajlDVkZ4ZEZMNDhTdEhLQ2owM0NSUmpTNWpVWU8rUU5XRDhEaExicDZRTGNOK2JuYVNZV0twOGdTR3hDU21sNThJbEtVTzVLWVV1MUtLK2hDU3J3S1I3MU13dXJEUm12ZnpkQW9lUVl1dDBVT2xuczFhcVVsYWorb2IwcWZWc1M2UUtFbFRsOVN6SXpqSXhNL05YT1J0alVHakNuck5ocWpJV1lBRGw5V3hUZDBzYjJFdHNYa1dJU2Y0UVVHbXJFbUZ2Q3N1bzg4QjZ1UzE1bVhsWDcvdVh2ZjlyTUJvajRtUVZMWWFKMm1DN2g4RG4zZy80SEp2L05yQ2VCUFFqQ0UzeVdINkFOL2hQeXZ2ZTk5Ny92QW4vNGRwTlJ0QjdQNVdpTFFucjZrMkZkYzlma3NHUUlDZ3RiVncxNzUrMFAwWTJqcU5ocUdoaVVVRGNCaGJCVFpKajAvSlJkdHZTUWtxQzVmUXdJWUo3RmlWdmJHSCtIbDNJeXJsaVdtVkRORFFlV2VqOG5TK1c4OGxKbjgxTGdseFNOL3NTMkorcmx2a0dtSGxJSFdSUm5jNklDZ0FSYXpLL2FFWXFkZ2RCMG1MWGx0VXF4L203dkthRmw2TzMxSjBTaTZIck04aVVOeE5YUTJpY3dNRUNPWFNZSFRhR1JpR0xoeUVBNzM2WHU2TE1NcEZya3hUQ2dKQnJMMjFSMkF3UmJlMEVUd1RQRVh6dERNVUlSMXpJWW83cEF3SGxGb1R4aG1ueDI0aEpvZG91L0Q5L0RPSWlnTnRGWlVhWnVEcmM0MlZUMXd2ZmFHQ081eWVQVmViSzRTQ3JRbUtmUmRXdE11SzBJK2NLZG0wWndiWHlSVUVSZHBKeGJPT2VOVG9OcHBOQXJnY3djZGlNT1lvdThRWGZUa1dxU1hLSzdMV2ZKOWg0WlRBRXNma3VJZ3h0YVJwbEdCUGlPQlU0ZGtnQ2VtMDUxMkJyQldaWmg5R2tTNVdUaUQ1UWswbUp0RUc4cnR5RVRyK0dKd25NSzhUbDFTZExoZW1zdk5vUUh3QWgrNEltbGRjNFYwaEhNYURVZGN4Y0FHNHpEc2dYOHY3cWVDRFdJM2t5N0ZCclZNbmF0SmZCMnNZVTlLQ3RWQmwyRE51TUZPZjVJc1hDSThkek5ndFNyVDdOTkFTczFpZzdBTVY4YithdmVYRFVkTEdXd3FXNXIvcVZSaVZXUjlvWDJvNVRSMzZwS2lXbURzS2VIRjB5d0kzYlhWUXBGaGRrUHFNaHB1bUFwQ0RjamgveDZHZi9sL1l0dndqMVhENHgva1hmWVNPMDlsSzJ2WWFzcnhTaXhlV01pYXVtTHE1R2d6N3JkZ3FUOU02aEhKS0xjd1o3U0pxMHl6TDdmUmwzTWg3QURzekpidjROWHZoNjJHeTFkZVpyK2JhRjNSL0UvMjFrUFhMRG9JcGRPV0ZQTXVTNlNoT1JFaDJBOGQrSkYwTlYyK2hkNWxOTXA1VUJYTHdCeit2NWp3SWZ0N2RwdGpaSWR4c0F1Rkdhc3pGazZ4eXB1d08wT3lGeFVzRjQvY3gzWkVzY3VJYlVkOEU4V2NsVGJOdml4NFZqZFB6Q0o1c09sNnRxMWFtQ2R3RHB6VWh0S3dhb21KMWlsaTkxQ2h5ODg1YkYwOWJVblJvMGZhbE04QmdyR1FpN1E3QXJJY1JvT1FXMXB5Y0E0di9PN1hYQTFmL3JaL0xVbHBZY29uMXd1eVZFK3hjSW9EVXNna1J4SmJQRC9BMi85aGhBYTBFM1Rzcy8weWdqb3JhWnA5V2ZDc2JxYVlHVVZIcHh6VmNndDIzVmcrNm1EcHZJbldPYzYwTkhqcEpUUDVFdktVSmNXU1U5QkhLWXpCWUxpNlNIR1ExUWc4OFE2alVjcURxa2pLNUREN0FTUiszVmE3b1RrV1RuRklDcGprU0JZcksxbTZDR21pSkNHZlhzOExsdXJPcGtMVDdPTm9iUGZaSVRWK2NFZzZGajd2Ym9FMTBRb0JlMmlqcy9SeWJxbTJJK2FjcVk5Z2F0aDdGVFZIZDBSeTFJbG1BY2JURFZIbDBaVS9HdVgxSlRDVnllRWpUSGwrWFJNOXBCSUlXMUY4cUpnR2ZOdklGaytrR21VVUtPYUp4VnFZLy8yTGtKbG1YMFl2Y1JVWGFibUFGZ0RGUElFOWFtcWdwS1dSMmFJWjFCWE56TnEybElxbFhLbFVmeTd1cVBwaUtSMFdSRklaSHk4ZzdaMkZJUXpYdXdXZnhBVThmelJjc0JTREtaWERmUzRtY0w5aHA2T2poVlBzQTN3akJtKzVtNG9JZm1hZStIYWVmeTgrMjlzOGszVWZTRklNRW51aUVNR09xZDlNU2h4L1Z3L1FSbHFicXJWSDZhYjB6S2YyY2xEKzQ0VHBmM2lRQXppUzZvcXcvNHdFUFVXNkk5NVdXbXBPTnd1b0gyWU01dExjMFRBM0c2WjBqQndXWlBiRllpTXU2Z296QmZhUGJBZ3dsdmhRN1pWOFdpbmxXb2I5dHA0d1R6REg2VTBOd0pRMXpqNFRJQzNiQ2RzMHE2WS9KNmxkdkw2aDFvbmNQeUxtQ2VZNC9SWlJrNUV3MGpvYXpUYURDbDhGRGhSeGtmNkJmTE05N3diZ0FDUUQ5WXdnWHBHdmNRUGhMWTNSM2dxdkVzLzFoNTlwMjNwVHpCTy9UeHludGdZb044NitEUGlvYWtVVFpSVCtGazYxNTM3MnFraFJpQ2hOelJQTFZlSTRUVUhLQWlPdCtvOExTM0NmR2gwSDl0MWRwRmluREx0YUhkMXpUQUxtdWpCTFJOUWlOSmJIY2tOZUg1SW5tQTAvSHV5SWhSNk9zZGdsbFdwU01VOVF4NmtLUm5QRzJVY0JUT21NVGZHVVdoWll0V2Rxejhxb2VVSnhuTm9hV0tTYS9uTzI5dWErcGpRT1ZPcmhTZHNORy90OGhZbjF4cTJGaDFJNHdIU0lkVkxTbDNzWElZUkpSWEFFeTlFSzk3NHhIZUFHclZYVGlua0NqdFA4dU82QkpNV0MzUVpKcVFWdXU0bE5NVTh3eDJsK1hMZVIxbW03M3FMeXh1Zks0d0JHd3RGRkdnbUtjWnFTeW52SU00S0pIWEcxSVdtQkhpR0N3YWVVRUlGS2JUc0lwc1dKU3gyaGVzakdKUFVyV0JOdThuelBRZTB6emo2T3dIcnZXZzBWbEZvbUtYYXRPUFRmemJJTEZZN0NTT3VWUW52RU9DcC9ING9EVGJIdE9RZk5CL0VKd0hVekI4eFgyem5BVmh0aVNrZS9oUHhxRG54SmlBVldjb1dGdDYySTZkQlhseWE4amJoVDg0VGlPQlVRYXNJNCsxUVFRODU2a3VBOE0xRndhbG1JeUtxaGRWS2ttQ2NVeDZtbGpaRldNTklDN290SHhRRm92Yys3NEs1OENHOEFMcGY5K2k3NExpU01HazRCbThJZHdZWVZrZzZDb3hkUXNSL3lqM2czYjJKUTh3VDdiQXZIcWNDdkpJeXpUNEV3Wldac05xb2p0aUlWMUlMWURFa1JLT1lKYUVQQ2NXcnFFbVZHV21FTTJiUEErK0lSY1dCSDBZZHRuU3g4b1I3R2wzeTNiYkMrM01xQkRpWUdyMlQ3VU9XYUFSUHRMcS9CdmJxQmYzMGhIK3F5R1FHaXlXSngzY2JaUjlHWjB3M0Y2Q3BoSW1xM09MVlRtVVlWL0VBc2RGT3hyKzRXY1p4S2hEUmxwQlhMT0tLYlVYQ2ZIaEVIWEZ5a1AvbGpQNStJQ2R4T0pReHRSQTgvZHJTWSszYytIVjFmWWo5Ky9EUjUyN2VvYXJjY0tSTmRyc0RCRUpvYjBOZ3JFdGR0bkgzNTNIalViTkZLVTd1UmlRc0tRWUc0YmlPdDJzRmptZDM1eWxJNGdETkczdkJsMi9XZS8vMXYvdXZEMzRsUEFMbXVsZEx0QlVYU0pZd013N2RRQlhxSEJsck1SN3Z3YXR4MGdTOG9qY0l3TW8rWkowUWtFL3RzYnhqQjRrTGo3TXVBVDZwbXcyTktNbThRbVNtd0s1WnZIV3h4enk4SDBPOHdUOGdBTWFZTjZRQTBiNlFWR3o4MktKQlBqNW9EY0pFV3ZBNUdUZEo1eGsrNC9ZcVgvcDd5cEMycXJhM0FSOG9pNHRnTkYyeEp0K05VeG44bHJoc3RzdUs2amJNdkF6ZXY2b1h4RVhNOEg5OHZNVEVtcVEyT0xJc1UyWXJHZFFjdGVpQ1doT0VwTTYwNUt4emUyTi9MNGdDR29lRFZMcXZyQzRpSGhWUFlwbnhYQkd1Q01VY01DdnRPRTJDTTBubyt1NVJ0NTlseDNlYlpsOThGMWczYmFhaUlXbmdqK0tPdDVQc2xiaEh6UktWSnRLRTBkak90VGh4SkkvTWxnM0lBZzFUczRpRzdnM1o0b2R1eGNJcFZDd2VhTktTdHRRdW9GUkdYZ05TR3BSa3RWdUs2MldmN2tOYlN0SG4yVVFoTEdzZUd0bE5WdlYwVVhaSmYrV2tILzlqblNZQVkwNGJFZ1ZncDdHWmF2YVJJTVdxa0JWQlNDMTY1NitXUjBqdmh5UEhkdFVZYUtaTGlYWHQ0MHI2dzcyK0pWRFlEV0Z6M0FRZWhqbE5leHUvbTJjZHJNKzZRZFdtZmVrUXRhTHlaTkx6czhqbjVMQWtRVXh5bmV1OW1XdlhmQWROYitYeTVITURMV1BCYUs1ZUFpNFdOaFZNY1doNjVTbldLQ0tiSlhSOXNKZCsyTkZPTDMwdk5FeG1tUXZQc1k3Z3FYM3BQNWdWU1h0OVdPNDF6VGU0a2hYcVJGaWJwRnFtNDdvMDBURlJpcHJVV3JsbmdmZkVJT01EV3pRV3ZqUkdRY1dGUWRzQnMyOE0yeERLZlE4aTRyRVp1T0FWdkEvT0UvS0QzUXR2UFFKaG5IME95Ny9BK0dGMFZrdHBnaFlXTjVWN01QSEdEUXpISGFadG4xTHVaVmk4cFZDNk5PSWVmakNoNk1iWFlYd055b0E4N25xMXBTbEpBMGVkTHZSdy9Ja1haSmJJSUdDelJMK2JaeC9Ec3VMd1FiZHBqbkNiVUJsdHI2WHBEQ2JHQlJrdXRRd01NaXN5MDFsT0MxZHphbDNvT1RDQUhNSTN2MnNoT1NRcUVPcTdGd0hCQWNwbGhhODNMWVNnVVBUQkQ0U3F2VU8vbTJjZGdIbkg0ZUx4VFJSYmw0S2haNDhVOW9TcndFdE9kMlY4UGVBWHNyellaYXFiVjZ4U2NkZjUrRGptQXVXSDV5Q04rVzdkVGRJVHJ3eW1jSW1MWExlcDhoRndTb1ZnYU04MnpUd015Wm5kQ0hKeGh1RllFdFhpVWJRT0FYcVQ0ZEpWUUxBM1NUR3R0dUpQQ3RUNTgxblBnTEhFZ0s1d2lVSHdmakdyTXljT1llc3lWOVRpVjgxL1piOVhLQ0dneXo3NGM3S3dhSzRhWEdjSDZnbHI4OUhmYkNLSVVLdHZZTXVQRXpMUjZTYUd3MDJmT0ZRZXdscmN0QjlpUGlUMm5QbXhWdUQ3d3ZkNVE2OHc1ZkpubGIzTmxlRDVzYTM4elZxVzBhdnVoTWtsdHNHUmJSeEJNeXRiNDdOaHpzNlJ3Rlo2a1Q1LzBISmdRRHVDRExGZm1PczFLakNhcmxNNkVMYmR3Q3VZL09PQm9hV1FUTDVOMzgreVQ5YllVanR0cG0rc2t0Y0VWQnlkcHozMC9tNW5XREpsckp0Q1hlZzVNREFleXdpa1FNNkZhTGJGYk10bjF3Y0lwSEo2eHlHWnU4K3pMNzZScDA0a0l0Y0dLcGh3WjBES0ZwNTJVS3dZTEE2eVJWaXprbk15bUJueSt5SFBnckhPZ0E1M0NTbU5mQ0lZWUJCb0NuM0ZPNFJSS25LTmlzREIwYVp4OUJqaXRhSkVFYTZoVmhOcGd4K0p3a1MxbytLaGlzSkFnTW1XazFlOGxsUXp5cVhQSGdiN2RGWWhOWVZxWU5KeWsxeElPeE9FVWk3dFpEQ2wyNkp4eDltV2hqK3VPYkNvRjI4M0dxUTNxbXptWWZwOXNTVkVNRnNaMlJscmhPTjQyUXZ0Q3o0SEo1MENYQkR1a25xYWpuZEtBcGNxTkdDZ0pwK2lzcGRySWdrcVQvTkk1UHZCMmUwalV4amo3SkRaTHFsSkxmbXc1WFErRXEwbnByRGpWS3cwV2xUeE96L3FDd1VJRWdKamhqYlRDT0p3bmo4ellmS25ud05ublFEMGpuQUk3UjlWekI3RTNjeU4rcEVTejcvT3BhSGpRMUNhS25NUHhqYlBQZ0ZjdG1yZEhnNERhM1FSNGlwdFgxTVlpcCs5TnVkTVdWY2FFa1Zid1pNOEk3UXM5QnlhZUE1bmhGRGl5WC8wV3J3ajlPbG1IZEEvc0hIRGVtSm1nTU00K08vcWtadCt1cVlEYWd3UnE2MW9tSXVmOXJoeUxrVmE0a1hpOXYzc09uRE1PWklaVEJGTWlmQ0orYk15OW15SjFBNm42WVp3MS9LY3VVY1ZnWVlDTmlveXp6d1lzeXF2V3hRYzduV0k3Z1d2d2hHaEhFOG9aR3RSZ1FZR1V0SkZXOWRkUkZIaWY4UnlZY0E0Z0VsRjhlTk9QQW4yNlRVc3g5emJqZkQ5cXRtQS9IdVlXamVGdUVvTUZ4YWVramJOUGdUQmtsalh2REFVQndrUkFMTm5GQ1Jvb0xsSEZZRUd4S1dranJaZTB0WnJTd21jOEJ5YWFBNW5oRkFFaUVnN3A0MkdDM0l6ek1HOGdOU04zazFNd3BPbnBWb3JCUW9NaldTQi9ubVRka2xNWk1lWHdmV3pFV0o2eTdteEIvVUtWbkc2bEdDenNKQmhwN1dSSUxUc3FYK001TUFrYzZJU1ppMnZ4Vlk2ZkJScklRWlRDSkdReUpEcldOcTVTL3lPR1d4NTBEWU9GOGZRSXRRbU1JbmtlQjYwQnkzYTQybUNvdzhycVJsemMyRFZVSjBYTUpmb3R2Sm9aTERaNEp1TnVwUFdJbmpxYTBkaFhlUTVNSGdkNm1OSVpWRmY1WEl0aG9HT3NScW1kNjlHNlpHdk4zQmFyRm5rS056VlltTUhqMGhVU2ZKMEZwOVQxN09zZkZuc2V4NGxkVWUyeUNvSUFISGd0TDFFTUZyelFkRGZTdWhPdW1XQjltZWZBNUhPQUdUUnQ1enF4cDJ0cEwzODFubnR6NFdjaWoyRGp3TWdDWlhmVkxXS3dNRUluaGN6cUdmNTBGb1NwcnE2NmNWV1FYcUtrdEY2amx0TWMzYlNtR0N3b2tKNDIwOXBVeGFyZXlPYzlCeWFUQTVXUFBQRVFKaWNtOHR0LzRiY3NqN0NsS2RUN2NlaDA5dzN3cm00SGkyWjFaTFllaHUvZ0NLbkJncGVsN3U5OStJbVgxQ0phM3ZqMkozOG9WVzB2cUdnYlUxUkl1SElQVWZMNHlaNWFUbklzaHJ1ZDVCV0RCWUZSazNaYWF4a3JJUldIejNrT1RCQUgyQzVTZnRsTWlTdWFrVzY1RnI0enFId1d2OXExRmI0NTZCa05oZXpML0EyY0Q0ckJnaGVtN2gxT0I3czc3QThYQ0pheXo2TnJobmZid1dkcWJ4WHdlb0lwUElkSm9XS3cwQUZsM2tvcmxtWnRDZVpUbmdQbmhRT0w0ZkhWZSs5NzhNRjdyMS9GckRkZlYvVHRWM0Fpdmp3eWE4N1d3anAzbVNwdDJlNnFOL0VTWnJBNDRCbjd2WFA4Y2hBU1hmZGVMU0lwNWtXOHRoSDVYRDA4dmk3TkVDa1liRnFUdjlmY0k1dk9VNUN5d0Vycm9oYW1KcHY0MUNseTRGLzg1a1B3MHZscnhCekFqMzVxUFh6bU8ydmZHSzFWNXI3bTVHTmFIY3N5bCtnMzhYSmwwemt2TFBPK2FCUldzb2ZaajE0LytYcVoxVkxNSlNyZUlycnBYSU56eTA0TjRPUjF3K3loQnVmQXY0U1dlbVB3NXI2bEt3ZHFPVk14aFVlUDRSWUdpeFRrcVJla1lyamJRNUhVU1R3dFF5SHhqY3Zsd0IrdzlleUd3RmtSS1o4b21RT3RnZ0laRnNJNzdZUUdaaUVVQm91UzZTb0JIVE84Q3EySW5jTjlPQnpTbnRpUE5od2UzN284RGpEZm5vZ3JCdHAzMjlTTEIvYks2L1JpWXVwa213eDFwbUF6K3JPQzU0ajlGZ1lMSGZBTTVMZENXR2Y1VlNNR0MxNVc4RjZQSEMwRkczbndjam1nS1ExSFRGQklEOTBjVFBIbWEwczkzTTBNNUVzek9IQkZjMzVrZ0xLcUpmb0x4U3NadHNRY1BPT283dE5mS0NhUllnUDJ2ZUFObWdOeXJzUm1zdzFWYWFneVNmRlhSUWZkMTRta2xwak4yUDJrZ2Zxc2tRTkYzLy92dlNuUkxIMlBUSi9CMUF3MWRmNlBnMkVwbk04TTdSZ1d1Mi92eElHZWFpdUM0L3JQLzFPcFJseXhxaFJCc09XeTRjQ0pob3NLMVBVNnRkdlFkN0lkdG01SVBOUlFIRUE4NEYySzRFcjRnelRiTmNiL3hCQnpQbXlPc21xQXRKOEFqa3hyZVpIcXlLblJnVUdIa0VZSmRMUHlWZHJYWXFZdzZIcExCV1ZXOGZTTS9mUzU0c2pPY1l1S0hxTjJqcC8xekQ0YWMzVWNFdXI2MTBnbTZHZkc5RTByTFdrN24zYmpRTjE2Qm9WYit3c0NOYU91a0MvSVU1K3h4MFJJc09LcXJoNFFBaXUxMTVCY0tya3NEM0pQMWZrQ0Z3NXNGWTI5Y2tGNi9tRDJNMVhiOC9lOFovS0oyRmFtMjVLeWluSUM4cFdjRWVvcUpnNkp4YWNjT1RBZnJqbENYbWl3UnRZWkdCZWFNeU42K04vOTZBUDM0cnB2bCtESDVtSHExVjlTeHFTdm1EQklxeVRaVWVSS3V0Nlg1SEVnOHdpSXZNWVhwWDR1ekZSdEx3b2J4dmFjYzFVSWhlaWloc2pMVHl0YmthOG9ucythWXQ1TVV6cmpuVmRwcGhRcTJmZW1ubngrZGZ3YUxaOUo1VUd3cllmSjlWYUNkZVg1S3YzTmxSWHFGWjNMczBOVXZPMmVzSEtRNUpKMVQvb2cyTTVwbTZwZjVJNXhaSmR4bXNEZi9wTjBoNTBYK25RLzJOWWFBWm5PamNKc1p2cEdDQ3FmdEhDZ3B5ejNMRUFYdTNoZU1ibGZiRjZNNGVsM3dtYzJUZDFzM2NaZW96VlIwN29oa2tIUXp6MW5hTXNiS2dpL0Jrbk9GTnhQT2tnZkU5Nm01ejlIWXh6QitmRGswTmhkYngybngwdkRSZjBtZ1dya0R0RWxMKzRKdndaS3RoVEwwRUFvem5lakpTOUx4em5BWGR1VWJ1NHVZRE16SjJXQi92aGpKZitjSWUvbDQ1d2IrSjRkQmpzdzJ2UFQ4T2pPK1htV3MvOGtjOVpKWDk4T0d2STAwMFc2YWw3VXpvNDJQT1lTVVVjTTFiN0lnUU45YWtSMmdMOWdJSlZjWTlrRlkwaVpqL3U1cTM4clJ2ZFpialRlc3JHYlJWckJwSG1RZEQvRkc3RDhaZXI2V0xybkZSem9QKzRsMERqWTBmOWFwT0RGb0ltRmp3L2E4a0swcThnVGNTN0U4NDd6SVI4Skg0d1BtRUNrZG1MRnJOc1d3N05ZYmhDVHB1SWtYU0VybGtyMW1VYnl5dzVMMURYYTBBK05IZWVEK3I0OEJ6d0hCdWRBcFg0anFFZXJDSWlBaVlXVlNBQUFCbXhKUkVGVTFRaVBQVEJpQm9Bd2FmSUlxNjNicEYrcWlEejJiSHM2WEk4cUw5RnQ2dDFjOXdoQjZKT2VBNTREWjRjRFU5QWZtdEhQWmd0bDRSTFhMVkpVWG9hNUNDWk5icDVRbktROTBxcTZFZkN6M0k2b2JZTENwSkQ3QXM4Qno0R3p5NEdkOVNDb2hoc2dFS3VQV0VmWXNibzdWNWlERkNiTlE5eHdOYmJqZS9TL0tvTWw1aUJLcHNKNENhTWNrdFdQT2lLTmZOSnp3SE5nTWpoUTN3dUNlbXhpYUNVeFZWVyt1a2c5UWJUY2dFbnpSbHdqWlFQeWRla3luWDRoQ0tZVDYyV1ZHanIzZWNzVVpsL2dPZUE1Y0pZNU1BZjlBZXVKU0RuZzNnc1NoS21SM2xwSEFWWXB6MFhsczRwOWtoeUd0Yk1hQlB1SnB6VWtoczVnSlRGZWFHaDkxblBBYytDTWMyQWE2d25ZS0tGWXNIUGZNY09EWU5iKzRXOGNvQjZybEhoaE1TTkNzRkJhSVpLaXZoa0VyVmljNERpOWJkUW0xNHBkQ0hFUWYvY2M4Qnc0Z3h6b3JMR0ZRbUtpakswSWN5SmVJa1Z2WktEQXFidXhNbkdacmxLV09SSUlEVlpkaThVT3hFb2toV0pVSzRrbEpJWFlGM2dPZUE2Y2FRNTg0aUFJanBLRlFoQzVRS0JpUUNVd1hzbHlveHZHZ0oxNEVSS0RMb2ZDRHJyd3pVSEFkWWtwNVhkM0x5WHJGaU4yWCtnNTREbHdwam1RTEJTQ0lQNzhYd25WUzU1UE1ROG5LYTc5TUxaU2JsMGpqelVydDRPd1VoeWoxMmIzUzByeHRKY1VqQ24rOGh5WVNBNGtDNFZnTmo3ZGpwMkFSeSs1ZGZSU25BUkF0TzVvN1pMSFhWSkVBaVJFckdKd3cyWU1lVGwvYndoQjZaT2VBNTREWjRnRGZLRVFMTVlxdzN6NGNuWitKci91dXlGb1RXSXk4ZHU0a1V4UjlweHJPa1UvQ2VUY1VXU0QxeWtFTDMzQ2MyRFNPTUFYQ3NHVldHV3cyeW02aWRCQTdOVk41dTFvazBlZGxYWUtWdHBNYkpkTnhkdHh5VnMwQ2N0ODBuTmdvampBRndyQnlscEU5NXcxa0xLMkdUL1lWbVNvV0ZMQ0tZaEZrd0hWRWxjcnY4Y052YVNJK2VEL2V3NU1JQWVFNjZPL0cxRy9uR3dVU3ozS01vL0N2QndaS3VacE9BVTBETDRiaExYakt4b2UxSlhnOHZFVUthYjZBcytCU2VHQU1DVTBEbU9TYTlUN1NaNUNSRnJGaG9ycDUwa2RIQ2YwMXo1NEdNV2NFazZCR00xclNodWY4Unp3SEpnWURuUVRVOEl5Vndwc3YvV1Z1RDd3WURCVWJBY2Q3TzRnRjluM3daeWs4ZElFSGxjRWZiNmFnL2w5SDV3VC91NDVNSEVjcUNhYk1SS0RKaUt4RkFPRWZKNytHay9EVVBHYVFHYWo0aW8xY0U0bGE1SElCaUlRQi9RTUM0N0wzejBIUEFjbWdnUFZ4QzV4dEo2UU8yVXhhVFkyK1BOQVZiZ1RjRTlJVXRpS1FyMEZpdGlJc2MvT3NibDBtN2Zic1laL2NnaC85eHp3SERpakhHZ21ib3I2WVVMZ0FqM1FUaEs5TEhkd1lPdEh1Rmsva0hWSUtmckNsV1RQZVl1ZFkzTzB5Z0g5bVZlY0UvN3VPVEJ4SE9qRnE0K1pPTzZLa2Q4OTN0T2U0bE1vdUV4OEhiMHdmQjNWSVFEZW9WdFFaK0tJVGJoQVlNem8zdVRZNnBaMURhLzNkODhCejRFenk0SDllRE5HZjExUWVEbjFhOUdOcit3RnJSY0ZBTGFmaGlmY1o1cVU4dE10b3V4c2JORjhORHJLNHFwb2wyZ2FJdThUbmdPZUF4UERnZm5vdUltbDQ3YWd1RkkvM2hRWmxvQmI5UGgrR21ZQlpVR055V1RIVmxEbmFwMXBIQXYxNzROT3NSaWZaaEdoa1h0SUdGcC9lUTU0RGt3UUJ4bzRrS0xTZkFPaCtLbmtyQnBlRkc4dlBlUlozRnNoUFhPYlZTend2ZXNSMUQ3N1pZRGUzU1VnMmxxTFN2RFAvNFlZNTRTL2V3NU1JQWNRL1BEbkdrKzNDZVdWYXZncW1rZFFKdk4ya0FzbGFqZ0ZnaXpFQVJXQXc0K2xmMXYxK0REWUNWK0MvOG5sZjVlVWM4TGZQUWNta1FPZitkcmFXOVRsQmc3TWUvcDM1S05FRzlHdnlUeTJoOVcwQlVvQW9kQW1FRXMvWDNzakxKa0wvKzc0bmFMMFNIcFBSSmxQZUE1NERrd3dCMzZGYVJIUjd2UDdkaUVYRUpSNTBsWWU1dyszbFN3eWwreW42aVdnWGFwMTZNMTkzblBBYzJBQ09mQ3BHcE1WN0dKV3lPWHZQOW5OZTRqRnZFMGRGZm9qUVhuWWZMM25nT2ZBUkhCZytUY2VpQ1dGUEIwdmgrNWFkQktXSFdneENSdTNRL2dhendIUGdmUFBnVDdkVFdwNDNFdGFySllCeEJkNURuZ09uSHNPVE5HZjlqQThiVXZ4bmhnQWZKSG5nT2ZBQmVCQUpSWGFxVHowUXA0ZFE0SDJHYzhCejRIenlvRWRzak1rL1l4VGZ2R1Jab292OFJ5NGdCeVl5VngrdEhJTW5oZVFZZjZSUFFjdUpnZWFaQk9aem9IWjNIQUx2WVhQZXc1NERweFBEa3lsdHF2TDV6d1NHOFZrbVU5NURuZ09YRWdPTkY5bmUremxjTmRXNWNzOUJ6d0hMaGdIRnExS3hSZHhUSjYvUEFjOEJ6d0hJZzcwYjFnWThjQ21wY0lYZXc1NERsdzhEbFRhbG1lMmxWdkFmYkhuUUFrYytQL0htZUVsTEJBMTJnQUFBQUJKUlU1RXJrSmdnZz09Igp9Cg=="/>
    </extobj>
    <extobj name="334E55B0-647D-440b-865C-3EC943EB4CBC-32">
      <extobjdata type="334E55B0-647D-440b-865C-3EC943EB4CBC" data="ewoJIkltZ1NldHRpbmdKc29uIiA6ICJ7XCJkcGlcIjpcIjYwMFwiLFwiZm9ybWF0XCI6XCJQTkdcIixcInRyYW5zcGFyZW50XCI6dHJ1ZSxcImF1dG9cIjpmYWxzZX0iLAoJIkxhdGV4IiA6ICJYRnNnWmloMUxDQmNkR0YxS1QxY1puSmhZM3Q4ZFh4OWUxeHNiMmNnWDNzeWZTZ3hLMmtnYmlCY2IzQmxjbUYwYjNKdVlXMWxlMlJsWjMwb2RTa3BmU0JjWFE9PSIsCgkiTGF0ZXhJbWdCYXNlNjQiIDogImlWQk9SdzBLR2dvQUFBQU5TVWhFVWdBQUJCUUFBQURFQkFNQUFBRGRRRytUQUFBQU1GQk1WRVgvLy84QUFBQUFBQUFBQUFBQUFBQUFBQUFBQUFBQUFBQUFBQUFBQUFBQUFBQUFBQUFBQUFBQUFBQUFBQUFBQUFBdjNhQjdBQUFBRDNSU1RsTUFFR2E3M1hidmlhc3lWTTFFbVNJN3dxeFFBQUFBQ1hCSVdYTUFBQTdFQUFBT3hBR1ZLdzRiQUFBZ0FFbEVRVlI0QWUxZGU0eHNTVmsvUFk4N2QrN01uUjdKc3FMQTlwaEZRb3htUmwwSVNxQ0hnRmNKWUYralFVMHdQZXA2QlpIdGE0ejRDdlNnMFQ5UTZERWthbFRTay9oQVE3UXZzbUowSlQwR2hZUVE1aUovUUFLWDdrVFphQlRud282ekMvc29mL1grcWs2ZDArZE9uOW5wYy9hY3BQdlVWL1hWNC92cVYrODZWVkZVUGJscFlPbXRrNE42MjgzSlBCVkg0VFZRWjVORllMY244MVFjaGRkQWc2MVBrcUhHdmpLSnBYSXZnUWFPMkhpU0ZHdnNxVWtzbFhzSk5GQkJvUVNabUk4SUZSVHkwV01KUXFtZ1VJSk16RWVFQ2dyNTZMRUVvVlJRS0VFbTVpTkNCWVY4OUZpQ1VDb29sQ0FUOHhHaGdrSStlaXhCS0JVVVNwQ0orWWhRUVNFZlBaWWdsQW9LSmNqRWZFU29vSkNQSGtzUVNnV0ZFbVJpUGlKVVVNaEhqeVVJcFlKQ0NUSXhIeEVxS09Tanh4S0VVa0doQkptWWp3Z1ZGUExSWXdsQ3FhQlFna3pNUjRRS0N2bm9zUVNoVkZBb1FTYm1Jd0tGd3IyZE54MEVRcTEyUEFlVVVrSXJBb1UvWnRmWVkwYkVGejZ1UDVDb29HQ1VVbXFEaGNJcSsySzB5ZlEzY1plWU1WWlFLRFVDakhBV0N2MnZSMUdkZlUyNXJEQzJxNHdWRkl5MlNtMHdVS2gxTnFKb2dUMmlwRzB3QmxvOEZSU1VJa3IrTWxDNHlFRlFaeWRLM2dGamU4cFlRYUhrR0ZEaUdTajArWWVSUjB4L1RUdGk1aFByQ2dyUE1DZzByME5nMUFWSzdCWjdYQ3VnZ29MV1JMbmZ1bFpZRnRYQlNEY1FOY1llMVlKWFVOQ2FLUGRiUStHeTZDOTJkTGNSWThrbnRPQVZGTFFteXYzV1VLaGpLQm10TXNaZmVKYVlQV3FsZ29MVVNkbi9OUlQ2dHlIcFJRTUFUQ3ZjMEtKWFVOQ2FLUGRiUTZGN0UzTFd6UlFqVEx3YktaNEtDbG9UNVg1cktIeDBERGt4Z0RpUTRoNGFVeFJWVUpBNktmdS9ob0tRczZjSEVGSFhUREJVVUNnN0JMUjhEaFFZZTFMWkQrMjBRbFVyYUYyVi9FMmhRRWFRWkZxaGdrTEpJYURGbzFDWVoyeEgybU5VYWFZVktpaG9YWlg4VGFHQTFVZytqc0JEcHhVcUtFaWRsUDZmUW1IVHJFYlNhWVVLQ3FVSGdSU1FRcUZwQmhCMFdxR0N3ak1RQ25ZQVFhY1ZLaWc4ODZDd2JGWWcrTFNDbGIrYVlySzZLTE9KTkJDTHpCenhUcWNWcWxxaHpQbFBaQ05Rd0ZoeVc3bklhWVZGT1o2b2FnV2lyeEliQ1JRV3pDWm5OYTNRMkJHQ1YxQW9jZjRUMFFnVUxwalZTTlZVRExZcUtCQlZsZDFJb0lBUjVJWVVWelVWbzZ1Q3JHcUZzb05BeXVkQ1lWOWFBaFM3TUxYMkJGbEJRV3FsN1A4RUNtZ2dEcVM0QThaUUlheXBieUlxS0pRZEJGSStBZ1hNTnU5THk1WXdMYWx2YVFzT2hVdXZ5eVVuSDk3SUpaZ1pEb1JBQVd0UXNuT0FMWTc4MDZnTGFuR3k0RkFZUFpDTCtoZjBKNFM1aERhTGdSQW9ZTFp4U3lSeDg0cll3M1M0SXhOY2JDaGNOQi84VGFmK1d1dUQwd1V3ODc0SkZLS21uRzJjWTE5aS9NckJvYXdqQ2o3YjJMUWJMNmJMakllUDE2Y0xZTlo5VXlnY3laTTJSbS9HdDFFYjBlS3hTbnVCYW9WbjNYZjhZamZEVnZRQWVlcU1XR2F2bkRxTW1RNkFRbUc1dzk0VDFkNXdNbzRPSVhaYkg3VlFIQ2hnYXV5Sy9jQlA2TDFudnZlYk9oc0c1aXZTcVlPYXlRQW9GS0xuTUhhLzZEdXVkbGhManl3TDFFQTBVUVU4cTdOTEZMMmt1ai9FNnRUR0pYUDR5S21EbUdtUERoU2lMLzFPNTZkL2lLZDM3cjdqVCt0MEY2WldtR2VveUQ1QWRtVkdxTjdjOWtMTGRLcDM2LzlPNWEwb25sd29CRk5kR0NpTVVHd3hJclpIaTBXMXpsZURJcDNPOGlpbndjanBZajl6WHlXQ0FnYkQrNmdHOU1mZ1hIVXI5c3ZQSERTNWFCYnhjd2hzOW9Jb0VSUXdXN3FPQVRIdE4yN3lRWEYrVHllL1BtaCtpY290cEJKQm9jOHcvTVdjdVoxSXFKbXZ2ZkxSMTJhcFc0Z1NRYUhITTc1bjl0OGc5eSthSFhyNVFHRWgxL1ltbnpUbEYwcUpvQ0IyNmQ1Rks0Sysvc1FuSjMxZDBpZVI1QlRlYkFWVEhpaGdGOTVUME8wbnlPaXhtZWRRa3VkYlM1OWxPRnVabUU5cXlnTUY1K00rb1p4bFdrUGtvcTYyV3J2TkpiQlpDNlE4VU1BQVlzdlZycGh5Y3EybXBCcHNaOG9RWnRoN2VhQlFON3QwdGJvYnVjOERYQ3h6WjZFOFVEZ1NXNjgwRFBpN2JjK1RvdFpUbUZkWmlaZWt5Z09GVGJISmd1WnpLOThKSmg1MExBNGFYOEhONVlIQ2lIN255WE5sK1F5S2NEUDNpbVoyOEZNZUtEamZlWElGWDZaVDBEbHBmRFAzN2tkT0Njc2htUEpBd1I0Sm9OUlNKMVBRT1doS0JISEUxOEZMK3BRR0NsaVg5QmFrRCszWnhMbGwzZ0lyNzU2RjBrQmhqdmtGdG5zR0t3WVg2Uko0YmdDYmpZQWFrK2RtYXprdjZweU40SmZOK2RRNi9LSFh4VXU0TzFHelozb0RjSm40aXNoVXp5RGFHVlMwK2FwcXFZT1BlT1JEeHYzZVBFUFMzWW1CcEt6OXVnMFF3YjdWc3FBWjJyTlV1VXlYM2pWWm5yL2NuOHh6cmh3NEdjSThKaUZZbnFLNWxuaDNvdkZnRExXUkNVMGFTRGptYTNQRFhSbG1TUU9yYjc5MXE4Zll5Mi9kdXZYakpsMVluakptR1BxNDZTSjRkeUpsa3VhSFBTU1l2ZDl3YnBWODIzTmNHOFd6T1hRcmdTaWE1NXVhekpOOGQ2SmgwUVpVSis1RHcrbVZlVUZLYTZEZzc3WmJDZURyWDZlem4zeDNZa3p1UG1NbnIzN29vUWZaV3g0U3o0ZXVFNWJSekhlY1NHS2ZvY2FlVXdsQUNYVm50MEtmYjJzNUVwOEZjd1dOZk9Cd1MvblVPdXk3MW1GY2Ryb2EyclV0OXNkb1NyMi82Wk5KejZjOHpvcDhHalRRb3Q4LzhQaU9uTm1nSmkvYUF3TUFjbmVpbjdZVjlocGh0ZVIwTlRUWElEQ0ZDZkFrUGxlMXgrcjlkR2tBWC94Njg0Q0hkUFl4NWU1RVA0VmRkWkRDQXUwaUdLWStEVlhaeGpvWEJCaGJ4bWRsZUpvMGdPeXdtOTVGbkp2VUl1WHVSQytCeTNvdjFCSDV5c3J5SElYV3VINmI1TDFyUEQ2d1hpdlQwNk1CZGI0Z2lheExKNkpUN2s0a1hyaHhYazlTdGIxYVJ2TFYvWGJJODE2UjU2NEJIQnEwNHlaaVJEdDRLWGNudXI2aVE5Ni81TS9RcTJXa2JmME1Oa0hJa0t2L25EU0FDVWV2V2U3UnBaT1V1eE85QlBUMnBVWEN5a3NGQlU5ZnMwZldZNXRjSFNpazNKM295WEtQb2kvNXRZeTByL3RqVnM5N1JaNjdCdnJlNGxPa1Q1WWlLUXZmblVnWXFQRmllSWI1Z3JrK2hUTGZrUm1vclo3Y05XQ3pZRE8yQVhVWW14ZTArNXhpbTk5c1FOcFVEMy85VWtFaDkwek1KMENkYjZIcHd4Z1VFdTVPdEdFNHBrTzZDR1ZkMENleHhPbE1WYTJRVCthN29kaThpSmZ6R0JRUzdrNjBZVGltVVhoUFQxVXJ1RGt3TTVUTlBGdjVhenQxQ3FVbW82Z1J2anZSTWppbWhDOWxMMVRkUmtkTnMwZXN4VGE1NHFTRnI3anBSSGRpVDlvNGR5ZTZUSnBhYzlZMXRTMWY3d3pPUjF1R3luVE9Ha0Evd04rVkhvTkN3dDJKNFpRdmhpYVl3VnJOSzRUMU5UdTI4Uy9xc1E2dDV3MVZNbTBiY3NqQ2ZVSWl6d3JEcnFmQVUwK29MUUtzbGRXNWFJQmNnYWJqNzlMbEtGaGloNnJPM2U3a1lVRERCNUlLdGhGYWcxaE8ycTd3eVdxL2dzNk9wKzE5Z1I3QkpHTWRtSnlYTkZtd2lnODNZZ25kREU4MlloZEUvSlMyYXI5Q1RIM25hSUhSZ2I5SnhOOVpRQ29PNSs3RWNLcDcvcEtHWW5OMlFTaTdhcjlDV0lmbll4dG8vUnRlK2NYazBLNU1uTnJiME5oSlNXdHNTVVB4aG5ZeFJkVitoUlJOUHQxT2JiTnIwY1RzN20za3cwRDl0WlJxS3RUZGljWUROUUF0KzVRMjV1RGVSdU5hR2M1ZkEzYWx5YVJsd2R0WmdQbmVEZW5vM3Axb1BGQURQcnNiVTlxWXF4M1BSaFV6YW1qRngzanozaG9pb0xBdlV3L1RMa3pxN3NUVnoveXV0S2IvcUVJb2FjM05FaCt3WUtVc3NzazUyVmtLZ21aZ25ZcUUzRDJROUVEME1mWGRpUmhaWHFkOHd0ejNxaFREME1uNVZGQVRjR1hJUndPWU00aHRQL08vZEUyNE81RjMvL1Y4ZzAxTTEvbUl3dHBqWS9XK3BTclQ3R2tBMzdwN0N3NUlvK2tieVBSaVFsS09OOTI3RXptbGQ3WmF3WWFCUGU3Y0ZmZ2FXNjdLTkhzYVFDOXZPNWFxcGg0OFNoZms0cFl3dVhjbmlxK3d4NTVuRkg1djFsb3h6SGtkRU0vZitaRTVYYXg2ZmdMd21QL3NJQ1grdFo5eUhYMWF1ZG81QThMZTlTWU13M2NuWWppaHF3dnJGN1hNYlVzUjA4WFF2RE54UHpkalRoZXJubHY2ZWNTWFQ4WnA4YmRrU1RZc1BpMGQ3RURSTVBKN285eVNIYjQ3RWJsdTlqRVl6MmcxYmhpQ0dpNGtOQnlVNXp6TWVWMnNlaDVwTjNIMi9NVmw0eUlNZHoyKzdsajR0SFRzbTYwSWhMbnVkUWNUN2s1c011WmNRc2REc05OUkpEeHU3QWY2SkI3THVaRE5XSy81WEpJeFZhVHplb1NYRU1wYXg3M28wNmVsdDgzUU5FQ3NNZy9mbmJnNC9MNkdYd1dnd1JrSEU5Uk9xQzJDekltVy8vV0pILzNjZzI5S2RMNXpoL3d1VnIzenVLbVBlLzdvVzMvbFpXcStodHBuTWcrOUUvWmludnJlL2I4K0xUeU1RazM0YXF5TEY3dzdFUUhVZlNnc0QvOGhsaEJoMGRRemxtSG5iTFp5K1NyNFNXYTJBR0pjT1Y2c0dndjdUaXhRdytMWnV4TXZodmRpWUhySE9BckRKYThjK3JSZ0NvLzlPaE5xSEJOUlk4c1kwdzBZV2F5bmMyUnh6UjBLZVY2c21rV0FSSjVwb0tDL1lFOE1QSXE2WHZIeGFlNDFOSzBBbis1b01qbU8vczFrTjhkbE1XSG15V0dhU0t5OS9mTW9PNTVZRTMybE1NUXVWbDIrTms1aHorbzBOL3luckt5SzcvMmY2NXkyVmxqTjBBdGI4SFlpK0RSU2dVMnVOd0tKYmlTTUNHT3NnNnN4cTdERlFtd0haWmh2b2kyNkxmbEJJWDZ4Nm1FdWM2STl4c1lUSmZFWWVJMjM1OWxsSXUvTzBQU3VlZXIzYVVTRVRhNmh6TXg4a2Nmb0lGTnErVWt1SWNobDlFelowTkxrQjRYWXhhclB6MlY2bkErelEycWxjc1ROM1ZOQ1lSaWY4bzBIM3ZhMm0vczBQK005MklTdkJXYVU0OEhEcGhPMERWaU9zdlkrQW41ZHEwNk9VTmowQ3UrelVVdnZ1OUdkaHNLaVRZYVM2b2VNd2R4cGFvVTVieExJRDFiU0Y3eXVwVVAvNTdXYlViU1FvTmRSdGxRdFp3RWtUMHN0dmhRZVR2SmsyOWpSVVpPOUpIRjRGNnV1M1lzc3pBTUtkUVF6VG9vMDBmN3dkRkJvWkZyeG5mTmFDRXFqYVhxUzE5dmhHWlpHd2daRlQ0N0xrd2EwbW4vSlM0bTJQOFY3bUlEZVV3UkZMMWE5ZE9zK0RvUmNvSUFwK2ZpVzNvbnBPeVVVZXNGNlBSWmJ5eXUxaE1hMElLNStUTHF3STJQVzNYMDdGbVhZb3BGMVNCTDJUbTF6aEFLOVdCVk5KVHQ1eHpBREZPYStTSk1UTXE5MXZPbzR4QlN6NjUrcVZzaDZEK1RBcSs0SVBSQlFhSG9NSm4ydFRIMnowWFhqSWQzUXpRYmQ5RUNrYTQ1UWFKSlVYYjcvdGYrMkYyV0JRbDhkUkplUzJOVi9UbkZNY2pvZEZPWXpEQ1Y1akF2ZUVpT2h1NklubnRnOVRQZ3kzaFZqN1dUZHRVaWkxbkpjaThvUENvRUNsUVVLQTY4em5pVDBuZHFmRGdxMFprdUxjZEU3a3BIUWdNSlQwV0ppRTM3WkExRXdscFdzWFlYWW9DMFlYRGJML0tBUXVGZzFDeFEyeitoTzVkTkJvWm10ZzQrT3U1dHNRbSt5NHpIV0VUZVM5TjlDcDNMU005cWF4S0hjTjdOV0h4bkN5dzhLamZpdW5jSkJvWmI1Ky9TZTF4ZXdkT040RHlldUpQY0lqaWFqYlM1ckJ0Y1N4aWtaTWo3T2toOFUydkhPWGVHZ2tQVGRlbHh2aDk0a242VXZzZStKbnA4eVpMekUzRFh1ZU5qUjRkY0NsaUdyK1ZQTXZZWENFWGI1UWFFVkgvd1hEZ29MbVNhWXVPTHFIaWVoLzRJZHA0NSsyOTVBTko0M0h4akg3WUkyb3d5TlRkQmp5REkzS0lRdVZpMGNGUHBlV1E5cFROck5lN2xONlh0YnJ4OG4rNHlXY3BzS1dFeXBmRklTa09DVUd4UkNGNnNXRGdxamVDT1hvTGM1cjFmaDB3bmVoSFgzRkRObXdmQUd5VDJTSUgrNlpXNVFxQWQ2TUlXREFzdTh0b05GYVBRTzdlUFQxaVZ1V2t3ZVhzU1pVMnlXTTAyU3B3VGdPdVVHaGRERnFrV0RBcFlQWE8ya1VDMnZ4K2JUS1Y2alFkWnVZVm9nT044dGVCQjh1cDhVMXp1QndzY2YvTWc0TWFodW9Ka3RCaFNzV0V1SmM0UnhzZjJETDN3NjdzUGFyRTJjYkxlOEthYm5qRk1jNzl6SmhVTHRSUStlZk9oWDNWRFc3cjNDZnVCYllQY0N4dGliWFRkQ0RRUE5iQTVRdVBTU0UvSlY4WjllKzRpc2xyLzU4NTM3ZjRQRWJvM0x2L2poNDVlRHFlL1U0TFVYZmRnVExDVFdpdGNYbkhNaXQzRncwNmEzSDhtblhlNGlVQTRVNXBCM0xjWitkcDJrZkxuSitQUE82TG5zQ3pXeUFFZFloREcwOGpRTVdYb2UwMmNibDRjbjVCckZpNndqZC9KaFQ4eHg3RG9lRWZDWE80eGRZY2NiTGhSV2NTcmVGY2ErejhZZEZNdjdUQUdSZDJ4dmY2N3pRZXVkUTgydDVYMmE4aGJEVEtHdzJtSi91eDQ5citmTXIvZllZNzlYKzBQRzN0ajVkSVQ5UkJRbFZFSTBzN0s4VXN2cG9YRDQ1SGhPNWo0UHQvY2E3QlBkaWpERC85YTlhTFVUR0VwOUkyUC9PSTVXZTQrczkwbUMxcHJzMFhIMHJJNjZqVXNFRlJMcjBNMWVOL0tCVFFjUG9PNHRCUGswNXluV1E2SFFrNnFxcWJjUTVEL1lDYzlpS1BickVVYkU4V2trSlM2YzRvSlBEWVZsUHIxcjhwVFB4MTdnT08ySi90S1JtemM4ZXNEamRmeTlObnlBUW1HVFBiWU9XNnljNzNOWFBHR3h1azZsNzBhT1pWWm42T1p2VS9KcEdVK1Ivb21BejlXeW92QWZLQmx3Nk5zRDNJaENmNE4vdjUwNFVlWmVyS3A4VHcyRkM4QmYxTktsbjFQemdOejg0Mk1lQWI0aTVDaWxUMXR2NzFvNjJiU3VPT0hpdXVBYWNUenpKMEdzcHJPTWNqZGZIalNSWXhlb3MxeDQwVnVROG1rUlQ2SCtMQlRXYktNOE1GTGo4NndOSVEvYUNiei80R3FTY083RnFvcHJhaWlNYmlJa3BwZDFCOXV5WkErM1JQallWTHdyRE9ZUHhWN2JqSmlGd2toakhMc2t4NEk1UVN5M3llbnhhRXprL2ptOWlFc0VwZjk4V3RzWDUyMmhzR0RuejFEYkgwZ1IyaHI3ZldNVmxzMC9mRXh3VFFzRmNSVWppcU02czZJSklLSXErSnphN0lMVENYYmN4TFJ0cllYYVE5Y1p5TVJ0eVFjZk40UXBRU3puKytWbERodk1IS25Ja2RXM1pTanlIMVVOM08zajA5YWxLQ1lMaFI1WllHbXhueFFDSUJ2VWdnZDI3RzJueWVSZXJLbzRwNFhDUEoraFJkc2s4NkRHKzZ4OCs3UE1UdXdaME5ta29nUG5VenFOY05SUU9MSmRoS2FzN2hMRVFyNWYxZjdSRlBISUFTTVpPZll0NlhnbEMxd09MTFBnZEdqcVZneXpnUUk2Q0ZzbXladXFlTUZTTlpBb2pVYk5obzBZUWtlS29xZGwrbW1FMVRXbURTYjdQRXJFdkNPOHpQSGFBSkRVcFJFNTV5YXBZZHNIZEMwTkZJYTJ1aHRJWTRKWWdOS0dpRW44OVhsMWdMcGdSMW9oOE92U0pQOVJ3MnlrMGRTdEdHWURCWWk2YjVKY1Z3U3FXZFhSUXB1Uk9zM3BYS3lxd3huU01MV2w5MDZEd29pREUybVJHQlc3dkZERWRlOE5tZUZDWVdSeUg5NjZta0R4TlNsSFdIdHdTeEFMQ0RtQXEzcEU1RUNlakp4ZkhuMmduZmdiUUx5ZVJsTzNZcGdORktBNm0yS1V4RzFPb1ZaOFF0cWlLWHhNbXNML3pzV3FtbVZhS0hUMkVSTHlnTCtBQ1o3eG9HNElLdUt6SExlVlVieVFPV1NBMDlaUVFKUHlOYzBHRE55RU9VRXN3SDFQYzZMRHVBL3pvWTZjUTh1NmNST3Rna0sweTEwQVNrTUJ6U2ZSSXpKZWxMMjZVU1AwVHR6amdvMjhFaW80cG9UQ3NsQitVK2ZCNFE0Q0hkbnNRdVc5TGFKUmY4QXZXZjF0YTBiazVvNW1RMlp6SUNXSWhRREhtaE1EWjI3czZjaWpvUysveGFUMDQ5TW1wS0lZTkJTUTFhcUR5Rk9PdWxka2ZJTE9Bc0xGTGtEaFBGTkNZWkdueUhieHV0ZEJ0bXlPb0xodjhWajBnOFNxS296YkdDZ0FQSVpOOVFJVHhBS1cxblZnMFpKUWg5V0tnelBPNVdlOVQ1dVFpbUxRVUVEVnFkdGdKQjM2RjFwSnFFa0R3cDBGRkZaZmdZaFFRYW42blYvWGlvU1prbzhNNWVBd3o2RXpvakJRNkpBaElqcUdQTEFFc1J3b2lNZ0JIWVV1K0NRNDQzRjZkVktNTnVrcWlrRkRBWG9sVUlCY29xbDArbGNtRDBLeU5iMkJuZUFabXBiVzhWTDdFM0tGeWVpRUVKOGNPNHljUUxadFcwdWJONklkUDdBdW91MjRiV2tOQmZRZzdCQVJ0UjNQMEFTeFlHMXJCUkVTd0xFamcwVFRvaVlZSkkxdm5iV1RzdkJwelZlWXQ0WUNpcFFhSzRpa295anR3bUI3MzJoSFRlY3JKTnpRN2NKSmxnUW8zSTNjU1hoTVg5L0VjVVJ5VWd6dVRIYVBURHN1bVZzT2FOcXFyNENXVDNVN3dZVktoVXVaSUJaYUhCT3ROTlJOalFLM0c2NmpuL1UrN1hJWGdOSlEySFFyUUtoVlNNNzBwTDViT09PQzNRa1VEaE53QU92NFYzTmQycGZqZFlUSkVkSnRFT25wRURmYlYwQUR3MTcxM2VwNW1hcjdURVNPV0hFb0RCZzdrTExXdmRhSTkxb01LQVdMVDB0L0JmclhVSURHYVZ2WVVpV3NyUXZLa1ZGS1dMZzdnY0xGRHJJbi9JaDFSU2VHanUwbndyNWhjd1ExdjF1SElNUXQ2N1d0YWdYVTdNNGpOdC9BVVhJNllzV2hnRzBPS3NURG1QeCtMZURUTmlrRk1Xa29qTndHb0tYRzdDZzFWNFVrSTJkYVlmWHpuZU8vUDZBaTNrbGZnZnFMMHFhWXdJanVHdTNEREd5T29PWjNtaXplS1FoQUFjMDluUzJRY1lmRml2VVY3T2dsNm1yd21NUjNhQjhHdGo1dEdJdGkwRkRvdVlyVlVIQlhjN1ZRY3gzb2w1MzhncWJ4UG9zUkJBOGVPVW5yNFpITkVaVGhiYzZobnp1QlFsZ3Nad1RCZ3lWb2kwMHJ4TEsrTkZDQWpta0RnYnplRVRyR3JQMDZEQVAyT0gvSlo2MTEvTWIvL1RqUXNxRnR6ZzRLZGRsLzFSR1Ivc0dSYlN1a0s5QVpxQlY0QTdHbnZadDNTQ3dPT3lza1owVTFzYU84a0VHc3NibWhUUExsOUZRY2w0SVF1bFpvdXlNSTZHOWJTTkRwc1VmSHRZODZhdS96RDBUNWdKOU1SWi9GYkNOUHdLWnRFVURSYVFXa2VNdzV6SU0wYnhuQ1RESHhidU9CdFZhbWtGaDg3V25zY0FLSE42VkZmRm9CNDIwU0c3aDgyZ21wQ0lTR0FsUk9CNU5hcll1UExqZGhadXc5VnBpMXpuY0tvazhMYk5lcFZCVHprSXpqckgvWE5LR3ZNRFFkTis2TlRpdTA3SUtqRExHbDRTdkl0cW9NNElYV1hwSTFKSmJZcjNjZzNkVS9KTnlYUnRRdHR4MG5qc3BkYXVQVDFLMFlaZzBGU0UyN1o5Q2ZLQThYdmhLdC9YRHJSR3grMXdLdHFNVUlwMGZuWDZ3cW1JZEdsZHB2L0owT0JYUUE2TXdXeXEzT0VjOEZBZmRzZFE2cXJhREF1eEJYL1doRFlnbWc3VHVjQ0dOZFdzU25GUkR1ZGNyczA5U3RHR1lOQmF6R0VwMXovUjF3QWZvNy9OOTlCbnJhRGJwWG1nS2pneVRsWVRnMUZGQzk4L1hJMVhmS0VFbU9vSndLbDFlWXhBMHNUbUNIYk53VFRxZ3NkZzJQTW9URUVpc3ZHdzVuMDFROGRabnhQMkdkVVJBY1pwKzJuRVV4YVNpZ3ZKSHBIZFNxY2tEZDNvNEwwcnlwN0k1SWVXdFFKR2svMDBOQlRRRXRxR0Zqd3haRjViSmlCNVJ3dElTRlF0ZHBOMlRTUW1LSm5vaFQwREdMcEh0RGg2Sm8xUFFzQTBLQmlnNjBuUHp0MDlTdEdHWU5CWUNheUlraUo1VXd1aDBUQTJmTktJWFI0ZHlaN0cza2xZMm8zWFVwbGpraWtxUmNqbXdDa1J3eTU5VFd0UUlBcTZzeGVGd1c5VXRBTEI2bzZTV0tHUGhVZ2E0cEVkbzZzcHVVRnRSWFk4VW1YajVOM1lwaDFsRGdDOG9RVmozUUtxOTkwZjdLbDdJV0x5enBLSTBETUViSi9zV3FnaFZoN2xPdklYTjZYMkVrVTlYZGxWNjdOcEV3am1IWjNaSXUrQWVhZFNIbURob0tHQ0tTWHRES0U1dy9JQmEzYnRsWmJVNENHdHFuYkNvdUU2aWhHaFU4K3MrbnRYMXgzZ1lLS0hCWFRiSlJrbTRLWWtTVXExeWhjZFZ2eEF5TVFZcC9zYXBnSGs0TmhZNXN0am9ITW5LeVRWSE5NTFQycFF2L1IzUVd6U01OQmZSN3lDRncvZHVjTXlBV3QyNnlIZjR5angxVlNaVHBkb296K0I5KytMUUpwREFHQXdVeW5TS0tsRlJxTzE2c29WcFZUNko1RkdXTUM0djYwV2FEbG41cUtDQXVYaTVYZGR0bGQ1SW9sMlh0d3FQc1V6UjNOQlFpZ09LQU80dW51Y3RmQWJHa3RhbmxPSWtHUXNrSFNYbUZjTFREYmVWemdUMnBqZUx0MDQ1aklRZ0RCY3pGNnRxUWIrRlVrd3hIN05HeEwwZExPNUo1V2I3dmFjOW41TVYwSTJicFdhUTJFS2lCZU9ib1l3eEJxblR4MW9DN3pKTXFtMy9IdDZORGgxa0RBQjNNRzlwYWZOekFUMkNPaXdXV1BpUDlUdEJESFIyQzRCSHJkb3FIMXRCdW5NRGowOUsyU1A5MjRROWxhcXhTanE3Q2RXbUU2ZVRWcjM3b29RKzkrOWUwWS9Udnh4dlNFVFdCYVNEUXJpcGI2U2IrVzdTWUVudHFUSVVDU3VNT21BZjhEdy95VnhkYlFPRTJiTVIrUitIRy81cTJwQTRBaFgzcGdJT0JkZTh2dWx1YVFtS0IyZjhFdHF0N1JUMDVPTkh0RkErM1QyUVAwZHl1V0k5dFNLSDJiWlgycnVsL29iQ2I1M3Q5eVp3MnBjbDJmWGZBUTAvY3hweU1SU29VRVAwV09IV0hBRG00clR5aTRyckJYVFlVTFY1MzJlekg1L2Nhem1UYmNqVGtuc1FNUWtpc2VTTzM0RUoyeTZadzdyakRNV2phS2U2NmFXc2d3ZXpUTW9RQy9hTmc2OElUZll3ZGowWFMwZWUrcm1Yb0dwWGgzQVZ0cWQ1MW10TmRUelhnZVMvOGZuWGQ4K1NUcVZBQW1IYXhkVW1QNFdpRTR1U0RKZTBpUTYwTmRTUDNzU2VSY0gwdUNHNXpWTlhDWGZvdXVMQllTM1JBalNDQmRaSDh6YWZhdkE1WW9hMVJ6NE8rVC90eXpqYTlkdXN6S0R2czVOMjNoTUQ0ZmxiSXVtcWFTQ1NmWThVOHIzSGxhZHNteGI5WXRmYkx0Mzd6SmNMZjhVdmYvZGtOMTU5RHBVT2h5MnVGN2l1Vmo3NXAvM25QN3diK3RJdGkwQ0JlWWplUk9QYjZ6KzRMaCtjeUhLdUpaOUdjbmhrV0M2M09XSGhRZjZoNmRtRzhmTExYNEJocmJ5dDcvdXA0RGFKUEU5WUNHQ0c1ZXNZaXRkaUc4T1JmM2ZQbm1HTVQwT0IydGJkcEZ2SGVFM3o2RCt6YXlOdFozckhTRHhabnlJUHNUSHpTb2NEUDFIeXZMc3A4bWRLa2JBVmR2UGVlakwxdy93VlhEMFRSKzlqUEF5cjhVVEcva0xHLys5UTlmMjNTbXlTV3JTSmx1TC9QSGh0SHorNDhnRjdxOGZvaTdSaWo2VEpKNGJ3KzdhVnIxc2xWZHUzKzF6NzA0SlZydWl3c3RvVCtJTDUrUnV4bk9GSDdodi81amlIY3RyVTlmMk1Bc1dOcDkyTFZHcnVHenFaNEhyelNPVDBVVU9XM2NQaVBlZzUxUlE4YUxsZXNpK2FJZmdTZG53NC9RcWd0Uk5FeHd4clBJM3VLTDBrc3Y1YXY5UmdPQU9KMUpWcFA5b1NKaFZjd2p4TXFUanVPUlNUV2Z1ekRKNi82Z2szNVhiU0NlSUd6WXNWSFpMUlF4aTlXdGNHa21kSnJoY2c1R1d2cDJuVWJsSHRnbDdILzBzczY5NzhMMUJ0ZSs5SmYrclpQcld0NzNQTDZsdC9TVktKWWh4VGMzQ3RYeUl1Rk54elJxcjF6aDNuZEsrRUVIcCtXdGlYNkg5citJNlFhdVpYaTBCMkZaNzVZMWRYUEJDaTR6RGxSaVdKZGNFcCtXbXdOTTZ5VlhENmQ1cmVJYm90MHlsWjhoTEJoeGNDays0R2wrQXpsTGlXem1zOEJDc2xpTFhtanlXUWgydDR3MmFlVGZSYlRwZUdXZS9TYXQ2d2diVE5ZazNZTk1lZGozVE9hemdFS3lXS2h0NXN4MlMzYWg0UWZuODRZVEdIWUJsN1RPU0kwenJlbWJTZmZtMHlIRUpsbDNDUnJSWms5VGNlWUlwYTk0U005Q3YvcVVKOU85MTFBVnpHcUorbW1KNVp1MGhxQzg1eFNHNGR1VDV6RWRtYkdGTEd5WHV0NzJldFUrUFNacGYyOEF2YkhWZ1BiQnN5UmNaMUszc2lyTTdPbGV1WG5zdkhseUpVaTFtV3ZTVXlLdGVFVkJKOU84bGRZZXpHalIxTGZ0aE1MbTI2ZmtUTVZSaDBwWW1XOTE3ZnJ3ZDZuaWRMS1lUejBWdCtHcHRzOHgzNHdKbUxHaTFWai9wNTJpMlN4K0Rob0wwTjZhdDVJdzZjekJGRXdsaFZYWWpKRjMzNUU5Qm5kcTJPelhheDYvanBJRm9zZjU3Q2JJWUZMM3F5Q1QyY0lvbUFzbUZqZklFbCsyTXpoTHlxRkxXQzl6ajZIOFViRE9zNlFLVkVzcEhIVjZ3K0drMzNrNklWUHZHNkVHY3RqTzlCN043aElXT3ZWMHdwdHRlaGJ2MDFselJ5ZC9TRUFBQUYzU1VSQlZIU3hLdlZ3WHVZa3NYaDZSblNMWEZJQ2g5Nnd4NmVUL0JYWUhpdE9aaTBJQ3p4Nno2dTUvS2gvd3hFdXk4V3Fqb2R6SWhMRUVxbFpNUDJoNU1UTnFjTnVOWWRQYS90U3ZmK2JzWGRJZ1dwWWpkcFhzcldmVUlidXJqTElWNGFMVlIzK2N5UENZb25rckdVWVRqYThsdENuejAydU00MzRBNHg5Lzk5Z1NmaGZtL1k4aFVXOUl2azhzbCtlcHlMRHhhcG5tdGpzZ1lmRVVyNEgzaXhxSU5BbTNjNEVkNThPZUNtRDFmdjRSaWYrZTJ4RGk5Tm0xL2pETFErMG5YeTN2VGJVZFowbEtpQ1dTdDZpMkRTWmx0YkxYaHZpMDJsK0MrMjI5djc3cnJIN1AvTHRSZ2pzT3piUDJOZ0tRMzRYcTdyaG5nRVZFOHZFMGRWZEltUGpHZHJ1anNySXB6MzJFcE5kQTRUNE9sN1hiRE12cmdLV25FMGFjVGt1cVpHMGR2RnBiVi8rTjBibDVvbXRLcHF4UlpIMTBEYmZCZ1dsNkpNZG5aekJwNE9lU21tSjd5WE1FNjlLYzdwWTlWdzFkeWwxOHJubTlaVjkrbHlUUGt1UnIzMXhsbEp6eXJSOGVaemlzVWJPSXVKc0h2My8yazY2MitBMDJ6RUFBQUFBU1VWT1JLNUNZSUk9Igp9Cg=="/>
    </extobj>
    <extobj name="334E55B0-647D-440b-865C-3EC943EB4CBC-33">
      <extobjdata type="334E55B0-647D-440b-865C-3EC943EB4CBC" data="ewogICAiSW1nU2V0dGluZ0pzb24iIDogIntcImRwaVwiOlwiNjAwXCIsXCJmb3JtYXRcIjpcIlBOR1wiLFwidHJhbnNwYXJlbnRcIjp0cnVlLFwiYXV0b1wiOmZhbHNlfSIsCiAgICJMYXRleCIgOiAiWEZzZ2FYeHFMR3M2SUNCcklGeHlhV2RvZEdGeWNtOTNJR29nWEhKcFoyaDBZWEp5YjNjZ2FTQmNYUT09IiwKICAgIkxhdGV4SW1nQmFzZTY0IiA6ICJpVkJPUncwS0dnb0FBQUFOU1VoRVVnQUFBbHdBQUFCVEJBTUFBQUM0KzhSL0FBQUFNRkJNVkVYLy8vOEFBQUFBQUFBQUFBQUFBQUFBQUFBQUFBQUFBQUFBQUFBQUFBQUFBQUFBQUFBQUFBQUFBQUFBQUFBQUFBQXYzYUI3QUFBQUQzUlNUbE1BWnMxRXF5SjJ1NG52RUZReTNabnZmbWxrQUFBQUNYQklXWE1BQUE3RUFBQU94QUdWS3c0YkFBQU5LRWxFUVZSNEFlMWNUNGhrUnhsL003M2JNK25wbVI0aVJ2RFNEWUhnZXVrSkNScHo2VUVSVVE4ek4vRTBmWklRa0I0RUR4c1AzWVFjRkF3OVNoUU1XYnVObDEwSTZTVWdIbnRRUVlMSWJCRDJFTlFlRWRtTDBKUE54dG1PTzF2K3ZxcFg3MVc5VjFXdjYzWFBwbVgzSGQ2clA5LzNxM3JmKytwWFgxWDFUQkNrcnRWZnBvb2VGZGd0VUdIMnVrYzFLUXNNV0Q5VjlxakFhb0U5dG11dGUxU1Jzb0N2dVVxL2YrS1Y3L1dPVXpqWkJXODkvY0xYTHQzUGxsdG9DVjl6N1RDNnR2M2Y2UUpYdk9PdnVGQWF2dWJxOGJmZTlIK0h4N2ppQi82S0M2RHgrTzJ0c0JjbWMxMjhmTlBheHkvODhPdDQ3eHg4VjNqaEZaajZJeXZ3ckJYZnV0S2NGVUxWWDZvL0dXVXhNR1MvVGVZYU11WnF1c2NtRVpKWEFnNTI0S1hnSWJ6RzJIODh4RE5GUVRxUlQxUmpiSU81U25DZkd3NjhIc3ZKUUREWHRnTjNwcW9CWTJjekFlaktTN0JCVXhiVkdaTWtZakFYaWRha2FQb0phMHJsZEtXekJLKzA2UlNZb1JJZWNIc0c5YVRxTW13UTlSVnB4MkRjUUhVbnFSL240ZmIzNHB4UGFzallvWSs4ait5WXNicys4aG15RmRnZ0dvenQyQjVtNzNMNU5heDVrTkdZcFhxY2wvUXNlR3B4MVUwZ3F1ZzA2UlhWK3QrT3Y0VEJYRUdidmVTQVhHZHMzMUh0cUJxeFUwZnRiRlVyN0xRL0c0S21mYkduRHJCbkltaVR1Y3EvMFZRVEdUQlFNMUUwWFJha045ZkpTMi8xVDlIWTBjdHo1Z3JQR3hWTjVqSUtSb1c1R1NnLzZVVnRmK0lKZjNPQlZQUDFHcVIza2s5emNiVDh6WldiZ2ZLVDN2K3h1Zkl6VUc3U1d4eHJCZDdlbForQjhwSmUrWEQrOXNxTDZXMnUvQXlVbC9URzg0dy9ROHZueGZRMlYzNEd5a3Q2WFZmUW5OUHg4bUo2bXdzTTFNblZSNUJlUGpkcHhNdVJYQTJibFBKaWVwdXJ3ZGlXcVFPWlpRWEdQc3dVTWdsVWNvYkZKaXhabGhmVDIxemR2R0hYYXQ2d2E5bTFQeUxmMy9NNVBlWnZlNjhwN3BFMDE5VkxrNjg0bTY3TGpaTFM0NzNYZkJZZTJCT3BDZVJmWFpwODFkbUdYcm5FUHRZTGtyblN5OW9ySmF0TmVTZm0ydVhZQnI5alY5VHR2WVM1M21hVG5uT0JIVFBRR0VEL1RYZGxxZjVVdXBCS0l0TGJZSk1SdTI0V01wWm1jRjVwekg3aHZjQjJZSmJyNk4rMjZFbUIvU3Vvc3VPb1c3cTV5cjMzZ2pWMjFvK3FVNG1JZ2I0MCtXeXdhaURoSGR1R2hTUzlRdThuL2FBcjk5dFNEUmdLZHR4SHgrK2ViUVpEOXI1QjBWSGt3R3pjMzExaTk0WHVFUnlpb3V6djZlWnEwTnpWZG0zUVNBWmFoY2xMTDZjbEVjVmFObHNsNlhYUms2dDFuNjJjUGVkY1hLQmE3Tjg0YkdPb3NtT1d5ZlBsUm1ZUDZYVUZXek1YbHd5NmlqVlREVWtHMm5rakNONDFrRGYyMVJSMFZUMGt2UXVUdzZEYzg1b3ZOcHprUlE0QVAvZmNxTFZqUGtaNEkrRUlHK1JrRldWWFV6UFhOYjRmVlhXTWE4bEFLelJnOGRJcEVrWVVhejVqa0tUWHhxakJHWWQ3ZktHVHlsV3lmQUF1VXVvMThjVDVRb2RucDczWk1jZkh3QWgzakkvby9VQzZmVHo0cFptcnZrOWxWVmZ2R2lMczJvRWtIWUVjQ0pUNFRvZlZ4bkVSa3Q0RnFxd3k1WVBGdXRaVTF4RjVMZlBXMEJmZWR5dEVxc0tHV1NiYjROdVNvWUoyQnplOE1xWDVwWnByYWRLbnNxN1pQYmc0S2dudUFwMjZZQURJQ1VUVTBSMVdNVWVqa0tZZTdOUndBNGpYMmR1eWd4NnFyd09RK25LRG50TmZOc3dWb20rOHhRa2VaVDZWN1NqZlZqWFhRRVRkT3pLeU1yVmQ1N1ljMTFCSDNyV2JrbWxaaGdWSUR5KzB3VSszcXZGSlZFcmZWRkRxVGRJTkNjR1NXR1BBcVdzbVRYdVpEZk9JNW16QUhlQ3h3VDFYSFM2cXViZ1JpT1ljbjU3UkZMdEJ6RVZUNkYvcG9WL2xXLy9VQzhKY2hXRXVEY2J2VTNhRm5SM1NjK3Fyd1g1bWtSWDJ4K3lWZG5TTGhpeTJZSTczSVlETzBvT3pQdVo2SW45eEtlWUtQeFRHcmYwRUFsNEtYZkhTUWVGVEVtV0taNE5oZ2c3dEhEeTlOWVdHSWxKa21FK05WemdpQnY3bkxSWk1DaDBReGxFMEVSeWQ0SWE1bmg3aVVzeFZGTWZBenYwL3prQ3J3cmtreEhUUExwRmVsenZYZEFxYVZNc1N6QVd0R3BmRCt4MXFDbE5rakpobFR1dHR3ZTZ0WThEZ1M5QkRYSXE1MWdWMU9mZi9PQU9GemlVaHBuc1M2VW5ubWs1RGxTb3k5ZzAxSDZWSFd6dzVWbWF2cUM0alljUXNVcVNGQVVhUDRJdTd1TFhVTDZHWXE5Z2tFYUtCZlo0dzNTb3c5WnUzKzZhcWpETDBvRlQvZklhUXZScnVzMm1xL1k0b0hKbWpGNU5HWEdiQ0xId2Y5VERrdlVoc3hDZTNNS3VZS3l5Qjh6VWoyV1Npd2RnVDNxUktJQ0M5RDFxT0tTUjQ2eG5uOVJ4Q3RSZVR2WW55RnI3Tml3bVB1U0d4TDJwVW5qWVhiSDRvWlZQUExsUG5pVlMxdllDQ05FNmZGaEgwS3Z2cVdKU3hMYUM0UXlTVUczTlA4UmgwWE5rT1NKdHI3S0tCT3Q3cDc1K09PalI5QXFUSHp2NUJYR0MrS0lqTHZENDI2eUt5VVdldlNDZzNKcHdpNmlrV2JMVUkwWEJ3NXFRQjhVYW4xMk9BS1ZNVm9ma0RtM2pwY3FheDJKM29IWklvWnI3TmpkbFRBdldHUnBvcDc3TFFnT2dnR09qRFg3OEtHbWttTzV5VlI2dlBQemRpN09kWmdwWjZlTXA5cTdWb3NtOWFGQjNGTmt6aTJVaHRSeHRzS1hPWmFTRFV4a0ErQ1lJLzRKZDYvUWh2dWdUOEcyc3d0SjF6Y2h5elU3dTFLS3c4bks0ZnFwUU5FMHNndkdWNDZjdmJsTG5NTkJEcWdvRnFTTUpWZk9OTnNkdUY3NVlueEtYUWVuSTk3SVBwTWRaY3dDUmhLTE5pVnBRVkZUeFFQYjlLbWN0TUEyRnJBT29nV2RaTmJ1aEtxaWc4WkR4U2VwS1NjUlMwM2QvSHliYzJXQ3RtVlRrYmhJTWNLQUFwY3cxY05BQzMyaUxsTVl1bkRnWE1uaVRTbzFyNHJqSXQyK1VUTlJmY1VhaVRieE5RVWRhT1dXZVRTR3BQT0lqTXA4dzFkTkZBbCs5MlllMnBUUmNTeS9Ia2EwM1V3eTlqRm5YSUo2cGE3dERZeWJjSnFDaHJ4VVM0ZGxlUjRvN3hiRitVcE13Rng0bGtVd214MjhVM09EcW9MSm4zYWxKcVFRQ2Z2c0dMdzY2OHpaM1VJR2dzS3J1ZHl4SjJHYUdpUWpzbWxrQTBBZ3A4a1JvdWdVYUhRakZsTGljTmhFdFAyZy9xUUw4WWZ3V0JacjFENFpoWGh1WnFkYXlpaG9wcjhackVVSnV4ekRWcUJJRWRNMXdDcmRPeUVhT0JkclBLY25RbXplV2tBVEFRZHJ0d1lVUnY0ckdzVGhxOHduWUQ2VjJuT2pnNkg0eDFMKzhhWjRRSkF4ZmZXcnBreHp3U2FFY0gwQVRYMGxKaVZhNTJrK1p5MG9Ca0lJb2s2SDBISjVhK3BJcTdJZW1GbEY5eURQaVVMbXhzMzYvazBrNitUZU5SaVFOekxQcmEzWVlZbGtENzlKQitrVFNYR25ZVmJpVitMaEV4VUZVZ1ZtdUFTbHpsVy85T2xGQldraDdDR1BwYVMySW4waUJvS2xySkdJczBVWnYwWEdVT3pKNWd5aDQ1eEo0WVJvMkRFQ3RwTGpYc2drdDB0Q1lyc3FBbHB0cjJwbGJOTXkwcG8xWEp5UVkwU2kydmVFMlBSNjZ0REdyR3liZGFQNktNSFRQa2l3S25Ld3lqUG5UcThrV1Q1aHJFTklDQkUxS1ZiQVRLV3p6ZDRtdlFFb2VTbGVKSlN0Sno0NXB3RFBLTnR4cUtCK1JpVTEvdERGOTA4cTJsRlRzbStrcTlXK1pmZE1qOVlrMHlQYnh0VndNY3htRVhsazdLeXB5azRHNUNlTWdQaTFiNURxMm1Ua2RPaGxsZnJEVWhDV3JjeHFON2pOdTBWeWtyVkhQeXJia1ZCeWJRYUFBTTZZWUFrODdPMXNVRWgxVFNYR05wRVQ0OU05Mlk0YzhjYUx1ZnBvcUJJVURIWUZZM2F5RkZWN2pXNUx2ZzIzVFh2eEdYc2Q2S3ZQdldhdHR1bDBPQnZKeGJ3eVNEMkdFZjVhUHJWRm5oTDhvUDA3aHMwbHdLRGRDdlEvUjlFY2xBZUgweU9wODdPRXA4SXlXcTA2OUtSR2gxNmtzMEwrdFNsdHg2R0xKWnFuT0ZYUzVNUGdERWlTeE94L0V5eXNsWHdsd3FEV0FXazhHbDZDbnNUcUVicmdJTjZiVkpuMmUwR3ltbGVmd29HdUlOK3F6RDF6V2RqTXdnSkV5cjJDRHhWYTJDY1lVTHMwdGZWQjd4amRodW1YNEZFMTRKYzJrMDBHYXN0eTBGOFlRcFRzSnNDMSs4bGFaMDFPNElYMWJVa0t4R1E3eUlJNmxpMXZ2cnlzT3NLR0VZZlF4ZDBaRnpZYTVqRGZUSHM3N1FmcE9kc1R0aEdpVUpjNmxoVjFDczN4elVoQmEvWTg0NERyTUlDRWFUd3pDalBZdy90bXlJY3pzU2JLSDlOelNOck13NFBiaDFsWEgwTWZSeVI4NkZXYXF6VVh5cStSbnRkNjhKYzZsaEY3VldxYWx0L3VobWxMczZ1bTAveDRxa1pHTDFTbE1tUzYreXAvb3lNOVhUN01XS3FzSzNTcWt6NmNSY1VuN0ttMEJKbUN0SkF3TU00MFcvVkw0OTc3NG16SldrZ2FQajgrN0E3UGdhMzg0TzUwUkltQ3RKQThPbVUzc2hLalcrUGVjZUpjelZTd1JONDYxemJuOE84T0d1d1J5UXNpRjBjMkh1aStKOXJ0dkxSdmpFSlJyT1h4UE10M3U2dWJRVE5qUlV6bGpjenJjdk9kRVE2ZVhVOUZjTHpWVWNQVW02bFRpeTRsQWI2UURkdjRsejAvaXUrRDlSY2tmODNOcFJnRU56MVJsZjlWYVp2ckM1SnFONFJXTmhrbGkzMHhvZmF3MnZOZFZNL1JmbVFwRE9tc0RwSmRaNzQ4NU00T2VyM0JMSERtRDZ6Zk50U0VFWDVxSnRGN1NKS1hsYnFRc3U2cjZtVmkxQWVpUVc4MlBYRDdYbjNVMWhMbkFXRGNaaFlqdFE3Q2pPdThsNTRhSFBHSXdJVW12elFzekdpY3gxbC84ZzhpVk5JOTRXMDRvWEpBTnpkZWpuTGFmOUI5Y2hZUzVzNnFIbGFyeHZ3RHNRL3RITGcrdU1YMHR0aGs4TW9qLzJVNXRKV3BnTHAyNzk0QjEydHFWaE5lNXAyVVhMN0xFWGc3VTYrOHVEN0pjd1YvQm5kb1pmQXlSbW1IZEFad3Q4bFVmc2I0eTk5MEI3R0pvcmVQYlM1SE9IRDdUbDJSc3JmTG4zMHgvUER1T0RJTTNsby9NUXl3NVkveUYrZSs5WGYvVC82cjFNdHZaTkwvR0hTdmgvaGQ2bCsvNGUxanNBQUFBQVNVVk9SSzVDWUlJPSIKfQo="/>
    </extobj>
    <extobj name="334E55B0-647D-440b-865C-3EC943EB4CBC-34">
      <extobjdata type="334E55B0-647D-440b-865C-3EC943EB4CBC" data="ewoJIkltZ1NldHRpbmdKc29uIiA6ICJ7XCJkcGlcIjpcIjYwMFwiLFwiZm9ybWF0XCI6XCJQTkdcIixcInRyYW5zcGFyZW50XCI6dHJ1ZSxcImF1dG9cIjpmYWxzZX0iLAoJIkxhdGV4IiA6ICJYRnNnUkQxY2JHVm1kRnRRWDNzeGZTd2dVRjk3TW4wc0lGeHNaRzkwY3l3Z1VGOTdUbjFjY21sbmFIUmRJRnhkIiwKCSJMYXRleEltZ0Jhc2U2NCIgOiAiaVZCT1J3MEtHZ29BQUFBTlNVaEVVZ0FBQXQ4QUFBQlVCQU1BQUFDb3pFYkZBQUFBTUZCTVZFWC8vLzhBQUFBQUFBQUFBQUFBQUFBQUFBQUFBQUFBQUFBQUFBQUFBQUFBQUFBQUFBQUFBQUFBQUFBQUFBQUFBQUF2M2FCN0FBQUFEM1JTVGxNQXUrL2R6YXVKUkJCbW1TSjJWREorUmloTUFBQUFDWEJJV1hNQUFBN0VBQUFPeEFHVkt3NGJBQUFOODBsRVFWUjRBZTFkVFd3a1J4WHUvYlc5OXE0TkFoSHR4WllYQkJ4Z3JPeEcvRVdhZ1N3Y0VOSjRFUkVpbC9FSlVJUmtTNUdBc0VLMmN0bEVrVEtXaUlMRVpSeVVCWkVJWmtFY1FCSE1DQ0hCaVZsUURoRUhabTZSdUl4M3ZObjhFQ2plNitudWV1OVY5VTkxOTB4bW8rMkRYVlZkNzczdmZWMzE2bFYxZTlmekpucGQreDVlRXpWeHR5aWZtd29WUTRYWGpidUZsRW5pN0V5RmludUVSOC93SHVFUkZkTXBUSXZ3dmVtNGMzZFk2VXc4dWc3VlBjTEpXQ0NFdjk4UDZkR1BveTkraS9UTFh4U0VINnRFRnJBd3V2Ukx0K2NoVUY3NDhxdjVvUldTek9tSUpueWVFZUZYWHQ4cEJHa3NMQWh2R21hTzloMnNXRkIreGtHOHhLNDVIZEdFZTg5ZGY1OC8rczYvaU5lVktqQnp1NFJzVGhDKzhPZ1ZmNURlOHExYy93SllHYmt3emxGK0RSRi92RVFhczZ2SzZRZ2hIR3lkQWZnZkMyMytBQ3B2aDVYOHZ3WGhxS2dOSk84RkduOWZWK3BXV0FuYVVuNVJsSXZQQXNyN1VnUW1kanVISTV6d0pVRGZqZUJoclJiVjhoWXNoUGVVZWlkU2Q3YWkxS2VqV3BZQ1Iva1BwWTcyc29oTm9FOE9SempocDRCaUVrVitDMEdsc0M4V3dodEsvVWU3L3h0WHhqaktSZWNIcGswWExlVndoQk4rSE9ZNkJiRmF3aEMzRUE0VXJXa3paK0VwSCtocWVrbWc3SmNTK2RMTlducmtjSVFUM2xIcWRhcjNwRkozYUQxUDJTUjhFUmplSktycVN2MlBWRk9MQWlXQVZJTlVvVWwweU9NSUo3eWwxRnNVR1NaaE83UWhSOWtrZkFHMDdoTk5QZkdZeVMxclVhREVrRTZmbjFWbUlvMTVIT0dFTjFod0JaRGJTbTBVeEdvU3ptT3c1L1dCTVJjakFpV0dwRU1YK2RMNjVuR0VFODVqRWdCN1Fxbi9Gc1JuRWk1aXNEY0V4blljckFpVTUwRDhEUWZ4OHJybWNZUVJMbU9TbjVqZkxnalFKTHdEbVRkVnVndU03ZE9HNURLaVhDRmQ1cURPQWlHNU45bGlKNGNqakhBWmt6d1BwK3VnR0dxVDhCWk53MEY1SDR4MHN4dEJsTFE3WXRScGZYWTl4WHUyaE9HK1FHYXp3QWlYTWNuemNOWGNzc2xsYnpNSmI0aXNwSmNCSjdHSEtBZWtqb3ZtdTBONEhrY1k0VEltZ1ZmVndwbTRTVGpFWUxiSUFXNTFrekNZVWdTVWJJM0ZCMUIwb1VreEdYTTdqeU9NOEk2Wm45VUZPVEdtRTVvTndtVU05Z0EzM2Q4bTZQSnZBVXEyQk9BRElCdlhOUEh5N3VkeWhCSGVNbGVmUnVFTXdDQmN4bURFZmVSQUE2QmtFYVFEOGhzTzhxVjF6ZVVJSTd4aERwVzIrUXdjQVJ1RXl4aU11Qm1ES1FZQUpkdVl0a0MrbXlJemtkdTVIR0dFdzl4ZUU5Q0FjQmN5aERSV0RjSlBBRUcwSDI3TldVeW5OeTNscXVoZUYvb3NJcE5weXVVSUpSem45cWJBMWloOG1tSVEzaFF4dUFObXQ0VFpoQ29tVGl2a1BxSXVmT0JEOUdVdjVuS0VFbzV6ZTEvWVd5MThGR2NRM2hlVEJpYVJTd2pIdEx0TFVPTHJpQTFTbjE0eGx5T1VjQm1URUhyVlRGd2NQVElJQjRMcFRoeEhyRXVTZ1FUdkVBd3d6bHh5SENKWnRKakxFVXE0SlEzSGxLM2dhemFEY0hpR2g4UlhKRkRPSzNMYktNcklDVzYvWlhTYVNrTXVSeWpoSFJGY0FUVU92NElCVWhLT0ttdUVrTDRqWVRDaTZmRU9SaGlYNTBVc0Z5em1jNFFTM2hMQkZRRGh3VkRKV1FveXRLVjlSUXMzZFRXOTFPZERZUGZkMm1iNjUwenVqbERDWVhLeUJCZWN4M09LZ3R0bU9jSkZETjVXNnFQcExKTWVnSklzQWFmaHBlQU91VHZGWWo1SEtPRlZIbHdSTzY2anhvcjJqUCtacyszSFZZdS9rbkFlZ3g5elhpTVl5am1vSFZpTVRxTXBueU9FY0l4Skt3SXBLajBVYmZNVmFJeTV1cUl2VkNYaFRSS0Q1MzhFS2FIYkFHV1I4Nm1xVXA4eVRVNm5KWjhqaEhDWjRDTHNaU0MySnZCajFJMjc1QU1EVVVsNEg4YjB5LzcxMmsvcXNFeTc4ZTFIenBkODhUOCsvZ0xBK0pCQU43MXFQa2NJNFJpVEJnTHZFTnEyUkp2M1ZXaTBYN2JSS2dsdk05SFAzcERhVStxSVVsOUhMNlYwbitEdGZJNFF3bmxNR2lQZEJ0OEd4VUJMd3F1YXJnK2ZmOVZaTjZJTXJ0SG5IYis4ZFRhV0tGQU5jU2pGSElGUHdValVISTR1WEhyb2ZqMXFDZUZOTXczSGpTYjdNaWdSZ2YybUlCeGo4S0cxNTN3OVMzUUJsT3pvSzFBMTkwTGw2RXRaNUsybTh6VEdPdElEaFByMG9lL1hySVREclhlRVpWUmFjS01wWXppdUZDdkN6TGo2R0RzaXNYYUJSa0RKWGorTSt5MVVRSzBhZlR0T2FnTHQ4WTQ4ODBQQXNoYWEvTU9xVXQvNGZsanp5QWh2bTJrNEhtZkoxRHdTelZnUUl4eGpjTmNtK3ZlWWR0RVhVTXBoNFhtTDFhTy92UHpkNmxUM25MR09lQjUrdUtHUEcwNnF6eEVmQ09HQVY4NTFQS3F1a2Q1NWlvSndqTUVEUTgvVGovOFUycnRHdTlrQUtNMGhNRHdhUUUvWXBiRVA5VXpoTWx2c2p2Z1dsbTVYU1NRK3pmelZoR1A0a0hPOUEyMDNDNklVaERkQnBhRVI5MWNQWkNMY0dqa1hLL2Y1S29mbWViNWhxclFHcXlOajdjZnU5TWxrTzhWQ29DYmNsb1p2dXgxVlc1MFJoQU1VQnNDWE9iWCt3TjlnSG5hdENsaWpOWEtlREU2ellJZWdaeklUbTBERjZzall6dkliTVB3M1Fwc25HQ1pOdUMwTnJ4UStTVEUyUG0xYkRFWnMyUWkzUnM3K200RnpEYVgyZ3VMRWY4VTZBaTRmd3VJWEhVRTEyZG1JSmh4amtrQ0phMlpOdERsWHhRaXYybUl3S3MxR3VEVnlyaDRFcURxWlprblF1ZUN2V0VjOHIxZUQ5d2pSVzZ6K0dyV2tDVythY3gyLytCalEzbm5LbkhCckRQYlZaaU1jVU1waEFZZjJvNjB4TWxqa281bWNCNnVEVEx3am5yZTY1YlgwNHRmZXBHbzE0WDF6cm9OVTBTeGNoaFJyRFBZQlpTTWNVQnBMQUVnR21TSWMxb2JSaFRvNWlYSzhJNTRIcndCaHJOWUNzOVY5YWw4VERqRko1bHVWTWdZTUgrSFdHT3dEeWtZNG9EVFNjRmdyZzFVVFlpQUxtTlRUa3N2eGprQnc5RlBVNE5SK25yOXgxWVJYalRRY2RkNnc0RHhuT3dyMzI2NWFlblBDclRIWWw4cEdPS0NVdzhLRER5V0NVUS9EanJ5Y3NJQXByeW5lRVc4SkgzOGxIQVJuK2RsSVJMZ2xEZCsxWjFtRnpzTnRNWGpNUWliQzdaR3pHcVlFTU1LTngxRWV4MHhUdkNQZU1Yd0wzQXUvTFRqRE4yTVI0UmlUdWt3bG5seHQ4UmEvVnVnOHZCK05ScWs1RStIMnlQbnI4Sy9IWWE4NXJaQVM3NGkzakxOc09keEc4alJjbjZWZy9CZ3dFbzdGY1ZQa1BMeHRpY0ZqcTVrSVQ0aWNxQVVncjQyMVRmeG52Q09RaG9OMVdML0hrNjNKaDBBMHdqRW1jWlNOOEJueFp0Y2FqK0hWRUllaEpoUGhDWkVURmNLd09qQVVUNlloM2hGTXcvMFBUTVlMUzMrTkFZZ0liOHJ4RElQSlNNQ1lhTVlLSTl3ZWczMU5tUWdIbEdKWU1CUTlaVjNsV1o5eUtnbU9ZQm9PMTNZUU1YZ2Fya05LWDg3MVJra25RWXh3ZXd6Mk9aQ0V6ejMvZGIrZC9RQ1VTYU9nUXZZTkZ2bC9ueDh3YmJDOWZmNVhvc1V6TzFrMCthOVdWNlJvVUI5L2lRZGpZeE1iZUJxdUNXK0xqQXIrenQ1SWVHTU1KRGN6d2lHeXlhVTVsSmFFd3dqWkN1OUZ2NkV4QVJVa0tXdTA2MVpVOFF1d3BNcXZ5SHFHRVVzbkc1SkVSL2JRSEVRSWpONGlEZGVFVjNrYUR0aEwrc0NHRVo0UWd3WGhtQXRGNXovb2dIOEJ5dkZTRkRhdzN4MDFpdllORnZsZFVMbkRCTENUU056dG5Rd2tDWTc0YWJnZnhERWhGR2w0UkRoK1pWM1RZT2JxcGYwckpJendKcGpSVmxoSkVJNUg1TUgrVVhkTGlwelFxMDZlaGtXK0FTcDVHTUJPSWtUWk94bElFaHp4MDNCQTAvWVhGSkdHUjRURFRDSXorT3lxVXAvUWZoWXFNY0o3OFFmc2duQWNRc1lLaUNnM1l0SEFKTllEMkNKZk5hU3hVM1NxTjlacjcyUWdTWERrZURCbk9uN0tKTkx3aVBBK21ONFBYSm4vWnlVeFZNWjZiTDFCQ2NjMWM3Um43U2FQWnlHbE5zTjlIOXFpZjdISVVOTlRuOVJ0RnZsVmtPWWpIRHVKRVc3dkpCZWVKRWVHd2ZrWlRCOG9OWGthN2hQKzFLTVAxOEd5K3NpTDM0VHIrZ2VBYnZXZ2hsNndGQkkrLzl6MUsyaEYzWHI0WjMrMTZCUWpIQllSbmxRRHlsVnNVeDk4NUR0N0ZubHZRUjJSZGtQZTgxb2dIQTZxc1FMc3hON0h4SFdpNlgyYUk3Mk5zWEtJMG5EV0t0SnduL0EybU9YWDZPYzJqL0sxaFlURGhJOHU0YVN2V0JEdXJTcFYyU1FtS1VwT1c5Q3B4WWV2bFBlL1RCWEQyV3ZJTVkrZnI4cE9RbE9hSTZzSEFTQlF2dWVKTk53bi9FK0tYYU5MdnhnRUltWDhDZ2xmVXFQMWk1Y3VYNzU0LzdyMTM3aVNoQy9WSDJ6V0NJQ2VXcjl3OGZMbGh5NnVWK2hJam5vc2lKeFB5a1BIWjI5M28rN2p3a0w5SzZMRjBrbG9Tbk9rY2pOUU9jUmxVYVRoUHVIU1pMbjFrUEEwclpKdzZMOWNTeE1pOTF0a3hReWFuZVNKS3JQb29Ha1Jodlg0Z2hYaVRabUd6emJoelJYVDliaVdCZmE1emJpWGkzeWNYbWROQzFIYUEwUG9qa3pEWjV2dzRVRXlEZlJ1NzlZZVZoZm81N1F1OGxTWFdYYlFkQXBXeXVDQzRIK2FuNFo3czAxNHZ4dENULzI5RlB4Sjd3bWFoVG5JcHhodzBIUmM3MHAzbGZxenpBK2kwOElVaS9sdkY0amg3WjNNWm52QktjbnlJUkZ4a0NkU3RxS0RwbzUralEwZkVWVG9BRUROTTAxNHhlYTd0VzBwVExDSE5YSS91endSc2hZZE5MVTJJZzE0VkxNVzFjYUZXU2I4bkhHQ0ljRHJhaTg4Z3RyZTFJME84bHJJV25MUjFEalFLdXJtRWZjc0UzNUd4ai90aVNndGhhZUUxMVJYMzhvdXIyWHNKUmRONFZ4RFRYMjV0WjJsa0FMenI4dmRmWUxHWTM1TDFHQlRoRmNGcHZDT3ZwVmRYc3ZZU3c2YUZpZ0NPQnk3SVRUT3pnaUhrMEFTRGhCbWUwdUFqYXZpMjREd0lnNW1sby9URzdVN2FOcWx3K1lzK1V3OFVEWWpoRC81OUd2YjhEbjl2MzczWk9Ta3R4aDNycWk3QkNVUWpTNTlNN3U4bHJHWHNtdTZCditjK2R0WHRaYXFUTU5uSkV2QjVUeTR1aEhhazFsRE9Pem9vaXZhNW5sZVp2bklZbHdoc3liOGl4RzRkQ3JZTW55WWpSRSs1eDlzNGJrVW1aRHRsVGdDUkRzZVRvY1hHVkdaNVlVNnM1cFowMGtGZnlPNFR0NlJIRE5PNzJlRGNOTkgyS1JuamlnMjZlTHlXbXRSSkZvVGxHYVg4TjJFdDhYTWhaaEtVWG10dGp4Tk0wMzRLeVRmME01bkx4V1YxNWJLMHpUVGhHdUgzMU9sYVlTVUg4TzM0KzhwMHZJNmcvK2Zac3ZZQ3VYVkZpYzM5Qk9JZ3ZFaFR2bmQxZDZaQ2hYM0NJOUd4VDNDSXlxbVV3Z0kvejlVTlpuZ1AxWHlsZ0FBQUFCSlJVNUVya0pnZ2c9PSIKfQo="/>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12857</Words>
  <Application>WPS 演示</Application>
  <PresentationFormat/>
  <Paragraphs>730</Paragraphs>
  <Slides>48</Slides>
  <Notes>0</Notes>
  <HiddenSlides>0</HiddenSlides>
  <MMClips>0</MMClips>
  <ScaleCrop>false</ScaleCrop>
  <HeadingPairs>
    <vt:vector size="6" baseType="variant">
      <vt:variant>
        <vt:lpstr>已用的字体</vt:lpstr>
      </vt:variant>
      <vt:variant>
        <vt:i4>27</vt:i4>
      </vt:variant>
      <vt:variant>
        <vt:lpstr>主题</vt:lpstr>
      </vt:variant>
      <vt:variant>
        <vt:i4>2</vt:i4>
      </vt:variant>
      <vt:variant>
        <vt:lpstr>幻灯片标题</vt:lpstr>
      </vt:variant>
      <vt:variant>
        <vt:i4>48</vt:i4>
      </vt:variant>
    </vt:vector>
  </HeadingPairs>
  <TitlesOfParts>
    <vt:vector size="77" baseType="lpstr">
      <vt:lpstr>Arial</vt:lpstr>
      <vt:lpstr>宋体</vt:lpstr>
      <vt:lpstr>Wingdings</vt:lpstr>
      <vt:lpstr>Helvetica Neue Light</vt:lpstr>
      <vt:lpstr>Helvetica</vt:lpstr>
      <vt:lpstr>Helvetica Neue</vt:lpstr>
      <vt:lpstr>Helvetica Neue Medium</vt:lpstr>
      <vt:lpstr>Trebuchet MS</vt:lpstr>
      <vt:lpstr>Palatino</vt:lpstr>
      <vt:lpstr>Helvetica Neue Bold</vt:lpstr>
      <vt:lpstr>Helvetica Neue Light Italic</vt:lpstr>
      <vt:lpstr>Wingdings</vt:lpstr>
      <vt:lpstr>宋体</vt:lpstr>
      <vt:lpstr>汉仪书宋二KW</vt:lpstr>
      <vt:lpstr>微软雅黑</vt:lpstr>
      <vt:lpstr>DejaVu Math TeX Gyre</vt:lpstr>
      <vt:lpstr>宋体</vt:lpstr>
      <vt:lpstr>Times New Roman Regular</vt:lpstr>
      <vt:lpstr>等线</vt:lpstr>
      <vt:lpstr>汉仪中等线KW</vt:lpstr>
      <vt:lpstr>Arial Bold</vt:lpstr>
      <vt:lpstr>STHeiti Light</vt:lpstr>
      <vt:lpstr>Cambria Math</vt:lpstr>
      <vt:lpstr>Arial Unicode MS</vt:lpstr>
      <vt:lpstr>等线</vt:lpstr>
      <vt:lpstr>Times New Roman</vt:lpstr>
      <vt:lpstr>Kingsoft Math</vt:lpstr>
      <vt:lpstr>ModernPortfolio</vt:lpstr>
      <vt:lpstr>1_ModernPortfolio</vt:lpstr>
      <vt:lpstr>面向依赖关系的高阶网络建模方法与应用  Representing higher-order dependencies in networks</vt:lpstr>
      <vt:lpstr>基础信息</vt:lpstr>
      <vt:lpstr>背景介绍</vt:lpstr>
      <vt:lpstr>背景介绍</vt:lpstr>
      <vt:lpstr>背景介绍</vt:lpstr>
      <vt:lpstr>背景介绍</vt:lpstr>
      <vt:lpstr>背景介绍</vt:lpstr>
      <vt:lpstr>以往研究的进展</vt:lpstr>
      <vt:lpstr>以往研究的进展</vt:lpstr>
      <vt:lpstr>研究意义</vt:lpstr>
      <vt:lpstr>BuildHON模型</vt:lpstr>
      <vt:lpstr>Rule extraction</vt:lpstr>
      <vt:lpstr>Rule extraction</vt:lpstr>
      <vt:lpstr>PowerPoint 演示文稿</vt:lpstr>
      <vt:lpstr>Network wiring</vt:lpstr>
      <vt:lpstr>PowerPoint 演示文稿</vt:lpstr>
      <vt:lpstr>模型应用</vt:lpstr>
      <vt:lpstr>社区发现</vt:lpstr>
      <vt:lpstr>节点重要性排序</vt:lpstr>
      <vt:lpstr>链路预测</vt:lpstr>
      <vt:lpstr>结论</vt:lpstr>
      <vt:lpstr>PowerPoint 演示文稿</vt:lpstr>
      <vt:lpstr>PowerPoint 演示文稿</vt:lpstr>
      <vt:lpstr>BuildHON算法的发展与应用</vt:lpstr>
      <vt:lpstr>解读文献</vt:lpstr>
      <vt:lpstr>前情提要</vt:lpstr>
      <vt:lpstr>前情提要</vt:lpstr>
      <vt:lpstr>GrowHON：利用树结构抽取高阶依赖规则</vt:lpstr>
      <vt:lpstr>GrowHON算法框架</vt:lpstr>
      <vt:lpstr>GrowHON算法步骤 1</vt:lpstr>
      <vt:lpstr>GrowHON算法步骤 2</vt:lpstr>
      <vt:lpstr>GrowHON算法步骤 3</vt:lpstr>
      <vt:lpstr>SF-HON:BuildHON算法在防范生物入侵上的应用</vt:lpstr>
      <vt:lpstr>SF-HON算法背景</vt:lpstr>
      <vt:lpstr>物种入侵风险的概率</vt:lpstr>
      <vt:lpstr>高阶网络模型SF-HON</vt:lpstr>
      <vt:lpstr>SF-HON网络分析</vt:lpstr>
      <vt:lpstr>利用SF-HON进行政策分析</vt:lpstr>
      <vt:lpstr>BuildHON+：高阶网络的异常点检测</vt:lpstr>
      <vt:lpstr>Higher-order Anomaly Detection</vt:lpstr>
      <vt:lpstr>应用：检测异常值</vt:lpstr>
      <vt:lpstr>高阶网络在共存疾病重要性识别上的应用</vt:lpstr>
      <vt:lpstr>HONEM: 高阶网络嵌入</vt:lpstr>
      <vt:lpstr>HONEM: 高阶邻接矩阵</vt:lpstr>
      <vt:lpstr>利用矩阵分解法获取网络嵌入</vt:lpstr>
      <vt:lpstr>嵌入算法实验</vt:lpstr>
      <vt:lpstr>参考文献</vt:lpstr>
      <vt:lpstr>感谢聆听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论文题目</dc:title>
  <dc:creator/>
  <cp:lastModifiedBy>Glory</cp:lastModifiedBy>
  <cp:revision>261</cp:revision>
  <dcterms:created xsi:type="dcterms:W3CDTF">2022-08-02T13:53:57Z</dcterms:created>
  <dcterms:modified xsi:type="dcterms:W3CDTF">2022-08-02T13:53:57Z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0E0B5D26CABAC3456F48BC62BBC1A72B</vt:lpwstr>
  </property>
  <property fmtid="{D5CDD505-2E9C-101B-9397-08002B2CF9AE}" pid="3" name="KSOProductBuildVer">
    <vt:lpwstr>2052-4.4.1.7360</vt:lpwstr>
  </property>
</Properties>
</file>